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424" r:id="rId3"/>
    <p:sldId id="427" r:id="rId4"/>
    <p:sldId id="434" r:id="rId5"/>
    <p:sldId id="426" r:id="rId6"/>
    <p:sldId id="428" r:id="rId7"/>
    <p:sldId id="429" r:id="rId8"/>
    <p:sldId id="430" r:id="rId9"/>
    <p:sldId id="431" r:id="rId10"/>
    <p:sldId id="433" r:id="rId11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12" d="100"/>
          <a:sy n="112" d="100"/>
        </p:scale>
        <p:origin x="9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2B36E7-19DE-40EF-9627-9D890117F17A}" type="slidenum">
              <a:rPr lang="fi-FI" altLang="fi-FI">
                <a:latin typeface="Arial" panose="020B0604020202020204" pitchFamily="34" charset="0"/>
              </a:rPr>
              <a:pPr eaLnBrk="1" hangingPunct="1"/>
              <a:t>5</a:t>
            </a:fld>
            <a:endParaRPr lang="fi-FI" altLang="fi-FI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1.2.2017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83294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GB" altLang="fi-FI" sz="2400" dirty="0" smtClean="0">
                <a:solidFill>
                  <a:schemeClr val="tx1"/>
                </a:solidFill>
              </a:rPr>
              <a:t>7</a:t>
            </a:r>
            <a:r>
              <a:rPr lang="en-GB" altLang="fi-FI" sz="2400" dirty="0">
                <a:solidFill>
                  <a:schemeClr val="tx1"/>
                </a:solidFill>
              </a:rPr>
              <a:t>. Actually, it ......................</a:t>
            </a:r>
            <a:r>
              <a:rPr lang="en-GB" altLang="fi-FI" sz="2400" dirty="0" smtClean="0">
                <a:solidFill>
                  <a:schemeClr val="tx1"/>
                </a:solidFill>
              </a:rPr>
              <a:t>.. </a:t>
            </a:r>
            <a:r>
              <a:rPr lang="en-GB" altLang="fi-FI" sz="2400" dirty="0">
                <a:solidFill>
                  <a:schemeClr val="tx1"/>
                </a:solidFill>
              </a:rPr>
              <a:t>a good idea to </a:t>
            </a:r>
            <a:r>
              <a:rPr lang="en-GB" altLang="fi-FI" sz="2400" dirty="0" smtClean="0">
                <a:solidFill>
                  <a:schemeClr val="tx1"/>
                </a:solidFill>
              </a:rPr>
              <a:t>lower the voting age a bit more. </a:t>
            </a:r>
            <a:r>
              <a:rPr lang="fi-FI" altLang="fi-FI" sz="2400" i="1" dirty="0"/>
              <a:t>(saattaisi olla)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400" dirty="0">
                <a:solidFill>
                  <a:schemeClr val="tx1"/>
                </a:solidFill>
              </a:rPr>
              <a:t>8. At </a:t>
            </a:r>
            <a:r>
              <a:rPr lang="fi-FI" altLang="fi-FI" sz="2400" dirty="0" err="1">
                <a:solidFill>
                  <a:schemeClr val="tx1"/>
                </a:solidFill>
              </a:rPr>
              <a:t>least</a:t>
            </a:r>
            <a:r>
              <a:rPr lang="fi-FI" altLang="fi-FI" sz="2400" dirty="0">
                <a:solidFill>
                  <a:schemeClr val="tx1"/>
                </a:solidFill>
              </a:rPr>
              <a:t> I ....................................</a:t>
            </a:r>
            <a:r>
              <a:rPr lang="fi-FI" altLang="fi-FI" sz="2400" dirty="0" smtClean="0">
                <a:solidFill>
                  <a:schemeClr val="tx1"/>
                </a:solidFill>
              </a:rPr>
              <a:t>............................</a:t>
            </a:r>
            <a:r>
              <a:rPr lang="fi-FI" altLang="fi-FI" sz="2400" dirty="0">
                <a:solidFill>
                  <a:schemeClr val="tx1"/>
                </a:solidFill>
              </a:rPr>
              <a:t>. </a:t>
            </a:r>
            <a:r>
              <a:rPr lang="fi-FI" altLang="fi-FI" sz="2400" dirty="0" err="1" smtClean="0">
                <a:solidFill>
                  <a:schemeClr val="tx1"/>
                </a:solidFill>
              </a:rPr>
              <a:t>opinions</a:t>
            </a:r>
            <a:r>
              <a:rPr lang="fi-FI" altLang="fi-FI" sz="2400" dirty="0" smtClean="0">
                <a:solidFill>
                  <a:schemeClr val="tx1"/>
                </a:solidFill>
              </a:rPr>
              <a:t>. </a:t>
            </a:r>
            <a:r>
              <a:rPr lang="fi-FI" altLang="fi-FI" sz="2400" i="1" dirty="0" smtClean="0"/>
              <a:t>(minulla on aina saanut olla)</a:t>
            </a:r>
            <a:endParaRPr lang="en-GB" altLang="fi-FI" sz="2400" i="1" dirty="0"/>
          </a:p>
          <a:p>
            <a:pPr>
              <a:lnSpc>
                <a:spcPct val="150000"/>
              </a:lnSpc>
              <a:buFontTx/>
              <a:buNone/>
            </a:pPr>
            <a:r>
              <a:rPr lang="en-GB" altLang="fi-FI" sz="2400" dirty="0">
                <a:solidFill>
                  <a:srgbClr val="000000"/>
                </a:solidFill>
              </a:rPr>
              <a:t>9. </a:t>
            </a:r>
            <a:r>
              <a:rPr lang="en-GB" altLang="fi-FI" sz="2400" dirty="0" smtClean="0">
                <a:solidFill>
                  <a:srgbClr val="000000"/>
                </a:solidFill>
              </a:rPr>
              <a:t>In some countries things .</a:t>
            </a:r>
            <a:r>
              <a:rPr lang="en-GB" altLang="fi-FI" sz="2400" dirty="0">
                <a:solidFill>
                  <a:srgbClr val="000000"/>
                </a:solidFill>
              </a:rPr>
              <a:t>............................</a:t>
            </a:r>
            <a:r>
              <a:rPr lang="en-GB" altLang="fi-FI" sz="2400" dirty="0" smtClean="0">
                <a:solidFill>
                  <a:srgbClr val="000000"/>
                </a:solidFill>
              </a:rPr>
              <a:t>............ more </a:t>
            </a:r>
            <a:r>
              <a:rPr lang="en-GB" altLang="fi-FI" sz="2400" dirty="0">
                <a:solidFill>
                  <a:srgbClr val="000000"/>
                </a:solidFill>
              </a:rPr>
              <a:t>problematic. </a:t>
            </a:r>
            <a:r>
              <a:rPr lang="fi-FI" altLang="fi-FI" sz="2400" i="1" dirty="0"/>
              <a:t>(on saattanut olla)</a:t>
            </a:r>
            <a:endParaRPr lang="en-GB" altLang="fi-FI" sz="2400" i="1" dirty="0"/>
          </a:p>
          <a:p>
            <a:pPr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10. You </a:t>
            </a:r>
            <a:r>
              <a:rPr lang="is-IS" sz="2400" dirty="0" smtClean="0">
                <a:solidFill>
                  <a:srgbClr val="000000"/>
                </a:solidFill>
              </a:rPr>
              <a:t>…......................................  </a:t>
            </a:r>
            <a:r>
              <a:rPr lang="en-GB" sz="2400" dirty="0" smtClean="0">
                <a:solidFill>
                  <a:srgbClr val="000000"/>
                </a:solidFill>
              </a:rPr>
              <a:t>this</a:t>
            </a:r>
            <a:r>
              <a:rPr lang="en-GB" sz="2400" dirty="0">
                <a:solidFill>
                  <a:srgbClr val="000000"/>
                </a:solidFill>
              </a:rPr>
              <a:t>, but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..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GB" sz="2400" dirty="0" smtClean="0"/>
              <a:t> </a:t>
            </a:r>
            <a:r>
              <a:rPr lang="fi-FI" altLang="fi-FI" sz="2400" i="1" dirty="0" smtClean="0"/>
              <a:t>(et ehkä usko)</a:t>
            </a:r>
            <a:endParaRPr lang="fi-FI" sz="2400" i="1" dirty="0"/>
          </a:p>
          <a:p>
            <a:pPr>
              <a:lnSpc>
                <a:spcPct val="150000"/>
              </a:lnSpc>
              <a:buFontTx/>
              <a:buNone/>
            </a:pPr>
            <a:r>
              <a:rPr lang="en-GB" altLang="fi-FI" sz="2400" dirty="0" smtClean="0">
                <a:solidFill>
                  <a:srgbClr val="000000"/>
                </a:solidFill>
              </a:rPr>
              <a:t>11. In that dictatorship, people .</a:t>
            </a:r>
            <a:r>
              <a:rPr lang="en-GB" altLang="fi-FI" sz="2400" dirty="0">
                <a:solidFill>
                  <a:srgbClr val="000000"/>
                </a:solidFill>
              </a:rPr>
              <a:t>................................</a:t>
            </a:r>
            <a:r>
              <a:rPr lang="en-GB" altLang="fi-FI" sz="2400" dirty="0" smtClean="0">
                <a:solidFill>
                  <a:srgbClr val="000000"/>
                </a:solidFill>
              </a:rPr>
              <a:t>........ voice their opinions freely earlier. </a:t>
            </a:r>
            <a:r>
              <a:rPr lang="fi-FI" altLang="fi-FI" sz="2400" i="1" dirty="0" smtClean="0">
                <a:solidFill>
                  <a:srgbClr val="2DA2BF"/>
                </a:solidFill>
              </a:rPr>
              <a:t>(eivät olleet saaneet)</a:t>
            </a:r>
            <a:endParaRPr lang="fi-FI" altLang="fi-FI" sz="2400" i="1" dirty="0">
              <a:solidFill>
                <a:srgbClr val="2DA2BF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995936" y="314096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</a:t>
            </a:r>
            <a:r>
              <a:rPr lang="fi-FI" sz="2400" b="1" dirty="0" err="1" smtClean="0"/>
              <a:t>ay/might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have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been</a:t>
            </a:r>
            <a:endParaRPr lang="fi-FI" sz="24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2051720" y="198884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 smtClean="0"/>
              <a:t>have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always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been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allowed</a:t>
            </a:r>
            <a:r>
              <a:rPr lang="fi-FI" sz="2400" b="1" dirty="0" smtClean="0"/>
              <a:t> to </a:t>
            </a:r>
            <a:r>
              <a:rPr lang="fi-FI" sz="2400" b="1" dirty="0" err="1" smtClean="0"/>
              <a:t>have</a:t>
            </a:r>
            <a:endParaRPr lang="fi-FI" sz="24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4427984" y="501317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h</a:t>
            </a:r>
            <a:r>
              <a:rPr lang="fi-FI" sz="2400" b="1" dirty="0" err="1" smtClean="0"/>
              <a:t>adn’t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been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allowed</a:t>
            </a:r>
            <a:r>
              <a:rPr lang="fi-FI" sz="2400" b="1" dirty="0" smtClean="0"/>
              <a:t> to</a:t>
            </a:r>
            <a:endParaRPr lang="fi-FI" sz="24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2339752" y="8367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</a:t>
            </a:r>
            <a:r>
              <a:rPr lang="fi-FI" sz="2400" b="1" dirty="0" err="1" smtClean="0"/>
              <a:t>ight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be</a:t>
            </a:r>
            <a:endParaRPr lang="fi-FI" sz="24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1547664" y="43651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may/might not </a:t>
            </a:r>
            <a:r>
              <a:rPr lang="en-GB" sz="2400" b="1" dirty="0" smtClean="0">
                <a:solidFill>
                  <a:srgbClr val="000000"/>
                </a:solidFill>
              </a:rPr>
              <a:t>believe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0370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dirty="0"/>
              <a:t>Vaillinaiset apuverbit: </a:t>
            </a: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i="1" dirty="0" err="1" smtClean="0"/>
              <a:t>may</a:t>
            </a:r>
            <a:r>
              <a:rPr lang="fi-FI" altLang="fi-FI" i="1" dirty="0"/>
              <a:t>, </a:t>
            </a:r>
            <a:r>
              <a:rPr lang="fi-FI" altLang="fi-FI" i="1" dirty="0" err="1" smtClean="0"/>
              <a:t>might</a:t>
            </a:r>
            <a:r>
              <a:rPr lang="fi-FI" altLang="fi-FI" i="1" dirty="0" smtClean="0"/>
              <a:t> </a:t>
            </a:r>
            <a:r>
              <a:rPr lang="fi-FI" altLang="fi-FI" dirty="0" smtClean="0"/>
              <a:t>ja </a:t>
            </a:r>
            <a:r>
              <a:rPr lang="fi-FI" altLang="fi-FI" i="1" dirty="0" err="1" smtClean="0"/>
              <a:t>be</a:t>
            </a:r>
            <a:r>
              <a:rPr lang="fi-FI" altLang="fi-FI" i="1" dirty="0" smtClean="0"/>
              <a:t> </a:t>
            </a:r>
            <a:r>
              <a:rPr lang="fi-FI" altLang="fi-FI" i="1" dirty="0" err="1" smtClean="0"/>
              <a:t>allowed</a:t>
            </a:r>
            <a:r>
              <a:rPr lang="fi-FI" altLang="fi-FI" i="1" dirty="0" smtClean="0"/>
              <a:t> to</a:t>
            </a:r>
            <a:r>
              <a:rPr lang="fi-FI" altLang="fi-FI" dirty="0"/>
              <a:t>-</a:t>
            </a:r>
            <a:r>
              <a:rPr lang="fi-FI" altLang="fi-FI" dirty="0" smtClean="0"/>
              <a:t>rakenne</a:t>
            </a:r>
            <a:br>
              <a:rPr lang="fi-FI" altLang="fi-FI" dirty="0" smtClean="0"/>
            </a:b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sz="3100" i="1" dirty="0" smtClean="0">
                <a:solidFill>
                  <a:schemeClr val="hlink"/>
                </a:solidFill>
              </a:rPr>
              <a:t>(Mahdollisuus tai lupa </a:t>
            </a:r>
            <a:r>
              <a:rPr lang="fi-FI" altLang="fi-FI" sz="3100" i="1" dirty="0">
                <a:solidFill>
                  <a:schemeClr val="hlink"/>
                </a:solidFill>
              </a:rPr>
              <a:t>tehdä </a:t>
            </a:r>
            <a:r>
              <a:rPr lang="fi-FI" altLang="fi-FI" sz="3100" i="1" dirty="0" smtClean="0">
                <a:solidFill>
                  <a:schemeClr val="hlink"/>
                </a:solidFill>
              </a:rPr>
              <a:t>jotakin)</a:t>
            </a:r>
            <a:endParaRPr lang="fi-FI" sz="3100" i="1" dirty="0"/>
          </a:p>
        </p:txBody>
      </p:sp>
    </p:spTree>
    <p:extLst>
      <p:ext uri="{BB962C8B-B14F-4D97-AF65-F5344CB8AC3E}">
        <p14:creationId xmlns:p14="http://schemas.microsoft.com/office/powerpoint/2010/main" val="16746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916" y="764704"/>
            <a:ext cx="7992888" cy="1080120"/>
          </a:xfrm>
        </p:spPr>
        <p:txBody>
          <a:bodyPr>
            <a:noAutofit/>
          </a:bodyPr>
          <a:lstStyle/>
          <a:p>
            <a:r>
              <a:rPr lang="fi-FI" altLang="fi-FI" sz="3600" dirty="0" smtClean="0"/>
              <a:t>VAILLINAISET APUVERBIT: </a:t>
            </a:r>
            <a:br>
              <a:rPr lang="fi-FI" altLang="fi-FI" sz="3600" dirty="0" smtClean="0"/>
            </a:br>
            <a:r>
              <a:rPr lang="fi-FI" altLang="fi-FI" sz="3600" i="1" dirty="0" err="1"/>
              <a:t>M</a:t>
            </a:r>
            <a:r>
              <a:rPr lang="fi-FI" altLang="fi-FI" sz="3600" i="1" dirty="0" err="1" smtClean="0"/>
              <a:t>ay</a:t>
            </a:r>
            <a:r>
              <a:rPr lang="fi-FI" altLang="fi-FI" sz="3600" i="1" dirty="0" smtClean="0"/>
              <a:t>, </a:t>
            </a:r>
            <a:r>
              <a:rPr lang="fi-FI" altLang="fi-FI" sz="3600" i="1" dirty="0" err="1" smtClean="0"/>
              <a:t>might</a:t>
            </a:r>
            <a:r>
              <a:rPr lang="fi-FI" altLang="fi-FI" sz="3600" dirty="0" smtClean="0"/>
              <a:t> ja  </a:t>
            </a:r>
            <a:r>
              <a:rPr lang="fi-FI" altLang="fi-FI" sz="3600" i="1" dirty="0" err="1"/>
              <a:t>be</a:t>
            </a:r>
            <a:r>
              <a:rPr lang="fi-FI" altLang="fi-FI" sz="3600" i="1" dirty="0"/>
              <a:t> </a:t>
            </a:r>
            <a:r>
              <a:rPr lang="fi-FI" altLang="fi-FI" sz="3600" i="1" dirty="0" err="1" smtClean="0"/>
              <a:t>allowed</a:t>
            </a:r>
            <a:r>
              <a:rPr lang="fi-FI" altLang="fi-FI" sz="3600" i="1" dirty="0" smtClean="0"/>
              <a:t> to</a:t>
            </a:r>
            <a:endParaRPr lang="fi-FI" altLang="fi-FI" sz="3600" i="1" dirty="0">
              <a:solidFill>
                <a:schemeClr val="hlin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916" y="2060848"/>
            <a:ext cx="7140444" cy="39604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i-FI" altLang="fi-FI" sz="2800" b="1" i="1" dirty="0" smtClean="0">
                <a:solidFill>
                  <a:schemeClr val="tx1"/>
                </a:solidFill>
              </a:rPr>
              <a:t>Miten sanoisit nämä lauseet englanniksi?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alt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800" dirty="0">
                <a:solidFill>
                  <a:schemeClr val="tx1"/>
                </a:solidFill>
              </a:rPr>
              <a:t>	</a:t>
            </a:r>
            <a:r>
              <a:rPr lang="fi-FI" altLang="fi-FI" sz="2800" dirty="0" smtClean="0"/>
              <a:t>Saisinko </a:t>
            </a:r>
            <a:r>
              <a:rPr lang="fi-FI" altLang="fi-FI" sz="2800" dirty="0"/>
              <a:t>käyttää puhelintanne</a:t>
            </a:r>
            <a:r>
              <a:rPr lang="fi-FI" altLang="fi-FI" sz="2800" dirty="0" smtClean="0"/>
              <a:t>?</a:t>
            </a:r>
            <a:endParaRPr lang="fi-FI" altLang="fi-FI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fi-FI" sz="2800" dirty="0" smtClean="0"/>
              <a:t>		</a:t>
            </a:r>
            <a:r>
              <a:rPr lang="en-GB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May </a:t>
            </a:r>
            <a:r>
              <a:rPr lang="en-GB" altLang="fi-FI" sz="2800" i="1" dirty="0">
                <a:solidFill>
                  <a:schemeClr val="bg1">
                    <a:lumMod val="50000"/>
                  </a:schemeClr>
                </a:solidFill>
              </a:rPr>
              <a:t>I use your phone?</a:t>
            </a:r>
            <a:endParaRPr lang="fi-FI" altLang="fi-FI" sz="28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800" dirty="0" smtClean="0"/>
              <a:t>	Huomenna </a:t>
            </a:r>
            <a:r>
              <a:rPr lang="fi-FI" altLang="fi-FI" sz="2800" dirty="0"/>
              <a:t>saattaa </a:t>
            </a:r>
            <a:r>
              <a:rPr lang="fi-FI" altLang="fi-FI" sz="2800" dirty="0" smtClean="0"/>
              <a:t>sataa lunta.</a:t>
            </a:r>
            <a:endParaRPr lang="en-GB" altLang="fi-FI" sz="2800" dirty="0"/>
          </a:p>
          <a:p>
            <a:pPr>
              <a:buNone/>
            </a:pPr>
            <a:r>
              <a:rPr lang="fi-FI" altLang="fi-FI" sz="2800" dirty="0" smtClean="0"/>
              <a:t>	</a:t>
            </a:r>
            <a:r>
              <a:rPr lang="fi-FI" altLang="fi-FI" sz="2800" i="1" dirty="0">
                <a:solidFill>
                  <a:schemeClr val="tx1"/>
                </a:solidFill>
              </a:rPr>
              <a:t>	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snow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altLang="fi-FI" sz="2800" i="1" dirty="0" err="1">
                <a:solidFill>
                  <a:schemeClr val="bg1">
                    <a:lumMod val="50000"/>
                  </a:schemeClr>
                </a:solidFill>
              </a:rPr>
              <a:t>tomorrow</a:t>
            </a:r>
            <a:r>
              <a:rPr lang="fi-FI" altLang="fi-FI" sz="28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fi-FI" sz="2800" dirty="0" smtClean="0"/>
              <a:t>	</a:t>
            </a:r>
            <a:r>
              <a:rPr lang="en-GB" altLang="fi-FI" sz="2800" dirty="0" err="1" smtClean="0"/>
              <a:t>Missä</a:t>
            </a:r>
            <a:r>
              <a:rPr lang="en-GB" altLang="fi-FI" sz="2800" dirty="0" smtClean="0"/>
              <a:t> </a:t>
            </a:r>
            <a:r>
              <a:rPr lang="en-GB" altLang="fi-FI" sz="2800" dirty="0" err="1" smtClean="0"/>
              <a:t>voisin</a:t>
            </a:r>
            <a:r>
              <a:rPr lang="en-GB" altLang="fi-FI" sz="2800" dirty="0" smtClean="0"/>
              <a:t> </a:t>
            </a:r>
            <a:r>
              <a:rPr lang="en-GB" altLang="fi-FI" sz="2800" dirty="0" err="1"/>
              <a:t>pestä</a:t>
            </a:r>
            <a:r>
              <a:rPr lang="en-GB" altLang="fi-FI" sz="2800" dirty="0"/>
              <a:t> </a:t>
            </a:r>
            <a:r>
              <a:rPr lang="en-GB" altLang="fi-FI" sz="2800" dirty="0" err="1"/>
              <a:t>käteni</a:t>
            </a:r>
            <a:r>
              <a:rPr lang="en-GB" altLang="fi-FI" sz="2800" dirty="0" smtClean="0"/>
              <a:t>?</a:t>
            </a:r>
            <a:endParaRPr lang="en-GB" altLang="fi-FI" sz="2800" dirty="0"/>
          </a:p>
          <a:p>
            <a:pPr>
              <a:lnSpc>
                <a:spcPct val="90000"/>
              </a:lnSpc>
              <a:buNone/>
            </a:pPr>
            <a:r>
              <a:rPr lang="en-GB" altLang="fi-FI" sz="2800" dirty="0" smtClean="0"/>
              <a:t>		</a:t>
            </a:r>
            <a:r>
              <a:rPr lang="en-GB" altLang="fi-FI" sz="2800" i="1" dirty="0">
                <a:solidFill>
                  <a:schemeClr val="bg1">
                    <a:lumMod val="50000"/>
                  </a:schemeClr>
                </a:solidFill>
              </a:rPr>
              <a:t>Where </a:t>
            </a:r>
            <a:r>
              <a:rPr lang="en-GB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may / might / could </a:t>
            </a:r>
            <a:r>
              <a:rPr lang="en-GB" altLang="fi-FI" sz="2800" i="1" dirty="0">
                <a:solidFill>
                  <a:schemeClr val="bg1">
                    <a:lumMod val="50000"/>
                  </a:schemeClr>
                </a:solidFill>
              </a:rPr>
              <a:t>I wash my 	</a:t>
            </a:r>
            <a:r>
              <a:rPr lang="en-GB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hands</a:t>
            </a:r>
            <a:r>
              <a:rPr lang="en-GB" altLang="fi-FI" sz="28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800" dirty="0" smtClean="0"/>
              <a:t>	Ette </a:t>
            </a:r>
            <a:r>
              <a:rPr lang="fi-FI" altLang="fi-FI" sz="2800" dirty="0"/>
              <a:t>saa lähteä ennen kuin annan luvan</a:t>
            </a:r>
            <a:r>
              <a:rPr lang="fi-FI" altLang="fi-FI" sz="2800" dirty="0" smtClean="0"/>
              <a:t>.</a:t>
            </a:r>
            <a:endParaRPr lang="en-GB" altLang="fi-FI" sz="2800" dirty="0"/>
          </a:p>
          <a:p>
            <a:pPr>
              <a:buNone/>
            </a:pPr>
            <a:r>
              <a:rPr lang="en-GB" altLang="fi-FI" sz="2800" dirty="0" smtClean="0"/>
              <a:t>		</a:t>
            </a:r>
            <a:r>
              <a:rPr lang="en-GB" altLang="fi-FI" sz="2800" i="1" dirty="0">
                <a:solidFill>
                  <a:schemeClr val="bg1">
                    <a:lumMod val="50000"/>
                  </a:schemeClr>
                </a:solidFill>
              </a:rPr>
              <a:t>You may not leave until I say so.</a:t>
            </a:r>
            <a:endParaRPr lang="fi-FI" altLang="fi-FI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chemeClr val="accent1"/>
                </a:solidFill>
              </a:rPr>
              <a:t>MAY / BE ALLOWED </a:t>
            </a:r>
            <a:r>
              <a:rPr lang="fi-FI" sz="3600" b="1" dirty="0" smtClean="0">
                <a:solidFill>
                  <a:schemeClr val="accent1"/>
                </a:solidFill>
              </a:rPr>
              <a:t>TO</a:t>
            </a:r>
            <a:endParaRPr lang="fi-FI" sz="3600" b="1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611560" y="1772815"/>
            <a:ext cx="2880320" cy="38164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>
                <a:solidFill>
                  <a:schemeClr val="accent1"/>
                </a:solidFill>
              </a:rPr>
              <a:t>i</a:t>
            </a:r>
            <a:r>
              <a:rPr lang="fi-FI" sz="2400" dirty="0" smtClean="0">
                <a:solidFill>
                  <a:schemeClr val="accent1"/>
                </a:solidFill>
              </a:rPr>
              <a:t>nfinitiivi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smtClean="0">
                <a:solidFill>
                  <a:schemeClr val="accent1"/>
                </a:solidFill>
              </a:rPr>
              <a:t>Preesens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smtClean="0">
                <a:solidFill>
                  <a:schemeClr val="accent1"/>
                </a:solidFill>
              </a:rPr>
              <a:t>Imperfekti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smtClean="0">
                <a:solidFill>
                  <a:schemeClr val="accent1"/>
                </a:solidFill>
              </a:rPr>
              <a:t>perfekti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smtClean="0">
                <a:solidFill>
                  <a:schemeClr val="accent1"/>
                </a:solidFill>
              </a:rPr>
              <a:t>pluskvamperfekti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>
                <a:solidFill>
                  <a:schemeClr val="accent1"/>
                </a:solidFill>
              </a:rPr>
              <a:t>f</a:t>
            </a:r>
            <a:r>
              <a:rPr lang="fi-FI" sz="2400" dirty="0" smtClean="0">
                <a:solidFill>
                  <a:schemeClr val="accent1"/>
                </a:solidFill>
              </a:rPr>
              <a:t>utuuri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smtClean="0">
                <a:solidFill>
                  <a:schemeClr val="accent1"/>
                </a:solidFill>
              </a:rPr>
              <a:t>1. konditionaali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smtClean="0">
                <a:solidFill>
                  <a:schemeClr val="accent1"/>
                </a:solidFill>
              </a:rPr>
              <a:t>2. konditionaali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3707904" y="1772815"/>
            <a:ext cx="4978896" cy="4104457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i-FI" altLang="fi-FI" b="1" dirty="0"/>
              <a:t>- 	/ </a:t>
            </a:r>
            <a:r>
              <a:rPr lang="fi-FI" altLang="fi-FI" b="1" dirty="0">
                <a:solidFill>
                  <a:schemeClr val="tx2"/>
                </a:solidFill>
              </a:rPr>
              <a:t>BE </a:t>
            </a:r>
            <a:r>
              <a:rPr lang="fi-FI" altLang="fi-FI" b="1" dirty="0" smtClean="0">
                <a:solidFill>
                  <a:schemeClr val="tx2"/>
                </a:solidFill>
              </a:rPr>
              <a:t>ALLOWED TO</a:t>
            </a:r>
            <a:endParaRPr lang="fi-FI" altLang="fi-FI" b="1" dirty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b="1" dirty="0" smtClean="0">
                <a:solidFill>
                  <a:srgbClr val="2DA2BF"/>
                </a:solidFill>
              </a:rPr>
              <a:t>MAY</a:t>
            </a:r>
            <a:r>
              <a:rPr lang="fi-FI" altLang="fi-FI" b="1" dirty="0"/>
              <a:t>	/ </a:t>
            </a:r>
            <a:r>
              <a:rPr lang="fi-FI" altLang="fi-FI" b="1" dirty="0">
                <a:solidFill>
                  <a:schemeClr val="tx2"/>
                </a:solidFill>
              </a:rPr>
              <a:t>AM / ARE / IS </a:t>
            </a:r>
            <a:r>
              <a:rPr lang="fi-FI" altLang="fi-FI" b="1" dirty="0" smtClean="0">
                <a:solidFill>
                  <a:schemeClr val="tx2"/>
                </a:solidFill>
              </a:rPr>
              <a:t>ALLOWED TO </a:t>
            </a:r>
            <a:r>
              <a:rPr lang="fi-FI" altLang="fi-FI" b="1" dirty="0">
                <a:solidFill>
                  <a:schemeClr val="tx2"/>
                </a:solidFill>
              </a:rPr>
              <a:t>TO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b="1" dirty="0" smtClean="0">
                <a:solidFill>
                  <a:srgbClr val="2DA2BF"/>
                </a:solidFill>
              </a:rPr>
              <a:t>-</a:t>
            </a:r>
            <a:r>
              <a:rPr lang="fi-FI" altLang="fi-FI" b="1" dirty="0"/>
              <a:t>	/ </a:t>
            </a:r>
            <a:r>
              <a:rPr lang="fi-FI" altLang="fi-FI" b="1" dirty="0">
                <a:solidFill>
                  <a:schemeClr val="tx2"/>
                </a:solidFill>
              </a:rPr>
              <a:t>WAS / WERE </a:t>
            </a:r>
            <a:r>
              <a:rPr lang="fi-FI" altLang="fi-FI" b="1" dirty="0" smtClean="0">
                <a:solidFill>
                  <a:schemeClr val="tx2"/>
                </a:solidFill>
              </a:rPr>
              <a:t>ALLOWED </a:t>
            </a:r>
            <a:r>
              <a:rPr lang="fi-FI" altLang="fi-FI" b="1" dirty="0">
                <a:solidFill>
                  <a:schemeClr val="tx2"/>
                </a:solidFill>
              </a:rPr>
              <a:t>TO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b="1" dirty="0"/>
              <a:t>-	/ </a:t>
            </a:r>
            <a:r>
              <a:rPr lang="fi-FI" altLang="fi-FI" b="1" dirty="0">
                <a:solidFill>
                  <a:schemeClr val="tx2"/>
                </a:solidFill>
              </a:rPr>
              <a:t>HAVE BEEN / HAS BEEN </a:t>
            </a:r>
            <a:r>
              <a:rPr lang="fi-FI" altLang="fi-FI" b="1" dirty="0" smtClean="0">
                <a:solidFill>
                  <a:schemeClr val="tx2"/>
                </a:solidFill>
              </a:rPr>
              <a:t>---	ALLOWED </a:t>
            </a:r>
            <a:r>
              <a:rPr lang="fi-FI" altLang="fi-FI" b="1" dirty="0">
                <a:solidFill>
                  <a:schemeClr val="tx2"/>
                </a:solidFill>
              </a:rPr>
              <a:t>TO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b="1" dirty="0"/>
              <a:t>-	/ </a:t>
            </a:r>
            <a:r>
              <a:rPr lang="fi-FI" altLang="fi-FI" b="1" dirty="0">
                <a:solidFill>
                  <a:schemeClr val="tx2"/>
                </a:solidFill>
              </a:rPr>
              <a:t>HAD BEEN </a:t>
            </a:r>
            <a:r>
              <a:rPr lang="fi-FI" altLang="fi-FI" b="1" dirty="0" smtClean="0">
                <a:solidFill>
                  <a:schemeClr val="tx2"/>
                </a:solidFill>
              </a:rPr>
              <a:t>ALLOWED </a:t>
            </a:r>
            <a:r>
              <a:rPr lang="fi-FI" altLang="fi-FI" b="1" dirty="0">
                <a:solidFill>
                  <a:schemeClr val="tx2"/>
                </a:solidFill>
              </a:rPr>
              <a:t>TO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b="1" dirty="0" smtClean="0">
                <a:solidFill>
                  <a:srgbClr val="2DA2BF"/>
                </a:solidFill>
              </a:rPr>
              <a:t>MAY</a:t>
            </a:r>
            <a:r>
              <a:rPr lang="fi-FI" altLang="fi-FI" b="1" dirty="0"/>
              <a:t>	/ </a:t>
            </a:r>
            <a:r>
              <a:rPr lang="fi-FI" altLang="fi-FI" b="1" dirty="0">
                <a:solidFill>
                  <a:schemeClr val="tx2"/>
                </a:solidFill>
              </a:rPr>
              <a:t>WILL BE </a:t>
            </a:r>
            <a:r>
              <a:rPr lang="fi-FI" altLang="fi-FI" b="1" dirty="0" smtClean="0">
                <a:solidFill>
                  <a:schemeClr val="tx2"/>
                </a:solidFill>
              </a:rPr>
              <a:t>ALLOWED </a:t>
            </a:r>
            <a:r>
              <a:rPr lang="fi-FI" altLang="fi-FI" b="1" dirty="0">
                <a:solidFill>
                  <a:schemeClr val="tx2"/>
                </a:solidFill>
              </a:rPr>
              <a:t>TO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b="1" dirty="0" smtClean="0">
                <a:solidFill>
                  <a:srgbClr val="2DA2BF"/>
                </a:solidFill>
              </a:rPr>
              <a:t>MIGHT</a:t>
            </a:r>
            <a:r>
              <a:rPr lang="fi-FI" altLang="fi-FI" b="1" dirty="0"/>
              <a:t>	/ </a:t>
            </a:r>
            <a:r>
              <a:rPr lang="fi-FI" altLang="fi-FI" b="1" dirty="0">
                <a:solidFill>
                  <a:schemeClr val="tx2"/>
                </a:solidFill>
              </a:rPr>
              <a:t>WOULD </a:t>
            </a:r>
            <a:r>
              <a:rPr lang="fi-FI" altLang="fi-FI" b="1" dirty="0" smtClean="0">
                <a:solidFill>
                  <a:schemeClr val="tx2"/>
                </a:solidFill>
              </a:rPr>
              <a:t>BE ALLOWED </a:t>
            </a:r>
            <a:r>
              <a:rPr lang="fi-FI" altLang="fi-FI" b="1" dirty="0">
                <a:solidFill>
                  <a:schemeClr val="tx2"/>
                </a:solidFill>
              </a:rPr>
              <a:t>TO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b="1" dirty="0" smtClean="0">
                <a:solidFill>
                  <a:srgbClr val="2DA2BF"/>
                </a:solidFill>
              </a:rPr>
              <a:t>MIGHT </a:t>
            </a:r>
            <a:r>
              <a:rPr lang="fi-FI" altLang="fi-FI" b="1" dirty="0">
                <a:solidFill>
                  <a:srgbClr val="2DA2BF"/>
                </a:solidFill>
              </a:rPr>
              <a:t>HAVE + 3.MUOTO </a:t>
            </a:r>
            <a:endParaRPr lang="fi-FI" altLang="fi-FI" b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</a:rPr>
              <a:t> / WOULD HAVE BEEN </a:t>
            </a:r>
            <a:r>
              <a:rPr lang="fi-FI" altLang="fi-FI" b="1" dirty="0" smtClean="0">
                <a:solidFill>
                  <a:schemeClr val="tx2"/>
                </a:solidFill>
              </a:rPr>
              <a:t>ALLOWED </a:t>
            </a:r>
            <a:r>
              <a:rPr lang="fi-FI" altLang="fi-FI" b="1" dirty="0">
                <a:solidFill>
                  <a:schemeClr val="tx2"/>
                </a:solidFill>
              </a:rPr>
              <a:t>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9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084" y="472737"/>
            <a:ext cx="8229600" cy="868031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i-FI" sz="3600" dirty="0" smtClean="0"/>
              <a:t>SAATTAA OLLA, </a:t>
            </a:r>
            <a:r>
              <a:rPr lang="fi-FI" sz="3600" dirty="0" smtClean="0"/>
              <a:t>EHKÄ</a:t>
            </a:r>
            <a:endParaRPr lang="fi-FI" sz="36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903840" cy="46085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b="1" dirty="0" smtClean="0"/>
              <a:t>NYKYHETKI:    </a:t>
            </a:r>
            <a:r>
              <a:rPr lang="fi-FI" sz="2400" dirty="0" smtClean="0"/>
              <a:t>		</a:t>
            </a:r>
            <a:r>
              <a:rPr lang="fi-FI" sz="2400" b="1" dirty="0" smtClean="0">
                <a:solidFill>
                  <a:schemeClr val="tx2"/>
                </a:solidFill>
              </a:rPr>
              <a:t>MAY / MIGHT + PERUSMUOTO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b="1" dirty="0" smtClean="0"/>
              <a:t>MENNYT AIKA: </a:t>
            </a:r>
            <a:r>
              <a:rPr lang="fi-FI" sz="2400" dirty="0" smtClean="0"/>
              <a:t>	</a:t>
            </a:r>
            <a:r>
              <a:rPr lang="fi-FI" sz="2400" b="1" dirty="0" smtClean="0">
                <a:solidFill>
                  <a:schemeClr val="tx2"/>
                </a:solidFill>
              </a:rPr>
              <a:t>MAY / MIGHT + HAVE + 3.MUOTO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i-FI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dirty="0" smtClean="0"/>
              <a:t>Voi olla viisaampaa olla hiljaa.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might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wiser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quiet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dirty="0" smtClean="0"/>
              <a:t>Emme ehkä olleet kuulleet koko totuutta.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might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not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heard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whole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truth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dirty="0" smtClean="0"/>
              <a:t>Hän saattaa olla rikas.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i="1" dirty="0" smtClean="0"/>
              <a:t>	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He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might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rich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dirty="0" smtClean="0"/>
              <a:t>Hän on saattanut ansaita rahansa uhkapelaamalla.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	He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might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fi-FI" sz="2400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u="sng" dirty="0" err="1" smtClean="0">
                <a:solidFill>
                  <a:schemeClr val="bg1">
                    <a:lumMod val="50000"/>
                  </a:schemeClr>
                </a:solidFill>
              </a:rPr>
              <a:t>earned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his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money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2400" i="1" dirty="0" err="1" smtClean="0">
                <a:solidFill>
                  <a:schemeClr val="bg1">
                    <a:lumMod val="50000"/>
                  </a:schemeClr>
                </a:solidFill>
              </a:rPr>
              <a:t>gambling</a:t>
            </a:r>
            <a:r>
              <a:rPr lang="fi-FI" sz="24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6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440" y="112474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fi-FI" altLang="fi-FI" sz="4000" b="1" dirty="0" err="1">
                <a:solidFill>
                  <a:srgbClr val="2DA2BF"/>
                </a:solidFill>
              </a:rPr>
              <a:t>Might</a:t>
            </a:r>
            <a:r>
              <a:rPr lang="fi-FI" altLang="fi-FI" sz="4000" b="1" dirty="0">
                <a:solidFill>
                  <a:schemeClr val="hlink"/>
                </a:solidFill>
              </a:rPr>
              <a:t/>
            </a:r>
            <a:br>
              <a:rPr lang="fi-FI" altLang="fi-FI" sz="4000" b="1" dirty="0">
                <a:solidFill>
                  <a:schemeClr val="hlink"/>
                </a:solidFill>
              </a:rPr>
            </a:br>
            <a:r>
              <a:rPr lang="fi-FI" altLang="fi-FI" sz="4000" b="1" dirty="0" smtClean="0">
                <a:solidFill>
                  <a:schemeClr val="hlink"/>
                </a:solidFill>
              </a:rPr>
              <a:t>1. </a:t>
            </a:r>
            <a:r>
              <a:rPr lang="fi-FI" altLang="fi-FI" sz="2800" b="0" dirty="0" err="1" smtClean="0">
                <a:solidFill>
                  <a:srgbClr val="2DA2BF"/>
                </a:solidFill>
              </a:rPr>
              <a:t>Might</a:t>
            </a:r>
            <a:r>
              <a:rPr lang="fi-FI" altLang="fi-FI" sz="2800" b="0" dirty="0" smtClean="0">
                <a:solidFill>
                  <a:srgbClr val="2DA2BF"/>
                </a:solidFill>
              </a:rPr>
              <a:t> </a:t>
            </a:r>
            <a:r>
              <a:rPr lang="fi-FI" altLang="fi-FI" sz="2800" b="0" dirty="0">
                <a:solidFill>
                  <a:srgbClr val="2DA2BF"/>
                </a:solidFill>
              </a:rPr>
              <a:t>tarkoittaa myös </a:t>
            </a:r>
            <a:r>
              <a:rPr lang="fi-FI" altLang="fi-FI" sz="2800" b="0" i="1" dirty="0" smtClean="0">
                <a:solidFill>
                  <a:srgbClr val="2DA2BF"/>
                </a:solidFill>
              </a:rPr>
              <a:t>voida tai saada. </a:t>
            </a:r>
            <a:r>
              <a:rPr lang="fi-FI" altLang="fi-FI" sz="2800" b="0" dirty="0" smtClean="0">
                <a:solidFill>
                  <a:srgbClr val="2DA2BF"/>
                </a:solidFill>
              </a:rPr>
              <a:t>Se </a:t>
            </a:r>
            <a:r>
              <a:rPr lang="fi-FI" altLang="fi-FI" sz="2800" b="0" dirty="0">
                <a:solidFill>
                  <a:srgbClr val="2DA2BF"/>
                </a:solidFill>
              </a:rPr>
              <a:t>on </a:t>
            </a:r>
            <a:r>
              <a:rPr lang="fi-FI" altLang="fi-FI" sz="2800" b="0" dirty="0" smtClean="0">
                <a:solidFill>
                  <a:srgbClr val="2DA2BF"/>
                </a:solidFill>
              </a:rPr>
              <a:t>sävyltään hieman kohteliaampi kuin </a:t>
            </a:r>
            <a:r>
              <a:rPr lang="fi-FI" altLang="fi-FI" sz="2800" i="1" dirty="0" err="1">
                <a:solidFill>
                  <a:srgbClr val="2DA2BF"/>
                </a:solidFill>
              </a:rPr>
              <a:t>may</a:t>
            </a:r>
            <a:r>
              <a:rPr lang="fi-FI" altLang="fi-FI" sz="2800" b="0" dirty="0">
                <a:solidFill>
                  <a:srgbClr val="2DA2BF"/>
                </a:solidFill>
              </a:rPr>
              <a:t>.</a:t>
            </a:r>
            <a:r>
              <a:rPr lang="fi-FI" altLang="fi-FI" sz="3600" b="0" dirty="0">
                <a:solidFill>
                  <a:srgbClr val="2DA2BF"/>
                </a:solidFill>
              </a:rPr>
              <a:t/>
            </a:r>
            <a:br>
              <a:rPr lang="fi-FI" altLang="fi-FI" sz="3600" b="0" dirty="0">
                <a:solidFill>
                  <a:srgbClr val="2DA2BF"/>
                </a:solidFill>
              </a:rPr>
            </a:br>
            <a:r>
              <a:rPr lang="fi-FI" altLang="fi-FI" sz="4000" dirty="0" smtClean="0">
                <a:solidFill>
                  <a:schemeClr val="hlink"/>
                </a:solidFill>
              </a:rPr>
              <a:t>2</a:t>
            </a:r>
            <a:r>
              <a:rPr lang="fi-FI" altLang="fi-FI" sz="3600" dirty="0" smtClean="0">
                <a:solidFill>
                  <a:schemeClr val="hlink"/>
                </a:solidFill>
              </a:rPr>
              <a:t>.</a:t>
            </a:r>
            <a:r>
              <a:rPr lang="fi-FI" altLang="fi-FI" sz="2800" dirty="0" smtClean="0">
                <a:solidFill>
                  <a:schemeClr val="hlink"/>
                </a:solidFill>
              </a:rPr>
              <a:t> </a:t>
            </a:r>
            <a:r>
              <a:rPr lang="fi-FI" altLang="fi-FI" sz="2800" b="0" dirty="0" err="1" smtClean="0">
                <a:solidFill>
                  <a:srgbClr val="2DA2BF"/>
                </a:solidFill>
              </a:rPr>
              <a:t>Might</a:t>
            </a:r>
            <a:r>
              <a:rPr lang="fi-FI" altLang="fi-FI" sz="2800" b="0" dirty="0" smtClean="0">
                <a:solidFill>
                  <a:srgbClr val="2DA2BF"/>
                </a:solidFill>
              </a:rPr>
              <a:t>-sanaa voidaan käyttää konditionaalina = </a:t>
            </a:r>
            <a:r>
              <a:rPr lang="fi-FI" altLang="fi-FI" sz="2800" b="0" i="1" dirty="0">
                <a:solidFill>
                  <a:srgbClr val="2DA2BF"/>
                </a:solidFill>
              </a:rPr>
              <a:t>saattaisi.</a:t>
            </a:r>
            <a:r>
              <a:rPr lang="fi-FI" altLang="fi-FI" sz="2800" dirty="0">
                <a:solidFill>
                  <a:schemeClr val="hlink"/>
                </a:solidFill>
              </a:rPr>
              <a:t/>
            </a:r>
            <a:br>
              <a:rPr lang="fi-FI" altLang="fi-FI" sz="2800" dirty="0">
                <a:solidFill>
                  <a:schemeClr val="hlink"/>
                </a:solidFill>
              </a:rPr>
            </a:br>
            <a:endParaRPr lang="fi-FI" altLang="fi-FI" sz="2800" dirty="0">
              <a:solidFill>
                <a:schemeClr val="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3140968"/>
            <a:ext cx="6457729" cy="244827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fi-FI" sz="2800" dirty="0" err="1">
                <a:solidFill>
                  <a:srgbClr val="2DA2BF"/>
                </a:solidFill>
              </a:rPr>
              <a:t>Milloin</a:t>
            </a:r>
            <a:r>
              <a:rPr lang="en-GB" altLang="fi-FI" sz="2800" dirty="0">
                <a:solidFill>
                  <a:srgbClr val="2DA2BF"/>
                </a:solidFill>
              </a:rPr>
              <a:t> </a:t>
            </a:r>
            <a:r>
              <a:rPr lang="en-GB" altLang="fi-FI" sz="2800" dirty="0" err="1">
                <a:solidFill>
                  <a:srgbClr val="2DA2BF"/>
                </a:solidFill>
              </a:rPr>
              <a:t>voisin</a:t>
            </a:r>
            <a:r>
              <a:rPr lang="en-GB" altLang="fi-FI" sz="2800" dirty="0">
                <a:solidFill>
                  <a:srgbClr val="2DA2BF"/>
                </a:solidFill>
              </a:rPr>
              <a:t> </a:t>
            </a:r>
            <a:r>
              <a:rPr lang="en-GB" altLang="fi-FI" sz="2800" dirty="0" err="1">
                <a:solidFill>
                  <a:srgbClr val="2DA2BF"/>
                </a:solidFill>
              </a:rPr>
              <a:t>kysellä</a:t>
            </a:r>
            <a:r>
              <a:rPr lang="en-GB" altLang="fi-FI" sz="2800" dirty="0">
                <a:solidFill>
                  <a:srgbClr val="2DA2BF"/>
                </a:solidFill>
              </a:rPr>
              <a:t> </a:t>
            </a:r>
            <a:r>
              <a:rPr lang="en-GB" altLang="fi-FI" sz="2800" dirty="0" err="1" smtClean="0">
                <a:solidFill>
                  <a:srgbClr val="2DA2BF"/>
                </a:solidFill>
              </a:rPr>
              <a:t>tuloksista</a:t>
            </a:r>
            <a:r>
              <a:rPr lang="en-GB" altLang="fi-FI" sz="2800" dirty="0" smtClean="0">
                <a:solidFill>
                  <a:srgbClr val="2DA2BF"/>
                </a:solidFill>
              </a:rPr>
              <a:t>?</a:t>
            </a:r>
          </a:p>
          <a:p>
            <a:pPr>
              <a:buFontTx/>
              <a:buNone/>
            </a:pPr>
            <a:r>
              <a:rPr lang="en-GB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When </a:t>
            </a:r>
            <a:r>
              <a:rPr lang="en-GB" altLang="fi-FI" sz="2800" i="1" dirty="0">
                <a:solidFill>
                  <a:schemeClr val="bg1">
                    <a:lumMod val="50000"/>
                  </a:schemeClr>
                </a:solidFill>
              </a:rPr>
              <a:t>might I ask about the results?</a:t>
            </a:r>
          </a:p>
          <a:p>
            <a:pPr>
              <a:buFontTx/>
              <a:buNone/>
            </a:pPr>
            <a:endParaRPr lang="fi-FI" altLang="fi-FI" sz="1600" dirty="0"/>
          </a:p>
          <a:p>
            <a:pPr>
              <a:buFontTx/>
              <a:buNone/>
            </a:pPr>
            <a:r>
              <a:rPr lang="fi-FI" altLang="fi-FI" sz="2800" dirty="0">
                <a:solidFill>
                  <a:srgbClr val="2DA2BF"/>
                </a:solidFill>
              </a:rPr>
              <a:t>Saattaisit onnistua, jos yrittäisit </a:t>
            </a:r>
            <a:r>
              <a:rPr lang="fi-FI" altLang="fi-FI" sz="2800" dirty="0" smtClean="0">
                <a:solidFill>
                  <a:srgbClr val="2DA2BF"/>
                </a:solidFill>
              </a:rPr>
              <a:t>kovemmin.</a:t>
            </a:r>
          </a:p>
          <a:p>
            <a:pPr>
              <a:buFontTx/>
              <a:buNone/>
            </a:pPr>
            <a:r>
              <a:rPr lang="en-GB" altLang="fi-FI" sz="2800" i="1" dirty="0" smtClean="0">
                <a:solidFill>
                  <a:schemeClr val="bg1">
                    <a:lumMod val="50000"/>
                  </a:schemeClr>
                </a:solidFill>
              </a:rPr>
              <a:t>You </a:t>
            </a:r>
            <a:r>
              <a:rPr lang="en-GB" altLang="fi-FI" sz="2800" i="1" dirty="0">
                <a:solidFill>
                  <a:schemeClr val="bg1">
                    <a:lumMod val="50000"/>
                  </a:schemeClr>
                </a:solidFill>
              </a:rPr>
              <a:t>might succeed if you tried harder.</a:t>
            </a:r>
            <a:endParaRPr lang="fi-FI" altLang="fi-FI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76470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i-FI" altLang="fi-FI" sz="3200" b="1" dirty="0" smtClean="0">
                <a:solidFill>
                  <a:srgbClr val="2DA2BF"/>
                </a:solidFill>
              </a:rPr>
              <a:t>MAY, MIGHT-VERBEJÄ korvaavat </a:t>
            </a:r>
            <a:r>
              <a:rPr lang="fi-FI" altLang="fi-FI" sz="3200" b="1" dirty="0">
                <a:solidFill>
                  <a:srgbClr val="2DA2BF"/>
                </a:solidFill>
              </a:rPr>
              <a:t>muodot</a:t>
            </a:r>
            <a:r>
              <a:rPr lang="fi-FI" altLang="fi-FI" sz="3200" dirty="0">
                <a:solidFill>
                  <a:srgbClr val="2DA2BF"/>
                </a:solidFill>
              </a:rPr>
              <a:t/>
            </a:r>
            <a:br>
              <a:rPr lang="fi-FI" altLang="fi-FI" sz="3200" dirty="0">
                <a:solidFill>
                  <a:srgbClr val="2DA2BF"/>
                </a:solidFill>
              </a:rPr>
            </a:br>
            <a:endParaRPr lang="fi-FI" altLang="fi-FI" sz="2800" b="0" dirty="0">
              <a:solidFill>
                <a:schemeClr val="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484784"/>
            <a:ext cx="8362950" cy="489716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</a:pPr>
            <a:r>
              <a:rPr lang="fi-FI" altLang="fi-FI" sz="2400" dirty="0">
                <a:solidFill>
                  <a:schemeClr val="tx1"/>
                </a:solidFill>
              </a:rPr>
              <a:t>Muissa </a:t>
            </a:r>
            <a:r>
              <a:rPr lang="fi-FI" altLang="fi-FI" sz="2400" dirty="0" smtClean="0">
                <a:solidFill>
                  <a:schemeClr val="tx1"/>
                </a:solidFill>
              </a:rPr>
              <a:t>kuin </a:t>
            </a:r>
            <a:r>
              <a:rPr lang="fi-FI" altLang="fi-FI" sz="2400" dirty="0">
                <a:solidFill>
                  <a:schemeClr val="tx1"/>
                </a:solidFill>
              </a:rPr>
              <a:t>preesensissä </a:t>
            </a:r>
            <a:r>
              <a:rPr lang="fi-FI" altLang="fi-FI" sz="2400" dirty="0" smtClean="0">
                <a:solidFill>
                  <a:schemeClr val="tx1"/>
                </a:solidFill>
              </a:rPr>
              <a:t>käytetään </a:t>
            </a:r>
            <a:r>
              <a:rPr lang="fi-FI" altLang="fi-FI" sz="2400" dirty="0">
                <a:solidFill>
                  <a:schemeClr val="tx1"/>
                </a:solidFill>
              </a:rPr>
              <a:t>korvaavia muotoja</a:t>
            </a:r>
            <a:r>
              <a:rPr lang="fi-FI" altLang="fi-FI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altLang="fi-FI" sz="2400" dirty="0">
                <a:solidFill>
                  <a:schemeClr val="tx1"/>
                </a:solidFill>
              </a:rPr>
              <a:t/>
            </a:r>
            <a:br>
              <a:rPr lang="en-GB" altLang="fi-FI" sz="2400" dirty="0">
                <a:solidFill>
                  <a:schemeClr val="tx1"/>
                </a:solidFill>
              </a:rPr>
            </a:br>
            <a:r>
              <a:rPr lang="en-GB" altLang="fi-FI" sz="2400" b="1" dirty="0" smtClean="0">
                <a:solidFill>
                  <a:schemeClr val="bg2">
                    <a:lumMod val="50000"/>
                  </a:schemeClr>
                </a:solidFill>
              </a:rPr>
              <a:t>BE </a:t>
            </a:r>
            <a:r>
              <a:rPr lang="en-GB" altLang="fi-FI" sz="2400" b="1" dirty="0" smtClean="0">
                <a:solidFill>
                  <a:schemeClr val="bg2">
                    <a:lumMod val="50000"/>
                  </a:schemeClr>
                </a:solidFill>
              </a:rPr>
              <a:t>ALLOWED TO </a:t>
            </a:r>
            <a:r>
              <a:rPr lang="en-GB" altLang="fi-FI" sz="1800" i="1" dirty="0" smtClean="0">
                <a:solidFill>
                  <a:schemeClr val="bg2">
                    <a:lumMod val="50000"/>
                  </a:schemeClr>
                </a:solidFill>
              </a:rPr>
              <a:t>(olla </a:t>
            </a:r>
            <a:r>
              <a:rPr lang="en-GB" altLang="fi-FI" sz="1800" i="1" dirty="0" err="1" smtClean="0">
                <a:solidFill>
                  <a:schemeClr val="bg2">
                    <a:lumMod val="50000"/>
                  </a:schemeClr>
                </a:solidFill>
              </a:rPr>
              <a:t>lupa</a:t>
            </a:r>
            <a:r>
              <a:rPr lang="en-GB" altLang="fi-FI" sz="1800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en-GB" altLang="fi-FI" sz="2400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GB" altLang="fi-FI" sz="2400" b="1" dirty="0" smtClean="0">
                <a:solidFill>
                  <a:schemeClr val="bg2">
                    <a:lumMod val="50000"/>
                  </a:schemeClr>
                </a:solidFill>
              </a:rPr>
              <a:t>BE </a:t>
            </a:r>
            <a:r>
              <a:rPr lang="en-GB" altLang="fi-FI" sz="2400" b="1" dirty="0" smtClean="0">
                <a:solidFill>
                  <a:schemeClr val="bg2">
                    <a:lumMod val="50000"/>
                  </a:schemeClr>
                </a:solidFill>
              </a:rPr>
              <a:t>PERMITTED TO </a:t>
            </a:r>
            <a:r>
              <a:rPr lang="en-GB" altLang="fi-FI" sz="1800" i="1" dirty="0">
                <a:solidFill>
                  <a:schemeClr val="bg2">
                    <a:lumMod val="50000"/>
                  </a:schemeClr>
                </a:solidFill>
              </a:rPr>
              <a:t>(olla </a:t>
            </a:r>
            <a:r>
              <a:rPr lang="en-GB" altLang="fi-FI" sz="1800" i="1" dirty="0" err="1">
                <a:solidFill>
                  <a:schemeClr val="bg2">
                    <a:lumMod val="50000"/>
                  </a:schemeClr>
                </a:solidFill>
              </a:rPr>
              <a:t>lupa</a:t>
            </a:r>
            <a:r>
              <a:rPr lang="en-GB" altLang="fi-FI" sz="1800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GB" altLang="fi-FI" sz="2400" b="1" dirty="0" smtClean="0">
                <a:solidFill>
                  <a:schemeClr val="bg2">
                    <a:lumMod val="50000"/>
                  </a:schemeClr>
                </a:solidFill>
              </a:rPr>
              <a:t>PERHAPS</a:t>
            </a:r>
            <a:r>
              <a:rPr lang="en-GB" altLang="fi-FI" sz="2400" b="1" dirty="0" smtClean="0">
                <a:solidFill>
                  <a:schemeClr val="bg2">
                    <a:lumMod val="50000"/>
                  </a:schemeClr>
                </a:solidFill>
              </a:rPr>
              <a:t>, MAYBE </a:t>
            </a:r>
            <a:r>
              <a:rPr lang="en-GB" altLang="fi-FI" sz="1800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altLang="fi-FI" sz="1800" i="1" dirty="0" err="1" smtClean="0">
                <a:solidFill>
                  <a:schemeClr val="bg2">
                    <a:lumMod val="50000"/>
                  </a:schemeClr>
                </a:solidFill>
              </a:rPr>
              <a:t>ehkä</a:t>
            </a:r>
            <a:r>
              <a:rPr lang="en-GB" altLang="fi-FI" sz="1800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fi-FI" sz="24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fi-FI" sz="2400" dirty="0" err="1" smtClean="0">
                <a:solidFill>
                  <a:srgbClr val="2DA2BF"/>
                </a:solidFill>
              </a:rPr>
              <a:t>En</a:t>
            </a:r>
            <a:r>
              <a:rPr lang="en-GB" altLang="fi-FI" sz="2400" dirty="0" smtClean="0">
                <a:solidFill>
                  <a:srgbClr val="2DA2BF"/>
                </a:solidFill>
              </a:rPr>
              <a:t> </a:t>
            </a:r>
            <a:r>
              <a:rPr lang="en-GB" altLang="fi-FI" sz="2400" dirty="0" err="1">
                <a:solidFill>
                  <a:srgbClr val="2DA2BF"/>
                </a:solidFill>
              </a:rPr>
              <a:t>saanut</a:t>
            </a:r>
            <a:r>
              <a:rPr lang="en-GB" altLang="fi-FI" sz="2400" dirty="0">
                <a:solidFill>
                  <a:srgbClr val="2DA2BF"/>
                </a:solidFill>
              </a:rPr>
              <a:t> </a:t>
            </a:r>
            <a:r>
              <a:rPr lang="en-GB" altLang="fi-FI" sz="2400" dirty="0" err="1">
                <a:solidFill>
                  <a:srgbClr val="2DA2BF"/>
                </a:solidFill>
              </a:rPr>
              <a:t>soittaa</a:t>
            </a:r>
            <a:r>
              <a:rPr lang="en-GB" altLang="fi-FI" sz="2400" dirty="0">
                <a:solidFill>
                  <a:srgbClr val="2DA2BF"/>
                </a:solidFill>
              </a:rPr>
              <a:t> </a:t>
            </a:r>
            <a:r>
              <a:rPr lang="en-GB" altLang="fi-FI" sz="2400" dirty="0" err="1">
                <a:solidFill>
                  <a:srgbClr val="2DA2BF"/>
                </a:solidFill>
              </a:rPr>
              <a:t>asianajajalleni</a:t>
            </a:r>
            <a:r>
              <a:rPr lang="en-GB" altLang="fi-FI" sz="24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fi-FI" sz="2400" dirty="0" smtClean="0">
                <a:solidFill>
                  <a:srgbClr val="2DA2BF"/>
                </a:solidFill>
              </a:rPr>
              <a:t> </a:t>
            </a:r>
            <a:r>
              <a:rPr lang="en-GB" altLang="fi-FI" sz="2400" i="1" dirty="0" smtClean="0">
                <a:solidFill>
                  <a:schemeClr val="tx1"/>
                </a:solidFill>
              </a:rPr>
              <a:t>	</a:t>
            </a:r>
            <a:r>
              <a:rPr lang="en-GB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I wasn’t allowed to call my lawyer.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Tom on aina saanut lainata isänsä autoa.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r>
              <a:rPr lang="en-GB" altLang="fi-FI" sz="2400" i="1" dirty="0" smtClean="0">
                <a:solidFill>
                  <a:schemeClr val="tx1"/>
                </a:solidFill>
              </a:rPr>
              <a:t>	</a:t>
            </a:r>
            <a:r>
              <a:rPr lang="en-GB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Tom </a:t>
            </a:r>
            <a:r>
              <a:rPr lang="en-GB" altLang="fi-FI" sz="2400" i="1" dirty="0">
                <a:solidFill>
                  <a:schemeClr val="bg1">
                    <a:lumMod val="50000"/>
                  </a:schemeClr>
                </a:solidFill>
              </a:rPr>
              <a:t>has always been allowed to borrow his dad’s car.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Saatte osallistua tähän kokeeseen uudelleen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</a:t>
            </a:r>
            <a:r>
              <a:rPr lang="en-GB" altLang="fi-FI" sz="2400" dirty="0" smtClean="0">
                <a:solidFill>
                  <a:srgbClr val="2DA2BF"/>
                </a:solidFill>
              </a:rPr>
              <a:t> </a:t>
            </a:r>
            <a:r>
              <a:rPr lang="en-GB" altLang="fi-FI" sz="2400" i="1" dirty="0" smtClean="0">
                <a:solidFill>
                  <a:schemeClr val="tx1"/>
                </a:solidFill>
              </a:rPr>
              <a:t>	</a:t>
            </a:r>
            <a:r>
              <a:rPr lang="en-GB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You </a:t>
            </a:r>
            <a:r>
              <a:rPr lang="en-GB" altLang="fi-FI" sz="2400" i="1" dirty="0">
                <a:solidFill>
                  <a:schemeClr val="bg1">
                    <a:lumMod val="50000"/>
                  </a:schemeClr>
                </a:solidFill>
              </a:rPr>
              <a:t>will be permitted to take this test again.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He olivat saattaneet myöhästyä bussista</a:t>
            </a:r>
            <a:r>
              <a:rPr lang="fi-FI" altLang="fi-FI" sz="2400" dirty="0" smtClean="0">
                <a:solidFill>
                  <a:srgbClr val="2DA2BF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400" i="1" dirty="0">
                <a:solidFill>
                  <a:srgbClr val="2DA2BF"/>
                </a:solidFill>
              </a:rPr>
              <a:t>	</a:t>
            </a:r>
            <a:r>
              <a:rPr lang="en-GB" altLang="fi-FI" sz="2400" i="1" dirty="0" smtClean="0">
                <a:solidFill>
                  <a:schemeClr val="tx1"/>
                </a:solidFill>
              </a:rPr>
              <a:t>	</a:t>
            </a:r>
            <a:r>
              <a:rPr lang="en-GB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Maybe </a:t>
            </a:r>
            <a:r>
              <a:rPr lang="en-GB" altLang="fi-FI" sz="2400" i="1" dirty="0">
                <a:solidFill>
                  <a:schemeClr val="bg1">
                    <a:lumMod val="50000"/>
                  </a:schemeClr>
                </a:solidFill>
              </a:rPr>
              <a:t>they had missed the bus.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3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/>
          </a:bodyPr>
          <a:lstStyle/>
          <a:p>
            <a:r>
              <a:rPr lang="fi-FI" altLang="fi-FI" sz="3600" dirty="0" smtClean="0">
                <a:solidFill>
                  <a:srgbClr val="2DA2BF"/>
                </a:solidFill>
              </a:rPr>
              <a:t>SAATTAA / VOI OLLA, ON EHKÄ</a:t>
            </a:r>
            <a:endParaRPr lang="fi-FI" altLang="fi-FI" sz="3600" b="0" dirty="0">
              <a:solidFill>
                <a:srgbClr val="2DA2B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2"/>
            <a:ext cx="8229600" cy="396044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800" b="1" dirty="0"/>
              <a:t>NYKYHETKI</a:t>
            </a:r>
            <a:r>
              <a:rPr lang="fi-FI" altLang="fi-FI" sz="2800" dirty="0"/>
              <a:t>:    </a:t>
            </a:r>
            <a:r>
              <a:rPr lang="fi-FI" altLang="fi-FI" sz="2800" b="1" dirty="0"/>
              <a:t>	</a:t>
            </a:r>
            <a:r>
              <a:rPr lang="fi-FI" altLang="fi-FI" sz="2800" b="1" dirty="0" smtClean="0">
                <a:solidFill>
                  <a:schemeClr val="tx2"/>
                </a:solidFill>
              </a:rPr>
              <a:t>MAY / MIGHT+ </a:t>
            </a:r>
            <a:r>
              <a:rPr lang="fi-FI" altLang="fi-FI" sz="2800" b="1" dirty="0">
                <a:solidFill>
                  <a:schemeClr val="tx2"/>
                </a:solidFill>
              </a:rPr>
              <a:t>PERUSMUOTO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i-FI" altLang="fi-FI" sz="2800" b="1" dirty="0"/>
              <a:t>MENNYT AIKA</a:t>
            </a:r>
            <a:r>
              <a:rPr lang="fi-FI" altLang="fi-FI" sz="2800" dirty="0"/>
              <a:t>:</a:t>
            </a:r>
            <a:r>
              <a:rPr lang="fi-FI" altLang="fi-FI" sz="2800" b="1" dirty="0"/>
              <a:t>	</a:t>
            </a:r>
            <a:r>
              <a:rPr lang="fi-FI" altLang="fi-FI" sz="2800" b="1" dirty="0" smtClean="0">
                <a:solidFill>
                  <a:schemeClr val="tx2"/>
                </a:solidFill>
              </a:rPr>
              <a:t>MAY / MIGHT + </a:t>
            </a:r>
            <a:r>
              <a:rPr lang="fi-FI" altLang="fi-FI" sz="2800" b="1" dirty="0">
                <a:solidFill>
                  <a:schemeClr val="tx2"/>
                </a:solidFill>
              </a:rPr>
              <a:t>HAVE + 3.MUOTO</a:t>
            </a:r>
            <a:endParaRPr lang="fi-FI" altLang="fi-FI" sz="18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fi-FI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fi-FI" sz="2800" dirty="0" smtClean="0">
                <a:solidFill>
                  <a:srgbClr val="2DA2BF"/>
                </a:solidFill>
              </a:rPr>
              <a:t>	</a:t>
            </a:r>
            <a:r>
              <a:rPr lang="en-GB" altLang="fi-FI" sz="2400" dirty="0" smtClean="0">
                <a:solidFill>
                  <a:srgbClr val="2DA2BF"/>
                </a:solidFill>
              </a:rPr>
              <a:t>Alan </a:t>
            </a:r>
            <a:r>
              <a:rPr lang="en-GB" altLang="fi-FI" sz="2400" dirty="0" err="1" smtClean="0">
                <a:solidFill>
                  <a:srgbClr val="2DA2BF"/>
                </a:solidFill>
              </a:rPr>
              <a:t>saattaa</a:t>
            </a:r>
            <a:r>
              <a:rPr lang="en-GB" altLang="fi-FI" sz="2400" dirty="0" smtClean="0">
                <a:solidFill>
                  <a:srgbClr val="2DA2BF"/>
                </a:solidFill>
              </a:rPr>
              <a:t> olla </a:t>
            </a:r>
            <a:r>
              <a:rPr lang="en-GB" altLang="fi-FI" sz="2400" dirty="0" err="1" smtClean="0">
                <a:solidFill>
                  <a:srgbClr val="2DA2BF"/>
                </a:solidFill>
              </a:rPr>
              <a:t>sairas</a:t>
            </a:r>
            <a:r>
              <a:rPr lang="en-GB" altLang="fi-FI" sz="2400" dirty="0" smtClean="0">
                <a:solidFill>
                  <a:srgbClr val="2DA2BF"/>
                </a:solidFill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fi-FI" sz="2400" i="1" dirty="0" smtClean="0">
                <a:solidFill>
                  <a:schemeClr val="tx1"/>
                </a:solidFill>
              </a:rPr>
              <a:t>		</a:t>
            </a:r>
            <a:r>
              <a:rPr lang="en-GB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Alan may/might be ill.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fi-FI" sz="2400" dirty="0" smtClean="0">
                <a:solidFill>
                  <a:srgbClr val="2DA2BF"/>
                </a:solidFill>
              </a:rPr>
              <a:t>	Se </a:t>
            </a:r>
            <a:r>
              <a:rPr lang="en-GB" altLang="fi-FI" sz="2400" dirty="0" err="1" smtClean="0">
                <a:solidFill>
                  <a:srgbClr val="2DA2BF"/>
                </a:solidFill>
              </a:rPr>
              <a:t>voi</a:t>
            </a:r>
            <a:r>
              <a:rPr lang="en-GB" altLang="fi-FI" sz="2400" dirty="0" smtClean="0">
                <a:solidFill>
                  <a:srgbClr val="2DA2BF"/>
                </a:solidFill>
              </a:rPr>
              <a:t> olla </a:t>
            </a:r>
            <a:r>
              <a:rPr lang="en-GB" altLang="fi-FI" sz="2400" dirty="0" err="1" smtClean="0">
                <a:solidFill>
                  <a:srgbClr val="2DA2BF"/>
                </a:solidFill>
              </a:rPr>
              <a:t>vaikeaa</a:t>
            </a:r>
            <a:r>
              <a:rPr lang="en-GB" altLang="fi-FI" sz="2400" dirty="0" smtClean="0">
                <a:solidFill>
                  <a:srgbClr val="2DA2BF"/>
                </a:solidFill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fi-FI" sz="2400" i="1" dirty="0" smtClean="0">
                <a:solidFill>
                  <a:schemeClr val="tx1"/>
                </a:solidFill>
              </a:rPr>
              <a:t>		</a:t>
            </a:r>
            <a:r>
              <a:rPr lang="en-GB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GB" altLang="fi-FI" sz="2400" i="1" dirty="0">
                <a:solidFill>
                  <a:schemeClr val="bg1">
                    <a:lumMod val="50000"/>
                  </a:schemeClr>
                </a:solidFill>
              </a:rPr>
              <a:t>may/might be difficult.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Olet voinut kuulla </a:t>
            </a:r>
            <a:r>
              <a:rPr lang="fi-FI" altLang="fi-FI" sz="2400" dirty="0">
                <a:solidFill>
                  <a:srgbClr val="2DA2BF"/>
                </a:solidFill>
              </a:rPr>
              <a:t>tämän ennenkin</a:t>
            </a:r>
            <a:r>
              <a:rPr lang="fi-FI" altLang="fi-FI" sz="2400" dirty="0" smtClean="0">
                <a:solidFill>
                  <a:srgbClr val="2DA2BF"/>
                </a:solidFill>
              </a:rPr>
              <a:t>. 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fi-FI" sz="2400" i="1" dirty="0" smtClean="0">
                <a:solidFill>
                  <a:schemeClr val="tx1"/>
                </a:solidFill>
              </a:rPr>
              <a:t>		</a:t>
            </a:r>
            <a:r>
              <a:rPr lang="en-GB" altLang="fi-FI" sz="2400" i="1" dirty="0" smtClean="0">
                <a:solidFill>
                  <a:schemeClr val="bg1">
                    <a:lumMod val="50000"/>
                  </a:schemeClr>
                </a:solidFill>
              </a:rPr>
              <a:t>You </a:t>
            </a:r>
            <a:r>
              <a:rPr lang="en-GB" altLang="fi-FI" sz="2400" i="1" dirty="0">
                <a:solidFill>
                  <a:schemeClr val="bg1">
                    <a:lumMod val="50000"/>
                  </a:schemeClr>
                </a:solidFill>
              </a:rPr>
              <a:t>may/might have heard this before.</a:t>
            </a:r>
            <a:endParaRPr lang="fi-FI" altLang="fi-FI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229600" cy="63373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i-FI" altLang="fi-FI" sz="2000" b="1" dirty="0"/>
              <a:t>Täydennä puuttuvat sanat.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400" dirty="0" smtClean="0">
                <a:solidFill>
                  <a:schemeClr val="tx1"/>
                </a:solidFill>
              </a:rPr>
              <a:t>1. ........................................ </a:t>
            </a:r>
            <a:r>
              <a:rPr lang="fi-FI" altLang="fi-FI" sz="2400" dirty="0" err="1" smtClean="0">
                <a:solidFill>
                  <a:schemeClr val="tx1"/>
                </a:solidFill>
              </a:rPr>
              <a:t>something</a:t>
            </a:r>
            <a:r>
              <a:rPr lang="fi-FI" altLang="fi-FI" sz="2400" dirty="0" smtClean="0">
                <a:solidFill>
                  <a:schemeClr val="tx1"/>
                </a:solidFill>
              </a:rPr>
              <a:t>? </a:t>
            </a:r>
            <a:r>
              <a:rPr lang="fi-FI" altLang="fi-FI" sz="2400" i="1" dirty="0" smtClean="0"/>
              <a:t>(Saanko ehdottaa)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fi-FI" altLang="fi-FI" sz="2400" dirty="0" smtClean="0">
                <a:solidFill>
                  <a:schemeClr val="tx1"/>
                </a:solidFill>
              </a:rPr>
              <a:t>2</a:t>
            </a:r>
            <a:r>
              <a:rPr lang="fi-FI" altLang="fi-FI" sz="2400" dirty="0">
                <a:solidFill>
                  <a:schemeClr val="tx1"/>
                </a:solidFill>
              </a:rPr>
              <a:t>. </a:t>
            </a:r>
            <a:r>
              <a:rPr lang="fi-FI" altLang="fi-FI" sz="2400" dirty="0" smtClean="0">
                <a:solidFill>
                  <a:schemeClr val="tx1"/>
                </a:solidFill>
              </a:rPr>
              <a:t>No, </a:t>
            </a:r>
            <a:r>
              <a:rPr lang="fi-FI" altLang="fi-FI" sz="2400" dirty="0" err="1" smtClean="0">
                <a:solidFill>
                  <a:schemeClr val="tx1"/>
                </a:solidFill>
              </a:rPr>
              <a:t>you</a:t>
            </a:r>
            <a:r>
              <a:rPr lang="fi-FI" altLang="fi-FI" sz="2400" dirty="0" smtClean="0">
                <a:solidFill>
                  <a:schemeClr val="tx1"/>
                </a:solidFill>
              </a:rPr>
              <a:t> </a:t>
            </a:r>
            <a:r>
              <a:rPr lang="fi-FI" altLang="fi-FI" sz="2400" dirty="0">
                <a:solidFill>
                  <a:schemeClr val="tx1"/>
                </a:solidFill>
              </a:rPr>
              <a:t>.................. . </a:t>
            </a:r>
            <a:r>
              <a:rPr lang="en-GB" altLang="fi-FI" sz="2400" dirty="0" smtClean="0">
                <a:solidFill>
                  <a:schemeClr val="tx1"/>
                </a:solidFill>
              </a:rPr>
              <a:t>I’m in charge here</a:t>
            </a:r>
            <a:r>
              <a:rPr lang="en-GB" altLang="fi-FI" sz="2400" i="1" dirty="0">
                <a:solidFill>
                  <a:schemeClr val="tx1"/>
                </a:solidFill>
              </a:rPr>
              <a:t>. </a:t>
            </a:r>
            <a:r>
              <a:rPr lang="en-GB" altLang="fi-FI" sz="2400" i="1" dirty="0"/>
              <a:t>(et </a:t>
            </a:r>
            <a:r>
              <a:rPr lang="en-GB" altLang="fi-FI" sz="2400" i="1" dirty="0" err="1"/>
              <a:t>saa</a:t>
            </a:r>
            <a:r>
              <a:rPr lang="en-GB" altLang="fi-FI" sz="2400" i="1" dirty="0" smtClean="0"/>
              <a:t>)</a:t>
            </a:r>
            <a:r>
              <a:rPr lang="en-GB" altLang="fi-FI" sz="2400" i="1" dirty="0">
                <a:solidFill>
                  <a:schemeClr val="tx1"/>
                </a:solidFill>
              </a:rPr>
              <a:t> </a:t>
            </a:r>
            <a:endParaRPr lang="en-GB" altLang="fi-FI" sz="2400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GB" altLang="fi-FI" sz="2400" dirty="0" smtClean="0">
                <a:solidFill>
                  <a:schemeClr val="tx1"/>
                </a:solidFill>
              </a:rPr>
              <a:t>3. It’s nice ............................................... in important decisions. </a:t>
            </a:r>
            <a:r>
              <a:rPr lang="fi-FI" altLang="fi-FI" sz="2400" i="1" dirty="0" smtClean="0"/>
              <a:t>(saada osallistua)</a:t>
            </a:r>
            <a:endParaRPr lang="en-GB" altLang="fi-FI" sz="2400" i="1" dirty="0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n-GB" altLang="fi-FI" sz="2400" dirty="0" smtClean="0">
                <a:solidFill>
                  <a:schemeClr val="tx1"/>
                </a:solidFill>
              </a:rPr>
              <a:t>4</a:t>
            </a:r>
            <a:r>
              <a:rPr lang="en-GB" altLang="fi-FI" sz="2400" dirty="0">
                <a:solidFill>
                  <a:schemeClr val="tx1"/>
                </a:solidFill>
              </a:rPr>
              <a:t>. </a:t>
            </a:r>
            <a:r>
              <a:rPr lang="en-GB" altLang="fi-FI" sz="2400" dirty="0" smtClean="0">
                <a:solidFill>
                  <a:schemeClr val="tx1"/>
                </a:solidFill>
              </a:rPr>
              <a:t>My big sister  </a:t>
            </a:r>
            <a:r>
              <a:rPr lang="en-GB" altLang="fi-FI" sz="2400" dirty="0">
                <a:solidFill>
                  <a:schemeClr val="tx1"/>
                </a:solidFill>
              </a:rPr>
              <a:t>..........</a:t>
            </a:r>
            <a:r>
              <a:rPr lang="en-GB" altLang="fi-FI" sz="2400" dirty="0" smtClean="0">
                <a:solidFill>
                  <a:schemeClr val="tx1"/>
                </a:solidFill>
              </a:rPr>
              <a:t>..</a:t>
            </a:r>
            <a:r>
              <a:rPr lang="en-GB" altLang="fi-FI" sz="2400" dirty="0">
                <a:solidFill>
                  <a:schemeClr val="tx1"/>
                </a:solidFill>
              </a:rPr>
              <a:t>...............</a:t>
            </a:r>
            <a:r>
              <a:rPr lang="en-GB" altLang="fi-FI" sz="2400" dirty="0" smtClean="0">
                <a:solidFill>
                  <a:schemeClr val="tx1"/>
                </a:solidFill>
              </a:rPr>
              <a:t>.......... last year. </a:t>
            </a:r>
            <a:r>
              <a:rPr lang="fi-FI" altLang="fi-FI" sz="2400" i="1" dirty="0"/>
              <a:t>(</a:t>
            </a:r>
            <a:r>
              <a:rPr lang="fi-FI" altLang="fi-FI" sz="2400" i="1" dirty="0" smtClean="0"/>
              <a:t>sai äänestää)</a:t>
            </a:r>
            <a:endParaRPr lang="en-GB" altLang="fi-FI" sz="2400" i="1" dirty="0"/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GB" altLang="fi-FI" sz="2400" dirty="0">
                <a:solidFill>
                  <a:schemeClr val="tx1"/>
                </a:solidFill>
              </a:rPr>
              <a:t>5. This </a:t>
            </a:r>
            <a:r>
              <a:rPr lang="is-IS" altLang="fi-FI" sz="2400" dirty="0" smtClean="0">
                <a:solidFill>
                  <a:schemeClr val="tx1"/>
                </a:solidFill>
              </a:rPr>
              <a:t>…........</a:t>
            </a:r>
            <a:r>
              <a:rPr lang="en-GB" altLang="fi-FI" sz="2400" dirty="0" smtClean="0">
                <a:solidFill>
                  <a:schemeClr val="tx1"/>
                </a:solidFill>
              </a:rPr>
              <a:t>.</a:t>
            </a:r>
            <a:r>
              <a:rPr lang="en-GB" altLang="fi-FI" sz="2400" dirty="0">
                <a:solidFill>
                  <a:schemeClr val="tx1"/>
                </a:solidFill>
              </a:rPr>
              <a:t>...................... strange, but </a:t>
            </a:r>
            <a:r>
              <a:rPr lang="en-GB" altLang="fi-FI" sz="2400" dirty="0" smtClean="0">
                <a:solidFill>
                  <a:schemeClr val="tx1"/>
                </a:solidFill>
              </a:rPr>
              <a:t>when I turned 18 I ....................................... . The voting age was higher then. </a:t>
            </a:r>
            <a:r>
              <a:rPr lang="fi-FI" altLang="fi-FI" sz="2400" i="1" dirty="0"/>
              <a:t>(saattaa kuulostaa; en saanut </a:t>
            </a:r>
            <a:r>
              <a:rPr lang="fi-FI" altLang="fi-FI" sz="2400" i="1" dirty="0" smtClean="0"/>
              <a:t>äänestää)</a:t>
            </a:r>
          </a:p>
          <a:p>
            <a:pPr>
              <a:lnSpc>
                <a:spcPct val="130000"/>
              </a:lnSpc>
              <a:buNone/>
            </a:pPr>
            <a:r>
              <a:rPr lang="en-GB" altLang="fi-FI" sz="2400" dirty="0">
                <a:solidFill>
                  <a:schemeClr val="tx1"/>
                </a:solidFill>
              </a:rPr>
              <a:t>6. ............................. it’s good the law has been changed. </a:t>
            </a:r>
            <a:r>
              <a:rPr lang="fi-FI" altLang="fi-FI" sz="2400" i="1" dirty="0"/>
              <a:t>(ehkä)</a:t>
            </a:r>
            <a:endParaRPr lang="en-GB" altLang="fi-FI" sz="2400" i="1" dirty="0"/>
          </a:p>
          <a:p>
            <a:pPr>
              <a:lnSpc>
                <a:spcPct val="150000"/>
              </a:lnSpc>
              <a:buFontTx/>
              <a:buNone/>
            </a:pPr>
            <a:endParaRPr lang="en-GB" altLang="fi-FI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043608" y="836712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fi-FI" sz="2400" b="1" dirty="0">
                <a:solidFill>
                  <a:srgbClr val="000000"/>
                </a:solidFill>
              </a:rPr>
              <a:t>May/</a:t>
            </a:r>
            <a:r>
              <a:rPr lang="en-GB" altLang="fi-FI" sz="2400" b="1" dirty="0" smtClean="0">
                <a:solidFill>
                  <a:srgbClr val="000000"/>
                </a:solidFill>
              </a:rPr>
              <a:t>Might </a:t>
            </a:r>
            <a:r>
              <a:rPr lang="en-GB" altLang="fi-FI" sz="2400" b="1" dirty="0">
                <a:solidFill>
                  <a:srgbClr val="000000"/>
                </a:solidFill>
              </a:rPr>
              <a:t>I suggest</a:t>
            </a:r>
            <a:r>
              <a:rPr lang="fi-FI" altLang="fi-FI" dirty="0"/>
              <a:t> </a:t>
            </a:r>
            <a:endParaRPr lang="en-GB" altLang="fi-FI" dirty="0"/>
          </a:p>
          <a:p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835696" y="20608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2400" b="1" dirty="0"/>
              <a:t>to </a:t>
            </a:r>
            <a:r>
              <a:rPr lang="fi-FI" altLang="fi-FI" sz="2400" b="1" dirty="0" err="1"/>
              <a:t>be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allowed</a:t>
            </a:r>
            <a:r>
              <a:rPr lang="fi-FI" altLang="fi-FI" sz="2400" b="1" dirty="0"/>
              <a:t> to </a:t>
            </a:r>
            <a:r>
              <a:rPr lang="fi-FI" altLang="fi-FI" sz="2400" b="1" dirty="0" err="1" smtClean="0"/>
              <a:t>take</a:t>
            </a:r>
            <a:r>
              <a:rPr lang="fi-FI" altLang="fi-FI" sz="2400" b="1" dirty="0" smtClean="0"/>
              <a:t> </a:t>
            </a:r>
            <a:r>
              <a:rPr lang="fi-FI" altLang="fi-FI" sz="2400" b="1" dirty="0" err="1" smtClean="0"/>
              <a:t>part</a:t>
            </a:r>
            <a:endParaRPr lang="fi-FI" sz="24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1907704" y="14847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</a:t>
            </a:r>
            <a:r>
              <a:rPr lang="fi-FI" sz="2400" b="1" dirty="0" err="1" smtClean="0"/>
              <a:t>ay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not</a:t>
            </a:r>
            <a:endParaRPr lang="fi-FI" sz="2400" b="1" dirty="0"/>
          </a:p>
        </p:txBody>
      </p:sp>
      <p:sp>
        <p:nvSpPr>
          <p:cNvPr id="8" name="Tekstiruutu 7"/>
          <p:cNvSpPr txBox="1"/>
          <p:nvPr/>
        </p:nvSpPr>
        <p:spPr>
          <a:xfrm>
            <a:off x="2627784" y="321297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w</a:t>
            </a:r>
            <a:r>
              <a:rPr lang="fi-FI" sz="2400" b="1" dirty="0" err="1" smtClean="0"/>
              <a:t>as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allowed</a:t>
            </a:r>
            <a:r>
              <a:rPr lang="fi-FI" sz="2400" b="1" dirty="0" smtClean="0"/>
              <a:t> to </a:t>
            </a:r>
            <a:r>
              <a:rPr lang="fi-FI" sz="2400" b="1" dirty="0" err="1" smtClean="0"/>
              <a:t>vote</a:t>
            </a:r>
            <a:endParaRPr lang="fi-FI" sz="24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1547664" y="378904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 smtClean="0"/>
              <a:t>may/might</a:t>
            </a:r>
            <a:r>
              <a:rPr lang="fi-FI" sz="2400" b="1" dirty="0" smtClean="0"/>
              <a:t> sound</a:t>
            </a:r>
            <a:endParaRPr lang="fi-FI" sz="2400" b="1" dirty="0"/>
          </a:p>
        </p:txBody>
      </p:sp>
      <p:sp>
        <p:nvSpPr>
          <p:cNvPr id="10" name="Tekstiruutu 9"/>
          <p:cNvSpPr txBox="1"/>
          <p:nvPr/>
        </p:nvSpPr>
        <p:spPr>
          <a:xfrm>
            <a:off x="1115616" y="429309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w</a:t>
            </a:r>
            <a:r>
              <a:rPr lang="fi-FI" sz="2400" b="1" dirty="0" err="1" smtClean="0"/>
              <a:t>asn’t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allowed</a:t>
            </a:r>
            <a:r>
              <a:rPr lang="fi-FI" sz="2400" b="1" dirty="0" smtClean="0"/>
              <a:t> to </a:t>
            </a:r>
            <a:r>
              <a:rPr lang="fi-FI" sz="2400" b="1" dirty="0" err="1" smtClean="0"/>
              <a:t>vote</a:t>
            </a:r>
            <a:endParaRPr lang="fi-FI" sz="2400" b="1" dirty="0"/>
          </a:p>
        </p:txBody>
      </p:sp>
      <p:sp>
        <p:nvSpPr>
          <p:cNvPr id="11" name="Tekstiruutu 10"/>
          <p:cNvSpPr txBox="1"/>
          <p:nvPr/>
        </p:nvSpPr>
        <p:spPr>
          <a:xfrm>
            <a:off x="827584" y="544522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 smtClean="0"/>
              <a:t>Maybe/Perhaps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5677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36815</TotalTime>
  <Words>311</Words>
  <Application>Microsoft Office PowerPoint</Application>
  <PresentationFormat>Näytössä katseltava diaesitys (4:3)</PresentationFormat>
  <Paragraphs>98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Office-teema</vt:lpstr>
      <vt:lpstr>PowerPoint-esitys</vt:lpstr>
      <vt:lpstr>Vaillinaiset apuverbit:  may, might ja be allowed to-rakenne  (Mahdollisuus tai lupa tehdä jotakin)</vt:lpstr>
      <vt:lpstr>VAILLINAISET APUVERBIT:  May, might ja  be allowed to</vt:lpstr>
      <vt:lpstr>MAY / BE ALLOWED TO</vt:lpstr>
      <vt:lpstr>SAATTAA OLLA, EHKÄ</vt:lpstr>
      <vt:lpstr>Might 1. Might tarkoittaa myös voida tai saada. Se on sävyltään hieman kohteliaampi kuin may. 2. Might-sanaa voidaan käyttää konditionaalina = saattaisi. </vt:lpstr>
      <vt:lpstr>MAY, MIGHT-VERBEJÄ korvaavat muodot </vt:lpstr>
      <vt:lpstr>SAATTAA / VOI OLLA, ON EHKÄ</vt:lpstr>
      <vt:lpstr>PowerPoint-esitys</vt:lpstr>
      <vt:lpstr>PowerPoint-esitys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Pakarinen Laura</cp:lastModifiedBy>
  <cp:revision>301</cp:revision>
  <cp:lastPrinted>2016-05-26T05:27:03Z</cp:lastPrinted>
  <dcterms:created xsi:type="dcterms:W3CDTF">2015-09-28T06:29:35Z</dcterms:created>
  <dcterms:modified xsi:type="dcterms:W3CDTF">2017-02-01T09:58:27Z</dcterms:modified>
</cp:coreProperties>
</file>