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1" r:id="rId5"/>
    <p:sldId id="371" r:id="rId6"/>
    <p:sldId id="343" r:id="rId7"/>
    <p:sldId id="264" r:id="rId8"/>
    <p:sldId id="367" r:id="rId9"/>
    <p:sldId id="369" r:id="rId10"/>
    <p:sldId id="314" r:id="rId11"/>
    <p:sldId id="332" r:id="rId12"/>
    <p:sldId id="265" r:id="rId13"/>
    <p:sldId id="370" r:id="rId14"/>
    <p:sldId id="377" r:id="rId15"/>
    <p:sldId id="257" r:id="rId16"/>
    <p:sldId id="376" r:id="rId17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E25"/>
    <a:srgbClr val="B2BE3E"/>
    <a:srgbClr val="08306D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2" autoAdjust="0"/>
    <p:restoredTop sz="94789"/>
  </p:normalViewPr>
  <p:slideViewPr>
    <p:cSldViewPr snapToGrid="0" snapToObjects="1">
      <p:cViewPr varScale="1">
        <p:scale>
          <a:sx n="88" d="100"/>
          <a:sy n="88" d="100"/>
        </p:scale>
        <p:origin x="192" y="9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ED60C11-3885-7349-A55A-8B85DBD0D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E17398-C52E-6C45-8530-DAE4EF0A3F5B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3058ACC-FAA5-E94B-A132-7FD76C524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0C27DF3-D9E0-7F4E-AE27-4B926C4A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42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4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6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9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3B94DB4-6860-CD4B-B56C-45F41409E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107C7F4A-78DB-3541-A3F9-4EDB454D8EE9}" type="slidenum">
              <a:rPr lang="fi-FI" altLang="fi-FI" sz="1200"/>
              <a:pPr/>
              <a:t>9</a:t>
            </a:fld>
            <a:endParaRPr lang="fi-FI" altLang="fi-FI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7ABB6F5-84BA-C14E-985A-A780E9531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3B437A-05E0-E544-BE85-47E21B15B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04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FAD36C3-A909-C645-A89F-FDA943847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7048C-AF3C-944B-B878-AD03731FE0C5}" type="slidenum">
              <a:rPr lang="fi-FI" altLang="fi-FI" sz="1200" b="0" smtClean="0"/>
              <a:pPr/>
              <a:t>13</a:t>
            </a:fld>
            <a:endParaRPr lang="fi-FI" altLang="fi-FI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FE9254F-1FB1-0144-9AB3-FC66259A6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F237ABF-5B13-AB46-A9A2-D2BA34D8C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06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93B96-58CA-2F49-AE74-929E8E47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79C5-8ACA-2E40-84BF-6C7E262D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FE9A-1F20-204E-A9D7-54390F81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A157-24F2-5B44-85E2-35FC1696050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52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2.11.2022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2.11.2022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2.11.2022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3" r:id="rId13"/>
    <p:sldLayoutId id="2147483754" r:id="rId14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kasvatus.fi/" TargetMode="External"/><Relationship Id="rId3" Type="http://schemas.openxmlformats.org/officeDocument/2006/relationships/hyperlink" Target="https://www.opettajantietopalvelu.fi/tekij%C3%A4t/Mirva-Kuusela.html" TargetMode="External"/><Relationship Id="rId7" Type="http://schemas.openxmlformats.org/officeDocument/2006/relationships/hyperlink" Target="http://www.koulukino.net/etusivu" TargetMode="External"/><Relationship Id="rId2" Type="http://schemas.openxmlformats.org/officeDocument/2006/relationships/hyperlink" Target="https://www.opettajantietopalvelu.fi/tekij%C3%A4t/Sinikka-Rusane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h.fi/en/node/1677" TargetMode="External"/><Relationship Id="rId5" Type="http://schemas.openxmlformats.org/officeDocument/2006/relationships/hyperlink" Target="https://www.opettajantietopalvelu.fi/tekij%C3%A4t/Kaisa-Torkki.html" TargetMode="External"/><Relationship Id="rId4" Type="http://schemas.openxmlformats.org/officeDocument/2006/relationships/hyperlink" Target="https://www.opettajantietopalvelu.fi/tekij%C3%A4t/Kati-Rintakorpi.html" TargetMode="External"/><Relationship Id="rId9" Type="http://schemas.openxmlformats.org/officeDocument/2006/relationships/hyperlink" Target="https://www.kansallisgalleria.fi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 err="1">
                <a:latin typeface="Gill Sans MT" panose="020B0502020104020203" pitchFamily="34" charset="77"/>
              </a:rPr>
              <a:t>Kuvataide</a:t>
            </a:r>
            <a:r>
              <a:rPr lang="en-US" dirty="0">
                <a:latin typeface="Gill Sans MT" panose="020B0502020104020203" pitchFamily="34" charset="77"/>
              </a:rPr>
              <a:t> POM1033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Impact" panose="020B0806030902050204" pitchFamily="34" charset="0"/>
              </a:rPr>
              <a:t>Lähteet, lisätietoa ja linkkejä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Sinikka Rusanen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Mirva Kuusela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 Rintakorpi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Kaisa Torkki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 </a:t>
            </a:r>
            <a:r>
              <a:rPr lang="fi-FI" sz="1600" b="1" dirty="0" err="1">
                <a:latin typeface="Gill Sans MT" panose="020B0502020104020203" pitchFamily="34" charset="77"/>
              </a:rPr>
              <a:t>Mun</a:t>
            </a:r>
            <a:r>
              <a:rPr lang="fi-FI" sz="1600" b="1" dirty="0">
                <a:latin typeface="Gill Sans MT" panose="020B0502020104020203" pitchFamily="34" charset="77"/>
              </a:rPr>
              <a:t> kuvista kulttuuriin - Kuvataidetta </a:t>
            </a:r>
            <a:r>
              <a:rPr lang="fi-FI" sz="1600" b="1" dirty="0" err="1">
                <a:latin typeface="Gill Sans MT" panose="020B0502020104020203" pitchFamily="34" charset="77"/>
              </a:rPr>
              <a:t>esi</a:t>
            </a:r>
            <a:r>
              <a:rPr lang="fi-FI" sz="1600" b="1" dirty="0">
                <a:latin typeface="Gill Sans MT" panose="020B0502020104020203" pitchFamily="34" charset="77"/>
              </a:rPr>
              <a:t>- ja alkuopetukseen, Lasten keskus 2018</a:t>
            </a:r>
          </a:p>
          <a:p>
            <a:r>
              <a:rPr lang="fi-FI" sz="1600" b="1" dirty="0">
                <a:latin typeface="Gill Sans MT" panose="020B0502020104020203" pitchFamily="34" charset="77"/>
              </a:rPr>
              <a:t>Kuvataiteen opetuksen tueksi artikkeleita:  </a:t>
            </a:r>
            <a:r>
              <a:rPr lang="fi-FI" sz="1600" b="1" dirty="0">
                <a:latin typeface="Gill Sans MT" panose="020B0502020104020203" pitchFamily="34" charset="77"/>
                <a:hlinkClick r:id="rId6"/>
              </a:rPr>
              <a:t>https://www.oph.fi/en/node/1677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Elokuvaan, animaatioon ja televisioon liittyvää:  </a:t>
            </a:r>
            <a:r>
              <a:rPr lang="fi-FI" sz="1600" b="1" dirty="0">
                <a:latin typeface="Gill Sans MT" panose="020B0502020104020203" pitchFamily="34" charset="77"/>
                <a:hlinkClick r:id="rId7"/>
              </a:rPr>
              <a:t>http://www.koulukino.net/etusivu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Mediakasvatusseura: </a:t>
            </a:r>
            <a:r>
              <a:rPr lang="fi-FI" sz="1600" b="1" dirty="0">
                <a:latin typeface="Gill Sans MT" panose="020B0502020104020203" pitchFamily="34" charset="77"/>
                <a:hlinkClick r:id="rId8"/>
              </a:rPr>
              <a:t>https://mediakasvatus.fi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Kotimainen taidehistoria: </a:t>
            </a:r>
            <a:r>
              <a:rPr lang="fi-FI" sz="1600" b="1" dirty="0">
                <a:latin typeface="Gill Sans MT" panose="020B0502020104020203" pitchFamily="34" charset="77"/>
                <a:hlinkClick r:id="rId9"/>
              </a:rPr>
              <a:t>https://www.kansallisgalleria.fi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Elliot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W.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Eisner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;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The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Arts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and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the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Creation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of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Mind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2004</a:t>
            </a:r>
          </a:p>
          <a:p>
            <a:r>
              <a:rPr lang="fi-FI" sz="1600" b="1" dirty="0">
                <a:latin typeface="Gill Sans MT" panose="020B0502020104020203" pitchFamily="34" charset="77"/>
              </a:rPr>
              <a:t>Martikainen</a:t>
            </a:r>
            <a:r>
              <a:rPr lang="fi-FI" sz="1600" dirty="0">
                <a:latin typeface="Gill Sans MT" panose="020B0502020104020203" pitchFamily="34" charset="77"/>
              </a:rPr>
              <a:t>, Annukka ; </a:t>
            </a:r>
            <a:r>
              <a:rPr lang="fi-FI" sz="1600" b="1" dirty="0">
                <a:latin typeface="Gill Sans MT" panose="020B0502020104020203" pitchFamily="34" charset="77"/>
              </a:rPr>
              <a:t>Nikkola</a:t>
            </a:r>
            <a:r>
              <a:rPr lang="fi-FI" sz="1600" dirty="0">
                <a:latin typeface="Gill Sans MT" panose="020B0502020104020203" pitchFamily="34" charset="77"/>
              </a:rPr>
              <a:t>, Tiina, 1970- ; </a:t>
            </a:r>
            <a:r>
              <a:rPr lang="fi-FI" sz="1600" b="1" dirty="0">
                <a:latin typeface="Gill Sans MT" panose="020B0502020104020203" pitchFamily="34" charset="77"/>
              </a:rPr>
              <a:t>Lokka</a:t>
            </a:r>
            <a:r>
              <a:rPr lang="fi-FI" sz="1600" dirty="0">
                <a:latin typeface="Gill Sans MT" panose="020B0502020104020203" pitchFamily="34" charset="77"/>
              </a:rPr>
              <a:t>, Antti. Julkaisussa: Toinen tapa käydä koulua : kokemuksen, kielen ja tiedon suhde oppimisessa, Vastapaino 2013</a:t>
            </a:r>
          </a:p>
          <a:p>
            <a:r>
              <a:rPr lang="fi-FI" sz="1600" dirty="0" err="1">
                <a:latin typeface="Gill Sans MT" panose="020B0502020104020203" pitchFamily="34" charset="77"/>
              </a:rPr>
              <a:t>Conversations</a:t>
            </a:r>
            <a:r>
              <a:rPr lang="fi-FI" sz="1600" dirty="0">
                <a:latin typeface="Gill Sans MT" panose="020B0502020104020203" pitchFamily="34" charset="77"/>
              </a:rPr>
              <a:t> on </a:t>
            </a:r>
            <a:r>
              <a:rPr lang="fi-FI" sz="1600" dirty="0" err="1">
                <a:latin typeface="Gill Sans MT" panose="020B0502020104020203" pitchFamily="34" charset="77"/>
              </a:rPr>
              <a:t>Finnish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art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education</a:t>
            </a:r>
            <a:r>
              <a:rPr lang="fi-FI" sz="1600" dirty="0">
                <a:latin typeface="Gill Sans MT" panose="020B0502020104020203" pitchFamily="34" charset="77"/>
              </a:rPr>
              <a:t>, Mira </a:t>
            </a:r>
            <a:r>
              <a:rPr lang="fi-FI" sz="1600" b="1" dirty="0">
                <a:latin typeface="Gill Sans MT" panose="020B0502020104020203" pitchFamily="34" charset="77"/>
              </a:rPr>
              <a:t>Kallio</a:t>
            </a:r>
            <a:r>
              <a:rPr lang="fi-FI" sz="1600" dirty="0">
                <a:latin typeface="Gill Sans MT" panose="020B0502020104020203" pitchFamily="34" charset="77"/>
              </a:rPr>
              <a:t>-</a:t>
            </a:r>
            <a:r>
              <a:rPr lang="fi-FI" sz="1600" b="1" dirty="0">
                <a:latin typeface="Gill Sans MT" panose="020B0502020104020203" pitchFamily="34" charset="77"/>
              </a:rPr>
              <a:t>Tavin</a:t>
            </a:r>
            <a:r>
              <a:rPr lang="fi-FI" sz="1600" dirty="0">
                <a:latin typeface="Gill Sans MT" panose="020B0502020104020203" pitchFamily="34" charset="77"/>
              </a:rPr>
              <a:t> ; Jouko </a:t>
            </a:r>
            <a:r>
              <a:rPr lang="fi-FI" sz="1600" b="1" dirty="0">
                <a:latin typeface="Gill Sans MT" panose="020B0502020104020203" pitchFamily="34" charset="77"/>
              </a:rPr>
              <a:t>Pullinen</a:t>
            </a:r>
            <a:r>
              <a:rPr lang="fi-FI" sz="1600" dirty="0">
                <a:latin typeface="Gill Sans MT" panose="020B0502020104020203" pitchFamily="34" charset="77"/>
              </a:rPr>
              <a:t> (toim.) , Aalto-yliopiston taiteiden ja suunnittelun korkeakoulu, Aalto </a:t>
            </a:r>
            <a:r>
              <a:rPr lang="fi-FI" sz="1600" dirty="0" err="1">
                <a:latin typeface="Gill Sans MT" panose="020B0502020104020203" pitchFamily="34" charset="77"/>
              </a:rPr>
              <a:t>Arts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Books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700" dirty="0">
                <a:latin typeface="Gill Sans MT" panose="020B0502020104020203" pitchFamily="34" charset="77"/>
              </a:rPr>
              <a:t>Visuaalisen kulttuurin monilukukirja, </a:t>
            </a:r>
            <a:r>
              <a:rPr lang="fi-FI" sz="1700" b="1" dirty="0">
                <a:latin typeface="Gill Sans MT" panose="020B0502020104020203" pitchFamily="34" charset="77"/>
              </a:rPr>
              <a:t>Marjo Räsänen</a:t>
            </a:r>
            <a:r>
              <a:rPr lang="fi-FI" sz="1700" dirty="0">
                <a:latin typeface="Gill Sans MT" panose="020B0502020104020203" pitchFamily="34" charset="77"/>
              </a:rPr>
              <a:t>, Aalto-yliopiston taiteiden ja suunnittelun korkeakoulu, Aalto </a:t>
            </a:r>
            <a:r>
              <a:rPr lang="fi-FI" sz="1700" dirty="0" err="1">
                <a:latin typeface="Gill Sans MT" panose="020B0502020104020203" pitchFamily="34" charset="77"/>
              </a:rPr>
              <a:t>Arts</a:t>
            </a:r>
            <a:r>
              <a:rPr lang="fi-FI" sz="1700" dirty="0">
                <a:latin typeface="Gill Sans MT" panose="020B0502020104020203" pitchFamily="34" charset="77"/>
              </a:rPr>
              <a:t> </a:t>
            </a:r>
            <a:r>
              <a:rPr lang="fi-FI" sz="1700" dirty="0" err="1">
                <a:latin typeface="Gill Sans MT" panose="020B0502020104020203" pitchFamily="34" charset="77"/>
              </a:rPr>
              <a:t>Books</a:t>
            </a:r>
            <a:r>
              <a:rPr lang="fi-FI" sz="1700" dirty="0">
                <a:latin typeface="Gill Sans MT" panose="020B0502020104020203" pitchFamily="34" charset="77"/>
              </a:rPr>
              <a:t> | </a:t>
            </a:r>
            <a:r>
              <a:rPr lang="fi-FI" sz="1700" dirty="0" err="1">
                <a:latin typeface="Gill Sans MT" panose="020B0502020104020203" pitchFamily="34" charset="77"/>
              </a:rPr>
              <a:t>Booky.fi</a:t>
            </a:r>
            <a:endParaRPr lang="fi-FI" sz="1700" b="1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endParaRPr lang="fi-FI" sz="1600" b="1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998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06" y="653675"/>
            <a:ext cx="8712550" cy="1028369"/>
          </a:xfrm>
        </p:spPr>
        <p:txBody>
          <a:bodyPr/>
          <a:lstStyle/>
          <a:p>
            <a:r>
              <a:rPr lang="en-US" altLang="fi-FI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VASTAMAINOS-MEDIATULKINTA  </a:t>
            </a:r>
            <a:r>
              <a:rPr lang="mr-IN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tehdään</a:t>
            </a:r>
            <a:r>
              <a:rPr lang="en-US" altLang="fi-FI" sz="180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 .............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demolla</a:t>
            </a: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536700"/>
            <a:ext cx="9903417" cy="48656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fi-FI" sz="28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Suunnittele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tehtävä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jossa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voit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harjoitella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vastalukemista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oppilaiden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kanssa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ts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.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stereotypiat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käännetään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nurin</a:t>
            </a:r>
            <a:r>
              <a:rPr lang="en-US" altLang="fi-FI" sz="2800">
                <a:latin typeface="Helvetica" pitchFamily="2" charset="0"/>
                <a:ea typeface="ＭＳ Ｐゴシック" panose="020B0600070205080204" pitchFamily="34" charset="-128"/>
              </a:rPr>
              <a:t> =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negatiivisina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esitettyjä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piirteitä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käsitellään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positiivisina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Merkitysten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monitulkintaisuus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korostuu</a:t>
            </a: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Mahdollisia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työtapoja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: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sarjakuva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kollaasi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iPadin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piirto-ohjelma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iMotion+iMovie+garageband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…</a:t>
            </a: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2.11.2022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8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86BF0CD-0FA4-9740-BA6E-BEC69045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EB67217-B226-2B45-864E-023C4F9A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37F4A76-8B4B-BF48-9A00-6CD7C9B0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7689"/>
            <a:ext cx="10972800" cy="59266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676E25"/>
                </a:solidFill>
                <a:latin typeface="Impact" panose="020B0806030902050204" pitchFamily="34" charset="0"/>
              </a:rPr>
              <a:t>	TEHTÄVÄ 1:</a:t>
            </a:r>
            <a:endParaRPr lang="fi-FI" dirty="0">
              <a:solidFill>
                <a:srgbClr val="676E25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/>
              <a:t>	” Minä ja minun toimintani ”</a:t>
            </a:r>
            <a:r>
              <a:rPr lang="fi-FI" dirty="0"/>
              <a:t> - millainen olen tai haluaisin olla. Piirros / väritetty piirros A3 väripaperi. 	Lyijykynä ja akvarelli puuvärit /kuivapastelli. Mittasuhteet, rajaus, eleet - ilmeet. </a:t>
            </a:r>
            <a:r>
              <a:rPr lang="fi-FI" dirty="0" err="1"/>
              <a:t>Voimauttava</a:t>
            </a:r>
            <a:r>
              <a:rPr lang="fi-FI" dirty="0"/>
              <a:t> 	näkökulma. Vaihtoinen työväline: 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dirty="0"/>
              <a:t>       tehtävän tavoitteet:			                           OKL-versio:</a:t>
            </a:r>
          </a:p>
          <a:p>
            <a:pPr marL="0" indent="0">
              <a:buNone/>
            </a:pPr>
            <a:r>
              <a:rPr lang="fi-FI" dirty="0"/>
              <a:t>      - valitun toiminnan esittely                                     Pohditaan yhteisesti miten arvioisit</a:t>
            </a:r>
          </a:p>
          <a:p>
            <a:pPr marL="0" indent="0">
              <a:buNone/>
            </a:pPr>
            <a:r>
              <a:rPr lang="fi-FI" dirty="0"/>
              <a:t>      - välineiden käyttö 			                           tämän tehtävän -&gt; </a:t>
            </a:r>
            <a:r>
              <a:rPr lang="fi-FI"/>
              <a:t>esitellään pääpointit.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  - värien käyttö</a:t>
            </a:r>
          </a:p>
          <a:p>
            <a:pPr marL="0" indent="0">
              <a:buNone/>
            </a:pPr>
            <a:r>
              <a:rPr lang="fi-FI" dirty="0"/>
              <a:t>      - mittakaava toiminnan mukaan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>
                <a:solidFill>
                  <a:srgbClr val="676E25"/>
                </a:solidFill>
                <a:latin typeface="Impact" panose="020B0806030902050204" pitchFamily="34" charset="0"/>
              </a:rPr>
              <a:t>         TEHTÄVÄ 2:</a:t>
            </a:r>
            <a:endParaRPr lang="fi-FI" dirty="0">
              <a:solidFill>
                <a:srgbClr val="676E25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/>
              <a:t>       ” Tarina kuvan taustalla ”</a:t>
            </a:r>
            <a:r>
              <a:rPr lang="fi-FI" dirty="0"/>
              <a:t> - omakuva jonka kaveri ottaa tabletilla, </a:t>
            </a:r>
            <a:r>
              <a:rPr lang="fi-FI" dirty="0" err="1"/>
              <a:t>green</a:t>
            </a:r>
            <a:r>
              <a:rPr lang="fi-FI" dirty="0"/>
              <a:t> </a:t>
            </a:r>
            <a:r>
              <a:rPr lang="fi-FI" dirty="0" err="1"/>
              <a:t>screeniä</a:t>
            </a:r>
            <a:r>
              <a:rPr lang="fi-FI" dirty="0"/>
              <a:t> vasten. Voi liittyä</a:t>
            </a:r>
          </a:p>
          <a:p>
            <a:pPr marL="0" indent="0">
              <a:buNone/>
            </a:pPr>
            <a:r>
              <a:rPr lang="fi-FI" dirty="0"/>
              <a:t>       harrastukseen tms. Rekvisiittaa kuten hattuja, huiveja, naamioita, takkeja ym. paikalle. (kouluversio) </a:t>
            </a:r>
          </a:p>
          <a:p>
            <a:pPr marL="0" indent="0">
              <a:buNone/>
            </a:pPr>
            <a:r>
              <a:rPr lang="fi-FI" dirty="0"/>
              <a:t>       Tässäkin rajaus, kuvakulma ja mittakaava esille, samoin </a:t>
            </a:r>
            <a:r>
              <a:rPr lang="fi-FI" dirty="0" err="1"/>
              <a:t>voimauttava</a:t>
            </a:r>
            <a:r>
              <a:rPr lang="fi-FI" dirty="0"/>
              <a:t> näkökulma.</a:t>
            </a:r>
          </a:p>
          <a:p>
            <a:pPr marL="0" indent="0">
              <a:buNone/>
            </a:pPr>
            <a:r>
              <a:rPr lang="fi-FI" dirty="0"/>
              <a:t>       </a:t>
            </a:r>
            <a:r>
              <a:rPr lang="fi-FI" dirty="0" err="1"/>
              <a:t>Huom</a:t>
            </a:r>
            <a:r>
              <a:rPr lang="fi-FI" dirty="0"/>
              <a:t>! ei </a:t>
            </a:r>
            <a:r>
              <a:rPr lang="fi-FI" dirty="0" err="1"/>
              <a:t>photoshoppausta</a:t>
            </a:r>
            <a:r>
              <a:rPr lang="fi-FI" dirty="0"/>
              <a:t>, vain valotusta / kirkkautta / rajausta tai muuta perustoimintoa voi säätää</a:t>
            </a:r>
          </a:p>
          <a:p>
            <a:pPr marL="0" indent="0">
              <a:buNone/>
            </a:pPr>
            <a:r>
              <a:rPr lang="fi-FI" dirty="0"/>
              <a:t>       jälkikäteen. Taustakuva joko omasta kuvapankista tai kuvakaappauksena. Lähetys … e-mailitse.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4C8C525-53D8-4B45-A207-74694D95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22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9F29BAA-E771-8B46-8DE1-28BE822D9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338668"/>
            <a:ext cx="10279064" cy="11091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fi-FI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</a:br>
            <a:r>
              <a:rPr lang="fi-FI" sz="4000" dirty="0" err="1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  <a:t>PIIRROSANIMAATIOn</a:t>
            </a:r>
            <a:r>
              <a:rPr lang="fi-FI" sz="4000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  <a:t> IDEA  </a:t>
            </a:r>
            <a:br>
              <a:rPr lang="fi-FI" sz="4000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</a:br>
            <a:r>
              <a:rPr lang="fi-FI" sz="4000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  <a:t>”kasvu tai muodonmuutos”</a:t>
            </a:r>
            <a:br>
              <a:rPr lang="fi-FI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</a:br>
            <a:br>
              <a:rPr lang="fi-FI" sz="28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</a:br>
            <a:endParaRPr lang="fi-FI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7EC27C8-A021-B34D-AE8B-FC3EB9A93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506536"/>
            <a:ext cx="10858500" cy="458946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iPad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ja Android: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FlipaClip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, mobiililaite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keskeiset toiminnot käydään yhteisesti läpi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äänen tuottamiseen muutkin laitteet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paljon piirroksia…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max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. 5 sekuntia 8-12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framea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/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sec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alku- ja lopputekstit &amp; tekijätiedot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ensin IDEA, sitten synopsis</a:t>
            </a:r>
            <a:r>
              <a:rPr lang="mr-IN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…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liittyy STEAMIIN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Palautus Moodlen kansioon 2vkon aikana.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492A1B6D-AA9B-C647-B7D3-BB09520E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5911" y="201614"/>
            <a:ext cx="1365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4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ea typeface="ＭＳ Ｐゴシック" panose="020B0600070205080204" pitchFamily="34" charset="-128"/>
              </a:rPr>
              <a:t>A. Lokka 2022</a:t>
            </a:r>
          </a:p>
        </p:txBody>
      </p:sp>
    </p:spTree>
    <p:extLst>
      <p:ext uri="{BB962C8B-B14F-4D97-AF65-F5344CB8AC3E}">
        <p14:creationId xmlns:p14="http://schemas.microsoft.com/office/powerpoint/2010/main" val="334229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</a:t>
            </a:r>
            <a:r>
              <a:rPr lang="en-US" sz="280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LOKKA 2021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84384"/>
            <a:ext cx="9824559" cy="1573107"/>
          </a:xfrm>
        </p:spPr>
        <p:txBody>
          <a:bodyPr/>
          <a:lstStyle/>
          <a:p>
            <a:r>
              <a:rPr lang="fi-FI" dirty="0">
                <a:solidFill>
                  <a:srgbClr val="4C39A0"/>
                </a:solidFill>
                <a:latin typeface="Impact" panose="020B0806030902050204" pitchFamily="34" charset="0"/>
              </a:rPr>
              <a:t>KUVATAITEEN TEHTÄVÄ                                              </a:t>
            </a:r>
            <a:r>
              <a:rPr lang="fi-FI" dirty="0" err="1">
                <a:solidFill>
                  <a:srgbClr val="4C39A0"/>
                </a:solidFill>
                <a:latin typeface="Impact" panose="020B0806030902050204" pitchFamily="34" charset="0"/>
              </a:rPr>
              <a:t>pops</a:t>
            </a:r>
            <a:r>
              <a:rPr lang="fi-FI" dirty="0">
                <a:solidFill>
                  <a:srgbClr val="4C39A0"/>
                </a:solidFill>
                <a:latin typeface="Impact" panose="020B0806030902050204" pitchFamily="34" charset="0"/>
              </a:rPr>
              <a:t> 2016</a:t>
            </a:r>
            <a:endParaRPr lang="en-US" dirty="0">
              <a:solidFill>
                <a:srgbClr val="4C39A0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31376"/>
            <a:ext cx="10972800" cy="5270479"/>
          </a:xfrm>
        </p:spPr>
        <p:txBody>
          <a:bodyPr>
            <a:normAutofit fontScale="92500" lnSpcReduction="20000"/>
          </a:bodyPr>
          <a:lstStyle/>
          <a:p>
            <a:pPr lvl="0"/>
            <a:endParaRPr lang="fi-FI" dirty="0">
              <a:latin typeface="Gill Sans MT" panose="020B0502020104020203" pitchFamily="34" charset="77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Kulttuurisesti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moninaisen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todellisuuden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tutkiminen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taiteen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keinoin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Kuvataiteen</a:t>
            </a:r>
            <a:r>
              <a:rPr lang="en-US" dirty="0">
                <a:latin typeface="Century Gothic" panose="020B0502020202020204" pitchFamily="34" charset="0"/>
              </a:rPr>
              <a:t> + </a:t>
            </a:r>
            <a:r>
              <a:rPr lang="en-US" dirty="0" err="1">
                <a:latin typeface="Century Gothic" panose="020B0502020202020204" pitchFamily="34" charset="0"/>
              </a:rPr>
              <a:t>visuaalisen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kulttuurin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ilmiöiden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ymmärtäminen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Kokemuksellinen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moniaistinen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toiminnaliinen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oppiminen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Historiallinen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kulttuurinen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näkökulma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Ohjaa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käyttämään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erilaisia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kuvailmaisun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keinoja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Opetuksen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eheyttäminen</a:t>
            </a:r>
            <a:r>
              <a:rPr lang="en-US" dirty="0">
                <a:latin typeface="Century Gothic" panose="020B0502020202020204" pitchFamily="34" charset="0"/>
              </a:rPr>
              <a:t> ( </a:t>
            </a:r>
            <a:r>
              <a:rPr lang="en-US" dirty="0" err="1">
                <a:latin typeface="Century Gothic" panose="020B0502020202020204" pitchFamily="34" charset="0"/>
              </a:rPr>
              <a:t>monilukutaito</a:t>
            </a:r>
            <a:r>
              <a:rPr lang="en-US" dirty="0">
                <a:latin typeface="Century Gothic" panose="020B0502020202020204" pitchFamily="34" charset="0"/>
              </a:rPr>
              <a:t>, MOK )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Yhteistyö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ulkopuoliset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toimijat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en-US" dirty="0" err="1">
                <a:latin typeface="Century Gothic" panose="020B0502020202020204" pitchFamily="34" charset="0"/>
              </a:rPr>
              <a:t>museot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kulttuurikohteet</a:t>
            </a:r>
            <a:r>
              <a:rPr lang="en-US" dirty="0">
                <a:latin typeface="Century Gothic" panose="020B0502020202020204" pitchFamily="34" charset="0"/>
              </a:rPr>
              <a:t> 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C3BF74A-208D-4140-AF8D-6E0D995D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19" y="-1"/>
            <a:ext cx="12653699" cy="65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65E110A-0815-F141-A62C-17E4CD6B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3" y="404814"/>
            <a:ext cx="9585867" cy="936625"/>
          </a:xfrm>
        </p:spPr>
        <p:txBody>
          <a:bodyPr/>
          <a:lstStyle/>
          <a:p>
            <a:pPr algn="l" eaLnBrk="1" hangingPunct="1"/>
            <a:r>
              <a:rPr lang="fi-FI" altLang="fi-FI" dirty="0">
                <a:solidFill>
                  <a:srgbClr val="77933C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KÄSITYS OPPIMISESTA </a:t>
            </a:r>
            <a:br>
              <a:rPr lang="fi-FI" altLang="fi-FI" sz="1400" dirty="0">
                <a:solidFill>
                  <a:srgbClr val="77933C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</a:br>
            <a:r>
              <a:rPr lang="fi-FI" altLang="fi-FI" sz="1400" dirty="0">
                <a:solidFill>
                  <a:srgbClr val="00206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																		 Antti Lokka</a:t>
            </a:r>
            <a:endParaRPr lang="fi-FI" altLang="fi-FI" sz="14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2F7698D-7C9B-C14C-8AA5-73851675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83" y="697424"/>
            <a:ext cx="10927439" cy="58557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altLang="fi-FI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fi-FI" altLang="fi-FI" sz="20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fi-FI" altLang="fi-FI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viisi periaatetta</a:t>
            </a:r>
          </a:p>
          <a:p>
            <a:pPr marL="0" indent="0"/>
            <a:r>
              <a:rPr lang="fi-FI" altLang="fi-FI" sz="3800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38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oppilas aktiivinen toimija, myönteiset kokemukset</a:t>
            </a:r>
          </a:p>
          <a:p>
            <a:pPr marL="0" indent="0"/>
            <a:r>
              <a:rPr lang="fi-FI" altLang="fi-FI" sz="38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yhdessä tekeminen ja uutta luova toiminta</a:t>
            </a:r>
          </a:p>
          <a:p>
            <a:pPr marL="0" indent="0"/>
            <a:r>
              <a:rPr lang="fi-FI" altLang="fi-FI" sz="38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oppiminen vuorovaikutuksessa toisten kanssa</a:t>
            </a:r>
          </a:p>
          <a:p>
            <a:pPr marL="0" indent="0"/>
            <a:r>
              <a:rPr lang="fi-FI" altLang="fi-FI" sz="38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taitojen merkitys</a:t>
            </a:r>
          </a:p>
          <a:p>
            <a:pPr marL="0" indent="0"/>
            <a:r>
              <a:rPr lang="fi-FI" altLang="fi-FI" sz="38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vastuu omasta opiskelusta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oman oppimisprosessin hahmottaminen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tavoitteiden asettaminen ja oman työn arviointi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kannustavan ja ohjaavan palautteen merkitys</a:t>
            </a:r>
          </a:p>
          <a:p>
            <a:pPr marL="0" indent="0"/>
            <a:endParaRPr lang="fi-FI" altLang="fi-FI" sz="36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fi-FI" altLang="fi-FI" sz="16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Lähde: POPS2016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80795B26-E9DB-F04D-9FCF-11E03ECC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endParaRPr lang="en-US" altLang="fi-FI">
              <a:latin typeface="Arial" panose="020B060402020202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94BFBD8-9DBE-2C4F-8EEE-0883752D5B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258234"/>
            <a:ext cx="12192000" cy="79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Impact" charset="0"/>
                <a:cs typeface="Century Gothic" charset="0"/>
              </a:rPr>
              <a:t>OPETUSSUUNNITELMA	ja MONILUKUTAITO	LK 3-6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0"/>
            <a:ext cx="9824559" cy="16574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B2BE3E"/>
                </a:solidFill>
                <a:latin typeface="Impact" panose="020B0806030902050204" pitchFamily="34" charset="0"/>
              </a:rPr>
              <a:t>MEDIAKASVATUS ja VISUAALINEN KULTTUURI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multimodaalisuus</a:t>
            </a:r>
            <a:r>
              <a:rPr lang="en-US" dirty="0"/>
              <a:t> =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ilmaisukanavien</a:t>
            </a:r>
            <a:r>
              <a:rPr lang="en-US" dirty="0"/>
              <a:t> </a:t>
            </a:r>
            <a:r>
              <a:rPr lang="en-US" dirty="0" err="1"/>
              <a:t>samanaikaisuus</a:t>
            </a:r>
            <a:endParaRPr lang="en-US" dirty="0"/>
          </a:p>
          <a:p>
            <a:r>
              <a:rPr lang="en-US" dirty="0" err="1"/>
              <a:t>monilukutaito</a:t>
            </a:r>
            <a:r>
              <a:rPr lang="en-US" dirty="0"/>
              <a:t>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kuvanlukutaitoa</a:t>
            </a:r>
            <a:endParaRPr lang="en-US" dirty="0"/>
          </a:p>
          <a:p>
            <a:r>
              <a:rPr lang="en-US" dirty="0"/>
              <a:t>median </a:t>
            </a:r>
            <a:r>
              <a:rPr lang="en-US" dirty="0" err="1"/>
              <a:t>käyttö</a:t>
            </a:r>
            <a:r>
              <a:rPr lang="en-US" dirty="0"/>
              <a:t> “</a:t>
            </a:r>
            <a:r>
              <a:rPr lang="en-US" dirty="0" err="1"/>
              <a:t>ruutuaika</a:t>
            </a:r>
            <a:r>
              <a:rPr lang="en-US" dirty="0"/>
              <a:t>”</a:t>
            </a:r>
          </a:p>
          <a:p>
            <a:r>
              <a:rPr lang="en-US" dirty="0" err="1">
                <a:highlight>
                  <a:srgbClr val="FFFF00"/>
                </a:highlight>
              </a:rPr>
              <a:t>medialaitteet</a:t>
            </a:r>
            <a:r>
              <a:rPr lang="en-US" dirty="0">
                <a:highlight>
                  <a:srgbClr val="FFFF00"/>
                </a:highlight>
              </a:rPr>
              <a:t> – </a:t>
            </a:r>
            <a:r>
              <a:rPr lang="en-US" dirty="0" err="1">
                <a:highlight>
                  <a:srgbClr val="FFFF00"/>
                </a:highlight>
              </a:rPr>
              <a:t>lastenhuone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 err="1"/>
              <a:t>mediakulttuurit</a:t>
            </a:r>
            <a:r>
              <a:rPr lang="en-US" dirty="0"/>
              <a:t>  </a:t>
            </a:r>
          </a:p>
          <a:p>
            <a:r>
              <a:rPr lang="en-US" dirty="0" err="1"/>
              <a:t>virtuaalimaailmat</a:t>
            </a:r>
            <a:r>
              <a:rPr lang="en-US" dirty="0"/>
              <a:t> XR, VR, AR, MR</a:t>
            </a:r>
          </a:p>
          <a:p>
            <a:r>
              <a:rPr lang="en-US" dirty="0" err="1">
                <a:highlight>
                  <a:srgbClr val="FFFF00"/>
                </a:highlight>
              </a:rPr>
              <a:t>identiteetin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rakentuminen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/>
              <a:t>   </a:t>
            </a:r>
            <a:r>
              <a:rPr lang="en-US" sz="1200" dirty="0" err="1"/>
              <a:t>lähde</a:t>
            </a:r>
            <a:r>
              <a:rPr lang="en-US" sz="1200" dirty="0"/>
              <a:t>: </a:t>
            </a:r>
            <a:r>
              <a:rPr lang="en-US" sz="1200" dirty="0" err="1"/>
              <a:t>Janne</a:t>
            </a:r>
            <a:r>
              <a:rPr lang="en-US" sz="1200" dirty="0"/>
              <a:t> </a:t>
            </a:r>
            <a:r>
              <a:rPr lang="en-US" sz="1200" dirty="0" err="1"/>
              <a:t>Seppänen</a:t>
            </a:r>
            <a:r>
              <a:rPr lang="en-US" sz="1200" dirty="0"/>
              <a:t>: </a:t>
            </a:r>
            <a:r>
              <a:rPr lang="en-US" sz="1200" dirty="0" err="1"/>
              <a:t>Visuaalinen</a:t>
            </a:r>
            <a:r>
              <a:rPr lang="en-US" sz="1200" dirty="0"/>
              <a:t> </a:t>
            </a:r>
            <a:r>
              <a:rPr lang="en-US" sz="1200" dirty="0" err="1"/>
              <a:t>Kulttuuri</a:t>
            </a:r>
            <a:r>
              <a:rPr lang="en-US" sz="1200" dirty="0"/>
              <a:t> 2005, </a:t>
            </a:r>
            <a:r>
              <a:rPr lang="en-US" sz="1200" dirty="0" err="1"/>
              <a:t>Juha</a:t>
            </a:r>
            <a:r>
              <a:rPr lang="en-US" sz="1200" dirty="0"/>
              <a:t> </a:t>
            </a:r>
            <a:r>
              <a:rPr lang="en-US" sz="1200" dirty="0" err="1"/>
              <a:t>Herkman</a:t>
            </a:r>
            <a:r>
              <a:rPr lang="en-US" sz="1200" dirty="0"/>
              <a:t> </a:t>
            </a:r>
            <a:r>
              <a:rPr lang="en-US" sz="1200" dirty="0" err="1"/>
              <a:t>Kriittinen</a:t>
            </a:r>
            <a:r>
              <a:rPr lang="en-US" sz="1200" dirty="0"/>
              <a:t> </a:t>
            </a:r>
            <a:r>
              <a:rPr lang="en-US" sz="1200" dirty="0" err="1"/>
              <a:t>mediakasvatus</a:t>
            </a:r>
            <a:r>
              <a:rPr lang="en-US" sz="1200" dirty="0"/>
              <a:t> 2007. </a:t>
            </a:r>
            <a:r>
              <a:rPr lang="en-US" sz="1200" dirty="0" err="1"/>
              <a:t>Päivi</a:t>
            </a:r>
            <a:r>
              <a:rPr lang="en-US" sz="1200" dirty="0"/>
              <a:t> </a:t>
            </a:r>
            <a:r>
              <a:rPr lang="en-US" sz="1200" dirty="0" err="1"/>
              <a:t>Setälä</a:t>
            </a:r>
            <a:r>
              <a:rPr lang="en-US" sz="1200" dirty="0"/>
              <a:t>; </a:t>
            </a:r>
            <a:r>
              <a:rPr lang="en-US" sz="1200" dirty="0" err="1"/>
              <a:t>Lapsi</a:t>
            </a:r>
            <a:r>
              <a:rPr lang="en-US" sz="1200" dirty="0"/>
              <a:t> </a:t>
            </a:r>
            <a:r>
              <a:rPr lang="en-US" sz="1200" dirty="0" err="1"/>
              <a:t>kuvan</a:t>
            </a:r>
            <a:r>
              <a:rPr lang="en-US" sz="1200" dirty="0"/>
              <a:t> </a:t>
            </a:r>
            <a:r>
              <a:rPr lang="en-US" sz="1200" dirty="0" err="1"/>
              <a:t>takana</a:t>
            </a:r>
            <a:r>
              <a:rPr lang="en-US" sz="1200" dirty="0"/>
              <a:t> 2012.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2.11.2022</a:t>
            </a:fld>
            <a:endParaRPr lang="fi-FI" dirty="0"/>
          </a:p>
        </p:txBody>
      </p:sp>
      <p:pic>
        <p:nvPicPr>
          <p:cNvPr id="8" name="Kuva 7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A15916BC-568D-6449-A742-DD00867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252982" cy="67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85" y="0"/>
            <a:ext cx="7356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17411" name="Kuva 2">
            <a:extLst>
              <a:ext uri="{FF2B5EF4-FFF2-40B4-BE49-F238E27FC236}">
                <a16:creationId xmlns:a16="http://schemas.microsoft.com/office/drawing/2014/main" id="{071391BF-623A-EB44-94E3-C43162FD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7" y="1097733"/>
            <a:ext cx="3400425" cy="50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2D8E477-AA19-0E4F-9E8C-B6C259F25D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5889"/>
            <a:ext cx="8077200" cy="936625"/>
          </a:xfrm>
        </p:spPr>
        <p:txBody>
          <a:bodyPr/>
          <a:lstStyle/>
          <a:p>
            <a:pPr eaLnBrk="1" hangingPunct="1"/>
            <a:r>
              <a:rPr lang="fi-FI" altLang="fi-FI" sz="2800" dirty="0"/>
              <a:t>       </a:t>
            </a:r>
            <a:r>
              <a:rPr lang="fi-FI" altLang="fi-FI" dirty="0">
                <a:solidFill>
                  <a:srgbClr val="08306D"/>
                </a:solidFill>
                <a:latin typeface="Impact" panose="020B0806030902050204" pitchFamily="34" charset="0"/>
              </a:rPr>
              <a:t>MEDIAESITYSTEN VASTALUENTA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1717638-8340-C44F-A31A-714DC0A188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2407" y="981076"/>
            <a:ext cx="9815593" cy="587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Huomio kuvan vastaanottajassa katsoja luo sisällön  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oma </a:t>
            </a:r>
            <a:r>
              <a:rPr lang="fi-FI" altLang="fi-FI" sz="2000" dirty="0">
                <a:latin typeface="Century Gothic" panose="020B0502020202020204" pitchFamily="34" charset="0"/>
              </a:rPr>
              <a:t>kiinnostus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ja-JP" sz="2000" dirty="0">
                <a:latin typeface="Century Gothic" panose="020B0502020202020204" pitchFamily="34" charset="0"/>
              </a:rPr>
              <a:t>Yleisö, mediakäytöt, katsojatutkimukset. </a:t>
            </a:r>
            <a:r>
              <a:rPr lang="fi-FI" altLang="fi-FI" sz="2000" dirty="0">
                <a:latin typeface="Century Gothic" panose="020B0502020202020204" pitchFamily="34" charset="0"/>
              </a:rPr>
              <a:t>Kuvan rakenteet ja merkitykset kuten ikä, sukupuoli, etnisyys.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				     </a:t>
            </a:r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Terhi Sammalmaa; Kandityö 2008 </a:t>
            </a:r>
            <a:r>
              <a:rPr lang="fi-FI" altLang="fi-FI" sz="1200" dirty="0" err="1">
                <a:latin typeface="Gill Sans MT" panose="020B0502020104020203" pitchFamily="34" charset="77"/>
              </a:rPr>
              <a:t>Virt</a:t>
            </a:r>
            <a:r>
              <a:rPr lang="fi-FI" altLang="fi-FI" sz="1200" dirty="0">
                <a:latin typeface="Gill Sans MT" panose="020B0502020104020203" pitchFamily="34" charset="77"/>
              </a:rPr>
              <a:t>@ / Aalto -yliopisto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AC9C4DBB-8F16-C546-8A90-68011237C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26" r="-86526"/>
          <a:stretch>
            <a:fillRect/>
          </a:stretch>
        </p:blipFill>
        <p:spPr bwMode="auto">
          <a:xfrm>
            <a:off x="-1702225" y="1917701"/>
            <a:ext cx="81946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>
            <a:extLst>
              <a:ext uri="{FF2B5EF4-FFF2-40B4-BE49-F238E27FC236}">
                <a16:creationId xmlns:a16="http://schemas.microsoft.com/office/drawing/2014/main" id="{903C0CE5-5DB4-AB48-8CBF-9A88A6387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22587" r="19501" b="19724"/>
          <a:stretch/>
        </p:blipFill>
        <p:spPr bwMode="auto">
          <a:xfrm>
            <a:off x="3986271" y="4319427"/>
            <a:ext cx="3547863" cy="19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74BC02-0A84-4C42-A779-C3134317E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511" y="1908646"/>
            <a:ext cx="3537267" cy="19781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C01C0AC-2588-6A47-862C-00AAD8227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06" y="1917700"/>
            <a:ext cx="4551852" cy="43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4519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974</Words>
  <Application>Microsoft Macintosh PowerPoint</Application>
  <PresentationFormat>Laajakuva</PresentationFormat>
  <Paragraphs>188</Paragraphs>
  <Slides>14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Gill Sans MT</vt:lpstr>
      <vt:lpstr>Helvetica</vt:lpstr>
      <vt:lpstr>Impact</vt:lpstr>
      <vt:lpstr>Trebuchet MS</vt:lpstr>
      <vt:lpstr>JYU Otsikkodiat</vt:lpstr>
      <vt:lpstr>JYU sisältö pohjat</vt:lpstr>
      <vt:lpstr>2_Mukautettu suunnittelumalli</vt:lpstr>
      <vt:lpstr>Kuvataide POM1033  </vt:lpstr>
      <vt:lpstr>KUVATAITEEN TEHTÄVÄ                                              pops 2016</vt:lpstr>
      <vt:lpstr>KÄSITYS OPPIMISESTA                     Antti Lokka</vt:lpstr>
      <vt:lpstr>                          OPETUSSUUNNITELMA ja MONILUKUTAITO LK 3-6                               Antti Lokka    </vt:lpstr>
      <vt:lpstr>MEDIAKASVATUS ja VISUAALINEN KULTTUURI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REPRESENTAATIO= esittämisen tapa STEREOTYPIOIDEN PURKAMINEN</vt:lpstr>
      <vt:lpstr>       MEDIAESITYSTEN VASTALUENTA</vt:lpstr>
      <vt:lpstr>Lähteet, lisätietoa ja linkkejä</vt:lpstr>
      <vt:lpstr>VASTAMAINOS-MEDIATULKINTA  – tehdään  ............. demolla</vt:lpstr>
      <vt:lpstr>PowerPoint-esitys</vt:lpstr>
      <vt:lpstr> PIIRROSANIMAATIOn IDEA   ”kasvu tai muodonmuutos”  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69</cp:revision>
  <dcterms:created xsi:type="dcterms:W3CDTF">2020-04-15T06:25:21Z</dcterms:created>
  <dcterms:modified xsi:type="dcterms:W3CDTF">2022-11-02T11:24:04Z</dcterms:modified>
  <cp:category/>
</cp:coreProperties>
</file>