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E0902-6DF9-4DA8-A532-BAF1EC980774}" type="datetimeFigureOut">
              <a:rPr lang="fi-FI" smtClean="0"/>
              <a:t>27.4.2022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EACC4-DFF8-406E-8947-C648253F89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2552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E0902-6DF9-4DA8-A532-BAF1EC980774}" type="datetimeFigureOut">
              <a:rPr lang="fi-FI" smtClean="0"/>
              <a:t>27.4.2022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EACC4-DFF8-406E-8947-C648253F89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2531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E0902-6DF9-4DA8-A532-BAF1EC980774}" type="datetimeFigureOut">
              <a:rPr lang="fi-FI" smtClean="0"/>
              <a:t>27.4.2022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EACC4-DFF8-406E-8947-C648253F89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395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E0902-6DF9-4DA8-A532-BAF1EC980774}" type="datetimeFigureOut">
              <a:rPr lang="fi-FI" smtClean="0"/>
              <a:t>27.4.2022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EACC4-DFF8-406E-8947-C648253F89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5626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E0902-6DF9-4DA8-A532-BAF1EC980774}" type="datetimeFigureOut">
              <a:rPr lang="fi-FI" smtClean="0"/>
              <a:t>27.4.2022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EACC4-DFF8-406E-8947-C648253F89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1680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E0902-6DF9-4DA8-A532-BAF1EC980774}" type="datetimeFigureOut">
              <a:rPr lang="fi-FI" smtClean="0"/>
              <a:t>27.4.2022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EACC4-DFF8-406E-8947-C648253F89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6184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E0902-6DF9-4DA8-A532-BAF1EC980774}" type="datetimeFigureOut">
              <a:rPr lang="fi-FI" smtClean="0"/>
              <a:t>27.4.2022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EACC4-DFF8-406E-8947-C648253F89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1455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E0902-6DF9-4DA8-A532-BAF1EC980774}" type="datetimeFigureOut">
              <a:rPr lang="fi-FI" smtClean="0"/>
              <a:t>27.4.2022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EACC4-DFF8-406E-8947-C648253F89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3615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E0902-6DF9-4DA8-A532-BAF1EC980774}" type="datetimeFigureOut">
              <a:rPr lang="fi-FI" smtClean="0"/>
              <a:t>27.4.2022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EACC4-DFF8-406E-8947-C648253F89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0736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E0902-6DF9-4DA8-A532-BAF1EC980774}" type="datetimeFigureOut">
              <a:rPr lang="fi-FI" smtClean="0"/>
              <a:t>27.4.2022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EACC4-DFF8-406E-8947-C648253F89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5333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E0902-6DF9-4DA8-A532-BAF1EC980774}" type="datetimeFigureOut">
              <a:rPr lang="fi-FI" smtClean="0"/>
              <a:t>27.4.2022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EACC4-DFF8-406E-8947-C648253F89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2379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E0902-6DF9-4DA8-A532-BAF1EC980774}" type="datetimeFigureOut">
              <a:rPr lang="fi-FI" smtClean="0"/>
              <a:t>27.4.2022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EACC4-DFF8-406E-8947-C648253F89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3923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81838"/>
            <a:ext cx="9144000" cy="776106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Voima ja paine</a:t>
            </a:r>
            <a:endParaRPr lang="fi-F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Alaotsikko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252549" y="1140823"/>
                <a:ext cx="11713028" cy="5590903"/>
              </a:xfrm>
            </p:spPr>
            <p:txBody>
              <a:bodyPr>
                <a:normAutofit/>
              </a:bodyPr>
              <a:lstStyle/>
              <a:p>
                <a:pPr marL="571500" indent="-571500" algn="l">
                  <a:buFont typeface="Arial" panose="020B0604020202020204" pitchFamily="34" charset="0"/>
                  <a:buChar char="•"/>
                </a:pPr>
                <a:r>
                  <a:rPr lang="fi-FI" sz="3600" b="1" dirty="0" smtClean="0"/>
                  <a:t>Voima</a:t>
                </a:r>
                <a:r>
                  <a:rPr lang="fi-FI" sz="3600" dirty="0" smtClean="0"/>
                  <a:t> on suure, joka kuvaa vuorovaikutuksen </a:t>
                </a:r>
                <a:r>
                  <a:rPr lang="fi-FI" sz="3600" b="1" dirty="0" smtClean="0"/>
                  <a:t>voimakkuutta</a:t>
                </a:r>
                <a:r>
                  <a:rPr lang="fi-FI" sz="3600" dirty="0" smtClean="0"/>
                  <a:t>.</a:t>
                </a:r>
              </a:p>
              <a:p>
                <a:pPr marL="571500" indent="-571500" algn="l">
                  <a:buFont typeface="Arial" panose="020B0604020202020204" pitchFamily="34" charset="0"/>
                  <a:buChar char="•"/>
                </a:pPr>
                <a:r>
                  <a:rPr lang="fi-FI" sz="3600" dirty="0" smtClean="0"/>
                  <a:t>Voima kuvaa myös vuorovaikutuksen </a:t>
                </a:r>
                <a:r>
                  <a:rPr lang="fi-FI" sz="3600" b="1" dirty="0" smtClean="0"/>
                  <a:t>suuntaa</a:t>
                </a:r>
                <a:r>
                  <a:rPr lang="fi-FI" sz="3600" dirty="0" smtClean="0"/>
                  <a:t>, eli voima on vektorisuure.</a:t>
                </a:r>
              </a:p>
              <a:p>
                <a:pPr marL="571500" indent="-571500" algn="l">
                  <a:buFont typeface="Arial" panose="020B0604020202020204" pitchFamily="34" charset="0"/>
                  <a:buChar char="•"/>
                </a:pPr>
                <a:r>
                  <a:rPr lang="fi-FI" sz="3600" dirty="0" smtClean="0"/>
                  <a:t>Voiman yksikkö on </a:t>
                </a:r>
                <a:r>
                  <a:rPr lang="fi-FI" sz="3600" b="1" dirty="0" err="1" smtClean="0"/>
                  <a:t>newton</a:t>
                </a:r>
                <a:r>
                  <a:rPr lang="fi-FI" sz="3600" b="1" dirty="0" smtClean="0"/>
                  <a:t>, eli [F]=1N</a:t>
                </a:r>
              </a:p>
              <a:p>
                <a:pPr marL="571500" indent="-571500" algn="l">
                  <a:buFont typeface="Arial" panose="020B0604020202020204" pitchFamily="34" charset="0"/>
                  <a:buChar char="•"/>
                </a:pPr>
                <a:r>
                  <a:rPr lang="fi-FI" sz="3600" dirty="0" smtClean="0"/>
                  <a:t>Vektorimerkintä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fi-FI" sz="3600" b="1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i-FI" sz="3600" b="1" i="1" smtClean="0">
                            <a:latin typeface="Cambria Math" panose="02040503050406030204" pitchFamily="18" charset="0"/>
                          </a:rPr>
                          <m:t>𝑭</m:t>
                        </m:r>
                      </m:e>
                    </m:acc>
                    <m:r>
                      <a:rPr lang="fi-FI" sz="3600" b="1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fi-FI" sz="3600" b="1" i="1" smtClean="0">
                        <a:latin typeface="Cambria Math" panose="02040503050406030204" pitchFamily="18" charset="0"/>
                      </a:rPr>
                      <m:t>𝒕𝒂𝒊</m:t>
                    </m:r>
                    <m:r>
                      <a:rPr lang="fi-FI" sz="3600" b="1" i="1" smtClean="0">
                        <a:latin typeface="Cambria Math" panose="02040503050406030204" pitchFamily="18" charset="0"/>
                      </a:rPr>
                      <m:t>  </m:t>
                    </m:r>
                    <m:acc>
                      <m:accPr>
                        <m:chr m:val="⃗"/>
                        <m:ctrlPr>
                          <a:rPr lang="fi-FI" sz="3600" b="1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i-FI" sz="3600" b="1" i="1" smtClean="0">
                            <a:latin typeface="Cambria Math" panose="02040503050406030204" pitchFamily="18" charset="0"/>
                          </a:rPr>
                          <m:t>𝑭</m:t>
                        </m:r>
                      </m:e>
                    </m:acc>
                    <m:r>
                      <a:rPr lang="fi-FI" sz="3600" b="1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fi-FI" sz="3600" b="1" dirty="0" smtClean="0"/>
              </a:p>
              <a:p>
                <a:pPr marL="571500" indent="-571500" algn="l">
                  <a:buFont typeface="Arial" panose="020B0604020202020204" pitchFamily="34" charset="0"/>
                  <a:buChar char="•"/>
                </a:pPr>
                <a:r>
                  <a:rPr lang="fi-FI" sz="3600" dirty="0" smtClean="0"/>
                  <a:t>Voimakuvioissa vektorit kuvataan </a:t>
                </a:r>
                <a:r>
                  <a:rPr lang="fi-FI" sz="3600" b="1" dirty="0" smtClean="0"/>
                  <a:t>nuolina</a:t>
                </a:r>
                <a:r>
                  <a:rPr lang="fi-FI" sz="3600" dirty="0" smtClean="0"/>
                  <a:t>.</a:t>
                </a:r>
                <a:endParaRPr lang="fi-FI" sz="3600" dirty="0"/>
              </a:p>
            </p:txBody>
          </p:sp>
        </mc:Choice>
        <mc:Fallback xmlns="">
          <p:sp>
            <p:nvSpPr>
              <p:cNvPr id="3" name="Alaotsikk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252549" y="1140823"/>
                <a:ext cx="11713028" cy="5590903"/>
              </a:xfrm>
              <a:blipFill>
                <a:blip r:embed="rId2"/>
                <a:stretch>
                  <a:fillRect l="-1405" t="-2617" r="-2185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28138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81838"/>
            <a:ext cx="9144000" cy="776106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Voimakuvio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52549" y="1140823"/>
            <a:ext cx="11713028" cy="5590903"/>
          </a:xfrm>
        </p:spPr>
        <p:txBody>
          <a:bodyPr>
            <a:normAutofit/>
          </a:bodyPr>
          <a:lstStyle/>
          <a:p>
            <a:pPr algn="l"/>
            <a:r>
              <a:rPr lang="fi-FI" sz="3600" dirty="0" smtClean="0"/>
              <a:t>Tasaisella pinnalla vedettävään kappaleeseen vaikuttavat voimat…</a:t>
            </a:r>
          </a:p>
          <a:p>
            <a:pPr algn="l"/>
            <a:endParaRPr lang="fi-FI" sz="3600" dirty="0"/>
          </a:p>
          <a:p>
            <a:pPr algn="l"/>
            <a:endParaRPr lang="fi-FI" sz="36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9838" y="2356213"/>
            <a:ext cx="8934450" cy="430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171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81838"/>
            <a:ext cx="9144000" cy="776106"/>
          </a:xfrm>
        </p:spPr>
        <p:txBody>
          <a:bodyPr>
            <a:normAutofit fontScale="90000"/>
          </a:bodyPr>
          <a:lstStyle/>
          <a:p>
            <a:r>
              <a:rPr lang="fi-FI" b="1" dirty="0" smtClean="0"/>
              <a:t>Painovoima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52549" y="1140823"/>
            <a:ext cx="11713028" cy="5590903"/>
          </a:xfrm>
        </p:spPr>
        <p:txBody>
          <a:bodyPr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Gravitaation aiheuttamaa voimaa sanotaan painovoimaksi eli painoksi tai maan vetovoimaksi.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Paino (G) suuntautuu kohti maan keskipistettä ja sen suuruus lasketaan yhtälöstä…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b="1" dirty="0" smtClean="0"/>
              <a:t>G=mg        </a:t>
            </a:r>
            <a:r>
              <a:rPr lang="fi-FI" sz="3600" dirty="0" smtClean="0"/>
              <a:t>missä…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m = massa (kg)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g = putoamiskiihtyvyys maan pinnan läheisyydessä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g = 9,81 m/s</a:t>
            </a:r>
            <a:r>
              <a:rPr lang="fi-FI" sz="3600" baseline="30000" dirty="0" smtClean="0"/>
              <a:t>2</a:t>
            </a:r>
            <a:endParaRPr lang="fi-FI" sz="3600" dirty="0" smtClean="0"/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fi-FI" sz="3600" dirty="0" smtClean="0"/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fi-FI" sz="3600" dirty="0" smtClean="0"/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fi-FI" sz="3600" b="1" dirty="0"/>
          </a:p>
        </p:txBody>
      </p:sp>
    </p:spTree>
    <p:extLst>
      <p:ext uri="{BB962C8B-B14F-4D97-AF65-F5344CB8AC3E}">
        <p14:creationId xmlns:p14="http://schemas.microsoft.com/office/powerpoint/2010/main" val="2119522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81838"/>
            <a:ext cx="9144000" cy="776106"/>
          </a:xfrm>
        </p:spPr>
        <p:txBody>
          <a:bodyPr>
            <a:normAutofit fontScale="90000"/>
          </a:bodyPr>
          <a:lstStyle/>
          <a:p>
            <a:r>
              <a:rPr lang="fi-FI" b="1" dirty="0" smtClean="0"/>
              <a:t>Paine</a:t>
            </a:r>
            <a:endParaRPr lang="fi-FI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Alaotsikko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252549" y="1140823"/>
                <a:ext cx="11713028" cy="5590903"/>
              </a:xfrm>
            </p:spPr>
            <p:txBody>
              <a:bodyPr>
                <a:normAutofit/>
              </a:bodyPr>
              <a:lstStyle/>
              <a:p>
                <a:pPr marL="571500" indent="-571500" algn="l">
                  <a:buFont typeface="Arial" panose="020B0604020202020204" pitchFamily="34" charset="0"/>
                  <a:buChar char="•"/>
                </a:pPr>
                <a:r>
                  <a:rPr lang="fi-FI" sz="3600" dirty="0" smtClean="0"/>
                  <a:t>Paine on suure, joka kuvaa voiman suuruutta pinta-alayksikköä kohden.</a:t>
                </a:r>
              </a:p>
              <a:p>
                <a:pPr marL="571500" indent="-571500" algn="l">
                  <a:buFont typeface="Arial" panose="020B0604020202020204" pitchFamily="34" charset="0"/>
                  <a:buChar char="•"/>
                </a:pPr>
                <a:r>
                  <a:rPr lang="fi-FI" sz="3600" dirty="0" smtClean="0"/>
                  <a:t>Määritelmän mukaan paine (p)…</a:t>
                </a:r>
              </a:p>
              <a:p>
                <a:pPr marL="571500" indent="-571500" algn="l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fi-FI" sz="3600" b="1" i="1" smtClean="0">
                        <a:latin typeface="Cambria Math" panose="02040503050406030204" pitchFamily="18" charset="0"/>
                      </a:rPr>
                      <m:t>𝒑</m:t>
                    </m:r>
                    <m:r>
                      <a:rPr lang="fi-FI" sz="36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sz="36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3600" b="1" i="1" smtClean="0">
                            <a:latin typeface="Cambria Math" panose="02040503050406030204" pitchFamily="18" charset="0"/>
                          </a:rPr>
                          <m:t>𝑭</m:t>
                        </m:r>
                      </m:num>
                      <m:den>
                        <m:r>
                          <a:rPr lang="fi-FI" sz="3600" b="1" i="1" smtClean="0">
                            <a:latin typeface="Cambria Math" panose="02040503050406030204" pitchFamily="18" charset="0"/>
                          </a:rPr>
                          <m:t>𝑨</m:t>
                        </m:r>
                      </m:den>
                    </m:f>
                    <m:r>
                      <a:rPr lang="fi-FI" sz="3600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i-FI" sz="3600" dirty="0" smtClean="0"/>
                  <a:t>   missä…</a:t>
                </a:r>
              </a:p>
              <a:p>
                <a:pPr marL="571500" indent="-571500" algn="l">
                  <a:buFont typeface="Arial" panose="020B0604020202020204" pitchFamily="34" charset="0"/>
                  <a:buChar char="•"/>
                </a:pPr>
                <a:r>
                  <a:rPr lang="fi-FI" sz="3600" dirty="0" smtClean="0"/>
                  <a:t>F = voima (N)</a:t>
                </a:r>
              </a:p>
              <a:p>
                <a:pPr marL="571500" indent="-571500" algn="l">
                  <a:buFont typeface="Arial" panose="020B0604020202020204" pitchFamily="34" charset="0"/>
                  <a:buChar char="•"/>
                </a:pPr>
                <a:r>
                  <a:rPr lang="fi-FI" sz="3600" dirty="0" smtClean="0"/>
                  <a:t>A = pinta-ala (m</a:t>
                </a:r>
                <a:r>
                  <a:rPr lang="fi-FI" sz="3600" baseline="30000" dirty="0" smtClean="0"/>
                  <a:t>2</a:t>
                </a:r>
                <a:r>
                  <a:rPr lang="fi-FI" sz="3600" dirty="0" smtClean="0"/>
                  <a:t>)</a:t>
                </a:r>
              </a:p>
              <a:p>
                <a:pPr marL="571500" indent="-571500" algn="l">
                  <a:buFont typeface="Arial" panose="020B0604020202020204" pitchFamily="34" charset="0"/>
                  <a:buChar char="•"/>
                </a:pPr>
                <a:r>
                  <a:rPr lang="fi-FI" sz="3600" dirty="0" smtClean="0"/>
                  <a:t>Paineen yksikkö [p] = 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i-FI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36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num>
                      <m:den>
                        <m:sSup>
                          <m:sSupPr>
                            <m:ctrlPr>
                              <a:rPr lang="fi-FI" sz="36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i-FI" sz="3600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fi-FI" sz="3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fi-FI" sz="36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i-FI" sz="3600" dirty="0" smtClean="0"/>
                  <a:t>= 1Pa  (=</a:t>
                </a:r>
                <a:r>
                  <a:rPr lang="fi-FI" sz="3600" dirty="0" err="1" smtClean="0"/>
                  <a:t>pascal</a:t>
                </a:r>
                <a:r>
                  <a:rPr lang="fi-FI" sz="3600" dirty="0" smtClean="0"/>
                  <a:t>)</a:t>
                </a:r>
              </a:p>
              <a:p>
                <a:pPr marL="571500" indent="-571500" algn="l">
                  <a:buFont typeface="Arial" panose="020B0604020202020204" pitchFamily="34" charset="0"/>
                  <a:buChar char="•"/>
                </a:pPr>
                <a:r>
                  <a:rPr lang="fi-FI" sz="3600" dirty="0" smtClean="0"/>
                  <a:t>1 </a:t>
                </a:r>
                <a:r>
                  <a:rPr lang="fi-FI" sz="3600" dirty="0" err="1" smtClean="0"/>
                  <a:t>bar</a:t>
                </a:r>
                <a:r>
                  <a:rPr lang="fi-FI" sz="3600" dirty="0" smtClean="0"/>
                  <a:t> = 100 000 </a:t>
                </a:r>
                <a:r>
                  <a:rPr lang="fi-FI" sz="3600" dirty="0" err="1" smtClean="0"/>
                  <a:t>Pa</a:t>
                </a:r>
                <a:endParaRPr lang="fi-FI" sz="3600" dirty="0" smtClean="0"/>
              </a:p>
              <a:p>
                <a:pPr marL="571500" indent="-571500" algn="l">
                  <a:buFont typeface="Arial" panose="020B0604020202020204" pitchFamily="34" charset="0"/>
                  <a:buChar char="•"/>
                </a:pPr>
                <a:endParaRPr lang="fi-FI" sz="3600" dirty="0"/>
              </a:p>
            </p:txBody>
          </p:sp>
        </mc:Choice>
        <mc:Fallback xmlns="">
          <p:sp>
            <p:nvSpPr>
              <p:cNvPr id="3" name="Alaotsikk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252549" y="1140823"/>
                <a:ext cx="11713028" cy="5590903"/>
              </a:xfrm>
              <a:blipFill>
                <a:blip r:embed="rId2"/>
                <a:stretch>
                  <a:fillRect l="-1405" t="-2617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4881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81838"/>
            <a:ext cx="9144000" cy="776106"/>
          </a:xfrm>
        </p:spPr>
        <p:txBody>
          <a:bodyPr>
            <a:normAutofit fontScale="90000"/>
          </a:bodyPr>
          <a:lstStyle/>
          <a:p>
            <a:r>
              <a:rPr lang="fi-FI" b="1" dirty="0" smtClean="0"/>
              <a:t>Paine nesteissä ja kaasuissa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52549" y="1140823"/>
            <a:ext cx="11713028" cy="5590903"/>
          </a:xfrm>
        </p:spPr>
        <p:txBody>
          <a:bodyPr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Nesteissä ja kaasuissa paine aiheutuu rakenneosasten törmäyksistä ja ilmenee astian seinämiin kohdistuvana voimana.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Paine leviää kaikkialle nesteeseen ja kaasuun ja vaikuttaa kaikkiin suuntiin yhtä suurena.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Tähän perustuu esim. hydraulisen nosturin toiminta.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Kaasu- ja nestevirtauksissa paine laskee (</a:t>
            </a:r>
            <a:r>
              <a:rPr lang="fi-FI" sz="3600" dirty="0" err="1" smtClean="0"/>
              <a:t>Bernoullin</a:t>
            </a:r>
            <a:r>
              <a:rPr lang="fi-FI" sz="3600" dirty="0" smtClean="0"/>
              <a:t> periaate)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Esim. pyörremyrsky, </a:t>
            </a:r>
            <a:r>
              <a:rPr lang="fi-FI" sz="3600" smtClean="0"/>
              <a:t>lentokoneen siipi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2567109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81838"/>
            <a:ext cx="9144000" cy="776106"/>
          </a:xfrm>
        </p:spPr>
        <p:txBody>
          <a:bodyPr>
            <a:normAutofit fontScale="90000"/>
          </a:bodyPr>
          <a:lstStyle/>
          <a:p>
            <a:r>
              <a:rPr lang="fi-FI" b="1" dirty="0" smtClean="0"/>
              <a:t>Hydraulinen nosturi</a:t>
            </a:r>
            <a:endParaRPr lang="fi-FI" b="1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3326" y="1739641"/>
            <a:ext cx="5425440" cy="4397780"/>
          </a:xfrm>
          <a:prstGeom prst="rect">
            <a:avLst/>
          </a:prstGeom>
        </p:spPr>
      </p:pic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52549" y="1219201"/>
            <a:ext cx="11416937" cy="5512526"/>
          </a:xfrm>
        </p:spPr>
        <p:txBody>
          <a:bodyPr>
            <a:normAutofit/>
          </a:bodyPr>
          <a:lstStyle/>
          <a:p>
            <a:pPr algn="l"/>
            <a:endParaRPr lang="fi-FI" sz="3600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548" y="1739641"/>
            <a:ext cx="3979817" cy="4871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231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1530</TotalTime>
  <Words>228</Words>
  <Application>Microsoft Office PowerPoint</Application>
  <PresentationFormat>Laajakuva</PresentationFormat>
  <Paragraphs>31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Office-teema</vt:lpstr>
      <vt:lpstr>Voima ja paine</vt:lpstr>
      <vt:lpstr>Voimakuvio</vt:lpstr>
      <vt:lpstr>Painovoima</vt:lpstr>
      <vt:lpstr>Paine</vt:lpstr>
      <vt:lpstr>Paine nesteissä ja kaasuissa</vt:lpstr>
      <vt:lpstr>Hydraulinen nosturi</vt:lpstr>
    </vt:vector>
  </TitlesOfParts>
  <Company>Keuruun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Voima ja paine</dc:title>
  <dc:creator>Mäkeläinen,Markku</dc:creator>
  <cp:lastModifiedBy>Mäkeläinen,Markku</cp:lastModifiedBy>
  <cp:revision>8</cp:revision>
  <dcterms:created xsi:type="dcterms:W3CDTF">2022-04-21T08:49:05Z</dcterms:created>
  <dcterms:modified xsi:type="dcterms:W3CDTF">2022-04-27T06:35:48Z</dcterms:modified>
</cp:coreProperties>
</file>