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1" r:id="rId4"/>
    <p:sldMasterId id="2147483682" r:id="rId5"/>
    <p:sldMasterId id="214748368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y="5143500" cx="9144000"/>
  <p:notesSz cx="6858000" cy="9144000"/>
  <p:embeddedFontLst>
    <p:embeddedFont>
      <p:font typeface="Nunito"/>
      <p:regular r:id="rId19"/>
      <p:bold r:id="rId20"/>
      <p:italic r:id="rId21"/>
      <p:boldItalic r:id="rId22"/>
    </p:embeddedFont>
    <p:embeddedFont>
      <p:font typeface="Open Sans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.fntdata"/><Relationship Id="rId22" Type="http://schemas.openxmlformats.org/officeDocument/2006/relationships/font" Target="fonts/Nunito-boldItalic.fntdata"/><Relationship Id="rId21" Type="http://schemas.openxmlformats.org/officeDocument/2006/relationships/font" Target="fonts/Nunito-italic.fntdata"/><Relationship Id="rId24" Type="http://schemas.openxmlformats.org/officeDocument/2006/relationships/font" Target="fonts/OpenSans-bold.fntdata"/><Relationship Id="rId23" Type="http://schemas.openxmlformats.org/officeDocument/2006/relationships/font" Target="fonts/OpenSans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6" Type="http://schemas.openxmlformats.org/officeDocument/2006/relationships/font" Target="fonts/OpenSans-boldItalic.fntdata"/><Relationship Id="rId25" Type="http://schemas.openxmlformats.org/officeDocument/2006/relationships/font" Target="fonts/OpenSans-italic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font" Target="fonts/Nunito-regular.fntdata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3278d43f8d3_0_4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4" name="Google Shape;374;g3278d43f8d3_0_4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3278d43f8d3_0_4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86" name="Google Shape;386;g3278d43f8d3_0_4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3278d43f8d3_0_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3278d43f8d3_0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278d43f8d3_0_3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278d43f8d3_0_3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3278d43f8d3_0_3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3278d43f8d3_0_3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278d43f8d3_0_4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3278d43f8d3_0_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3278d43f8d3_0_4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3278d43f8d3_0_4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3278d43f8d3_0_4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3278d43f8d3_0_4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278d43f8d3_0_4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278d43f8d3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3278d43f8d3_0_4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3278d43f8d3_0_4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4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4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3" name="Google Shape;133;p14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34" name="Google Shape;134;p14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4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4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7" name="Google Shape;137;p14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38" name="Google Shape;138;p14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4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4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1" name="Google Shape;141;p14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142" name="Google Shape;142;p1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5" name="Google Shape;145;p14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146" name="Google Shape;146;p1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9" name="Google Shape;149;p14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150" name="Google Shape;150;p1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1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3" name="Google Shape;153;p14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154" name="Google Shape;154;p14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5" name="Google Shape;155;p1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5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8" name="Google Shape;158;p15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159" name="Google Shape;159;p1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2" name="Google Shape;162;p15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63" name="Google Shape;163;p1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1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1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6" name="Google Shape;166;p15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7" name="Google Shape;167;p1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73" name="Google Shape;173;p1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74" name="Google Shape;174;p1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80" name="Google Shape;180;p17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81" name="Google Shape;181;p17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82" name="Google Shape;182;p1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8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88" name="Google Shape;188;p1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9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94" name="Google Shape;194;p19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95" name="Google Shape;195;p1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0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0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9" name="Google Shape;199;p20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200" name="Google Shape;200;p20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20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20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3" name="Google Shape;203;p2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4" name="Google Shape;204;p20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205" name="Google Shape;205;p2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20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20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8" name="Google Shape;208;p20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209" name="Google Shape;209;p2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20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20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2" name="Google Shape;212;p20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213" name="Google Shape;213;p2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1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1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1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1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219" name="Google Shape;219;p21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0" name="Google Shape;220;p21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21" name="Google Shape;221;p2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2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2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227" name="Google Shape;227;p2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3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0" name="Google Shape;230;p23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231" name="Google Shape;231;p2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2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2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4" name="Google Shape;234;p2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235" name="Google Shape;235;p2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2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2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23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9" name="Google Shape;239;p23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40" name="Google Shape;240;p2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1" name="Google Shape;251;p2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52" name="Google Shape;252;p2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3" name="Google Shape;253;p2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4" name="Google Shape;254;p2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7" name="Google Shape;257;p27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58" name="Google Shape;258;p2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9" name="Google Shape;259;p2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0" name="Google Shape;260;p2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8"/>
          <p:cNvSpPr txBox="1"/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3" name="Google Shape;263;p28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4" name="Google Shape;264;p2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5" name="Google Shape;265;p2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6" name="Google Shape;266;p2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9" name="Google Shape;269;p29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70" name="Google Shape;270;p29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71" name="Google Shape;271;p2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2" name="Google Shape;272;p2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3" name="Google Shape;273;p2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0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6" name="Google Shape;276;p30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277" name="Google Shape;277;p30"/>
          <p:cNvSpPr txBox="1"/>
          <p:nvPr>
            <p:ph idx="2" type="body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78" name="Google Shape;278;p30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279" name="Google Shape;279;p30"/>
          <p:cNvSpPr txBox="1"/>
          <p:nvPr>
            <p:ph idx="4" type="body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80" name="Google Shape;280;p3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1" name="Google Shape;281;p3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2" name="Google Shape;282;p3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5" name="Google Shape;285;p3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6" name="Google Shape;286;p3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7" name="Google Shape;287;p3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0" name="Google Shape;290;p3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1" name="Google Shape;291;p3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sisältö" type="objTx">
  <p:cSld name="OBJECT_WITH_CAPTION_TEXT"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3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4" name="Google Shape;294;p33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295" name="Google Shape;295;p33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296" name="Google Shape;296;p3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7" name="Google Shape;297;p3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8" name="Google Shape;298;p3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kuva" type="picTx">
  <p:cSld name="PICTURE_WITH_CAPTION_TEXT"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4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01" name="Google Shape;301;p34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302" name="Google Shape;302;p34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303" name="Google Shape;303;p3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04" name="Google Shape;304;p3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05" name="Google Shape;305;p3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08" name="Google Shape;308;p35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09" name="Google Shape;309;p3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0" name="Google Shape;310;p3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1" name="Google Shape;311;p3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6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4" name="Google Shape;314;p36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15" name="Google Shape;315;p3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6" name="Google Shape;316;p3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7" name="Google Shape;317;p3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126" name="Google Shape;126;p13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Google Shape;127;p1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5" name="Google Shape;245;p2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6" name="Google Shape;246;p2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7" name="Google Shape;247;p2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8" name="Google Shape;248;p2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7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Ykkösten vanhempainilta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37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Lukio pähkinänkuoressa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fi"/>
              <a:t>Muhoksen lukion poissaoloihin puuttumisen malli</a:t>
            </a:r>
            <a:br>
              <a:rPr lang="fi"/>
            </a:br>
            <a:r>
              <a:rPr lang="fi" sz="2700"/>
              <a:t>Luvalliset poissaolot (lukukaudessa)</a:t>
            </a:r>
            <a:endParaRPr/>
          </a:p>
        </p:txBody>
      </p:sp>
      <p:sp>
        <p:nvSpPr>
          <p:cNvPr id="377" name="Google Shape;377;p46"/>
          <p:cNvSpPr/>
          <p:nvPr/>
        </p:nvSpPr>
        <p:spPr>
          <a:xfrm>
            <a:off x="1340028" y="3399170"/>
            <a:ext cx="1980600" cy="753000"/>
          </a:xfrm>
          <a:prstGeom prst="halfFrame">
            <a:avLst>
              <a:gd fmla="val 20462" name="adj1"/>
              <a:gd fmla="val 20462" name="adj2"/>
            </a:avLst>
          </a:prstGeom>
          <a:solidFill>
            <a:srgbClr val="8DA9D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46"/>
          <p:cNvSpPr/>
          <p:nvPr/>
        </p:nvSpPr>
        <p:spPr>
          <a:xfrm>
            <a:off x="1480177" y="3560335"/>
            <a:ext cx="1806900" cy="1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r>
            <a:r>
              <a:rPr b="1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oppituntia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Ryhmänohjaaja</a:t>
            </a:r>
            <a:r>
              <a:rPr b="0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ottaa viimeistään tässä vaiheessa</a:t>
            </a:r>
            <a:r>
              <a:rPr b="0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huoltajaan</a:t>
            </a:r>
            <a:r>
              <a:rPr b="0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yhteyttä.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46"/>
          <p:cNvSpPr txBox="1"/>
          <p:nvPr/>
        </p:nvSpPr>
        <p:spPr>
          <a:xfrm>
            <a:off x="3496605" y="2830455"/>
            <a:ext cx="1770900" cy="22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70</a:t>
            </a:r>
            <a:r>
              <a:rPr b="1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oppituntia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fi" sz="1100">
                <a:solidFill>
                  <a:schemeClr val="dk1"/>
                </a:solidFill>
              </a:rPr>
              <a:t>Opiskeluhuollollinen palaveri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fi" sz="1100">
                <a:solidFill>
                  <a:schemeClr val="dk1"/>
                </a:solidFill>
              </a:rPr>
              <a:t>(Palaverin tarve arvioidaan tapauskohtaisesti ja voidaan pitää tarvittaessa jo aikaisemmin.)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46"/>
          <p:cNvSpPr txBox="1"/>
          <p:nvPr/>
        </p:nvSpPr>
        <p:spPr>
          <a:xfrm>
            <a:off x="5443508" y="2070321"/>
            <a:ext cx="1815600" cy="1704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90</a:t>
            </a:r>
            <a:r>
              <a:rPr b="1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oppituntia</a:t>
            </a:r>
            <a:endParaRPr b="1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fi" sz="1100">
                <a:solidFill>
                  <a:schemeClr val="dk1"/>
                </a:solidFill>
              </a:rPr>
              <a:t>Yhteydenotto sosiaalihuoltoon tuen tarpeen arvioimiseksi tai lastensuojeluilmoitus tarvittaessa.</a:t>
            </a:r>
            <a:endParaRPr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46"/>
          <p:cNvSpPr/>
          <p:nvPr/>
        </p:nvSpPr>
        <p:spPr>
          <a:xfrm>
            <a:off x="3320476" y="2655282"/>
            <a:ext cx="1980600" cy="753000"/>
          </a:xfrm>
          <a:prstGeom prst="halfFrame">
            <a:avLst>
              <a:gd fmla="val 20462" name="adj1"/>
              <a:gd fmla="val 20462" name="adj2"/>
            </a:avLst>
          </a:prstGeom>
          <a:solidFill>
            <a:srgbClr val="A9D18E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46"/>
          <p:cNvSpPr/>
          <p:nvPr/>
        </p:nvSpPr>
        <p:spPr>
          <a:xfrm>
            <a:off x="5300923" y="1902432"/>
            <a:ext cx="1980600" cy="753000"/>
          </a:xfrm>
          <a:prstGeom prst="halfFrame">
            <a:avLst>
              <a:gd fmla="val 20462" name="adj1"/>
              <a:gd fmla="val 20462" name="adj2"/>
            </a:avLst>
          </a:prstGeom>
          <a:solidFill>
            <a:srgbClr val="FFD966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46"/>
          <p:cNvSpPr txBox="1"/>
          <p:nvPr/>
        </p:nvSpPr>
        <p:spPr>
          <a:xfrm>
            <a:off x="354413" y="1411481"/>
            <a:ext cx="2627100" cy="1747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fi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Ennakointi</a:t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i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Yhteisöllinen  opiske</a:t>
            </a:r>
            <a:r>
              <a:rPr lang="fi" sz="1200">
                <a:solidFill>
                  <a:schemeClr val="dk1"/>
                </a:solidFill>
              </a:rPr>
              <a:t>lija</a:t>
            </a:r>
            <a:r>
              <a:rPr b="0" i="0" lang="fi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huolto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i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Kodin ja koulun yhteistyö</a:t>
            </a:r>
            <a:endParaRPr sz="12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i" sz="1200">
                <a:solidFill>
                  <a:schemeClr val="dk1"/>
                </a:solidFill>
              </a:rPr>
              <a:t>Koulun tukitoimet</a:t>
            </a:r>
            <a:endParaRPr sz="12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i" sz="1200"/>
              <a:t>VALPAS</a:t>
            </a:r>
            <a:r>
              <a:rPr lang="fi" sz="1200"/>
              <a:t>-ilmoitus opintonsa keskeyttäneestä.</a:t>
            </a:r>
            <a:endParaRPr sz="1200"/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i" sz="1200"/>
              <a:t>Täysi-ikäisen kohdalla soveltaen.</a:t>
            </a:r>
            <a:endParaRPr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7"/>
          <p:cNvSpPr txBox="1"/>
          <p:nvPr/>
        </p:nvSpPr>
        <p:spPr>
          <a:xfrm>
            <a:off x="251475" y="1211156"/>
            <a:ext cx="2375700" cy="1803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fi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Ennakointi</a:t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i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Yhteisöllinen opiskeluhuolto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i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Kodin ja koulun yhteistyö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i" sz="1200">
                <a:solidFill>
                  <a:schemeClr val="dk1"/>
                </a:solidFill>
              </a:rPr>
              <a:t>Koulun tukitoimet</a:t>
            </a:r>
            <a:endParaRPr sz="12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lang="fi" sz="1200">
                <a:solidFill>
                  <a:schemeClr val="dk1"/>
                </a:solidFill>
              </a:rPr>
              <a:t>VALPAS</a:t>
            </a:r>
            <a:r>
              <a:rPr lang="fi" sz="1200">
                <a:solidFill>
                  <a:schemeClr val="dk1"/>
                </a:solidFill>
              </a:rPr>
              <a:t>-ilmoitus opintonsa keskeyttäneestä.</a:t>
            </a:r>
            <a:endParaRPr sz="12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i" sz="1200">
                <a:solidFill>
                  <a:schemeClr val="dk1"/>
                </a:solidFill>
              </a:rPr>
              <a:t>Täysi-ikäisen kohdalla soveltaen.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389" name="Google Shape;389;p47"/>
          <p:cNvSpPr txBox="1"/>
          <p:nvPr>
            <p:ph type="title"/>
          </p:nvPr>
        </p:nvSpPr>
        <p:spPr>
          <a:xfrm>
            <a:off x="628650" y="115256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fi"/>
              <a:t>Muhoksen lukion poissaoloihin puuttumisen malli</a:t>
            </a:r>
            <a:br>
              <a:rPr lang="fi"/>
            </a:br>
            <a:r>
              <a:rPr lang="fi" sz="2700"/>
              <a:t>Luvattomat poissaolot (lukukaudessa)</a:t>
            </a:r>
            <a:endParaRPr/>
          </a:p>
        </p:txBody>
      </p:sp>
      <p:sp>
        <p:nvSpPr>
          <p:cNvPr id="390" name="Google Shape;390;p47"/>
          <p:cNvSpPr/>
          <p:nvPr/>
        </p:nvSpPr>
        <p:spPr>
          <a:xfrm>
            <a:off x="484594" y="3762863"/>
            <a:ext cx="1699800" cy="1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ja 2. </a:t>
            </a:r>
            <a:r>
              <a:rPr b="1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uvaton poissaolo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Ryhmänohjaaja keskustelee opiskelijan kanssa.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47"/>
          <p:cNvSpPr txBox="1"/>
          <p:nvPr/>
        </p:nvSpPr>
        <p:spPr>
          <a:xfrm>
            <a:off x="3954158" y="2668746"/>
            <a:ext cx="1815600" cy="13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1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b="1"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uvaton poissaolo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Ryhmänohjaaja ja opiskeluhuollon edustaja keskustelevat opiskelijan kanssa.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p47"/>
          <p:cNvSpPr txBox="1"/>
          <p:nvPr/>
        </p:nvSpPr>
        <p:spPr>
          <a:xfrm>
            <a:off x="5714093" y="2149211"/>
            <a:ext cx="1770900" cy="187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1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b="1"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uvaton poissaolo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Monialainen opiskeluhuollollinen palaveri: oppilas, </a:t>
            </a:r>
            <a:r>
              <a:rPr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huoltaja/huoltajat, ryhmänohjaaja</a:t>
            </a:r>
            <a:r>
              <a:rPr b="0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rehtori ja/tai opiskeluhuollon edustaja</a:t>
            </a:r>
            <a:r>
              <a:rPr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b="0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Arvioidaan tukitoimien riittäv</a:t>
            </a:r>
            <a:r>
              <a:rPr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yys.</a:t>
            </a:r>
            <a:endParaRPr b="1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47"/>
          <p:cNvSpPr/>
          <p:nvPr/>
        </p:nvSpPr>
        <p:spPr>
          <a:xfrm>
            <a:off x="5570266" y="2023332"/>
            <a:ext cx="1699800" cy="539700"/>
          </a:xfrm>
          <a:prstGeom prst="halfFrame">
            <a:avLst>
              <a:gd fmla="val 20462" name="adj1"/>
              <a:gd fmla="val 20462" name="adj2"/>
            </a:avLst>
          </a:prstGeom>
          <a:solidFill>
            <a:srgbClr val="C55A11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47"/>
          <p:cNvSpPr/>
          <p:nvPr/>
        </p:nvSpPr>
        <p:spPr>
          <a:xfrm>
            <a:off x="373210" y="3635855"/>
            <a:ext cx="1699800" cy="539700"/>
          </a:xfrm>
          <a:prstGeom prst="halfFrame">
            <a:avLst>
              <a:gd fmla="val 20462" name="adj1"/>
              <a:gd fmla="val 20462" name="adj2"/>
            </a:avLst>
          </a:prstGeom>
          <a:solidFill>
            <a:srgbClr val="8DA9DB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47"/>
          <p:cNvSpPr/>
          <p:nvPr/>
        </p:nvSpPr>
        <p:spPr>
          <a:xfrm>
            <a:off x="2107895" y="3102881"/>
            <a:ext cx="1699800" cy="539700"/>
          </a:xfrm>
          <a:prstGeom prst="halfFrame">
            <a:avLst>
              <a:gd fmla="val 20462" name="adj1"/>
              <a:gd fmla="val 20462" name="adj2"/>
            </a:avLst>
          </a:prstGeom>
          <a:solidFill>
            <a:srgbClr val="A9D18E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47"/>
          <p:cNvSpPr/>
          <p:nvPr/>
        </p:nvSpPr>
        <p:spPr>
          <a:xfrm>
            <a:off x="3842587" y="2563100"/>
            <a:ext cx="1699800" cy="539700"/>
          </a:xfrm>
          <a:prstGeom prst="halfFrame">
            <a:avLst>
              <a:gd fmla="val 20462" name="adj1"/>
              <a:gd fmla="val 20462" name="adj2"/>
            </a:avLst>
          </a:prstGeom>
          <a:solidFill>
            <a:srgbClr val="FFD966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47"/>
          <p:cNvSpPr txBox="1"/>
          <p:nvPr/>
        </p:nvSpPr>
        <p:spPr>
          <a:xfrm>
            <a:off x="2233286" y="3237724"/>
            <a:ext cx="1770900" cy="11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1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b="1"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i="0" lang="fi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uvaton poissaolo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Ryhmänohjaaja on yhteydessä huoltajaan.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47"/>
          <p:cNvSpPr txBox="1"/>
          <p:nvPr/>
        </p:nvSpPr>
        <p:spPr>
          <a:xfrm>
            <a:off x="4941638" y="4175625"/>
            <a:ext cx="3826200" cy="806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Luvattomia poissaoloja laskettaessa tarkastellaan yksittäisiä poissaolojakertoja (päiviä). Yhtenä päivänä tapahtueesta viiden oppitunnin poissaolosta ei siis hypätä vielä ylimmälle portaalle.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47"/>
          <p:cNvSpPr/>
          <p:nvPr/>
        </p:nvSpPr>
        <p:spPr>
          <a:xfrm>
            <a:off x="7308353" y="1483557"/>
            <a:ext cx="1699800" cy="539700"/>
          </a:xfrm>
          <a:prstGeom prst="halfFrame">
            <a:avLst>
              <a:gd fmla="val 20462" name="adj1"/>
              <a:gd fmla="val 20462" name="adj2"/>
            </a:avLst>
          </a:prstGeom>
          <a:solidFill>
            <a:srgbClr val="741B47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47"/>
          <p:cNvSpPr txBox="1"/>
          <p:nvPr/>
        </p:nvSpPr>
        <p:spPr>
          <a:xfrm>
            <a:off x="7492406" y="1663575"/>
            <a:ext cx="1331700" cy="1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Luvattomien poissaolojen jatkuessa: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Yhteydenotto sosiaalihuoltoon tuen tarpeen arvioimiseksi tai lastensuojelu- ilmoitus tarvittaessa.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Lukion päättötodistus 150 opintopistettä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000"/>
              <a:t>1 opintojakso (kurssi) = yleensä 2 op.</a:t>
            </a:r>
            <a:endParaRPr sz="2000"/>
          </a:p>
        </p:txBody>
      </p:sp>
      <p:sp>
        <p:nvSpPr>
          <p:cNvPr id="329" name="Google Shape;329;p3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Lukio 3 vuoteen: 60 + 60 + 30 op.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Lukion 4 vuoteen: 44 + 44 + 40 + 22 op.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Oppiaineissa laajoja kokonaisuuksia,</a:t>
            </a:r>
            <a:r>
              <a:rPr b="1" lang="fi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ja kotitehtäviä sekä luettavaa on paljon.</a:t>
            </a:r>
            <a:endParaRPr sz="1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Huomattavaa on myös, että </a:t>
            </a:r>
            <a:r>
              <a:rPr b="1" lang="fi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arviointi on tiukempaa</a:t>
            </a:r>
            <a:r>
              <a:rPr lang="fi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kuin peruskoulussa.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i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Opiskelijan tukena ovat:</a:t>
            </a:r>
            <a:endParaRPr/>
          </a:p>
        </p:txBody>
      </p:sp>
      <p:sp>
        <p:nvSpPr>
          <p:cNvPr id="335" name="Google Shape;335;p39"/>
          <p:cNvSpPr txBox="1"/>
          <p:nvPr>
            <p:ph idx="1" type="body"/>
          </p:nvPr>
        </p:nvSpPr>
        <p:spPr>
          <a:xfrm>
            <a:off x="819150" y="1628500"/>
            <a:ext cx="7505700" cy="281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eri aineiden opettajat, </a:t>
            </a:r>
            <a:endParaRPr b="1"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ryhmänohjaaja, </a:t>
            </a:r>
            <a:endParaRPr b="1"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opinto-ohjaaja, </a:t>
            </a:r>
            <a:endParaRPr b="1"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erityisopettaja, </a:t>
            </a:r>
            <a:endParaRPr b="1"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terveydenhoitaja, </a:t>
            </a:r>
            <a:endParaRPr b="1"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koulukuraattori, </a:t>
            </a:r>
            <a:endParaRPr b="1"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kanslisti</a:t>
            </a:r>
            <a:endParaRPr b="1"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rehtori sekä </a:t>
            </a:r>
            <a:endParaRPr b="1"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-"/>
            </a:pPr>
            <a:r>
              <a:rPr b="1" lang="fi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opiskelijatutorit.</a:t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YO-todistus ja lukion todistus</a:t>
            </a:r>
            <a:endParaRPr/>
          </a:p>
        </p:txBody>
      </p:sp>
      <p:sp>
        <p:nvSpPr>
          <p:cNvPr id="341" name="Google Shape;341;p40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sz="2300"/>
              <a:t>Lukion todistus 150 op, pakolliset suoritettu.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sz="2300"/>
              <a:t>YO-todistus:</a:t>
            </a:r>
            <a:endParaRPr sz="2300"/>
          </a:p>
          <a:p>
            <a:pPr indent="-374650" lvl="1" marL="914400" rtl="0" algn="l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fi" sz="2300"/>
              <a:t>Lukion todistus</a:t>
            </a:r>
            <a:endParaRPr sz="2300"/>
          </a:p>
          <a:p>
            <a:pPr indent="-374650" lvl="1" marL="914400" rtl="0" algn="l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fi" sz="2300"/>
              <a:t>5 pakollista YO-koetta läpi</a:t>
            </a:r>
            <a:endParaRPr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4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Pakollisia YO-kokeita</a:t>
            </a:r>
            <a:endParaRPr/>
          </a:p>
        </p:txBody>
      </p:sp>
      <p:pic>
        <p:nvPicPr>
          <p:cNvPr id="347" name="Google Shape;347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3650" y="1912375"/>
            <a:ext cx="6657975" cy="1899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2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Hajauttaminen</a:t>
            </a:r>
            <a:endParaRPr/>
          </a:p>
        </p:txBody>
      </p:sp>
      <p:sp>
        <p:nvSpPr>
          <p:cNvPr id="353" name="Google Shape;353;p42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YO-tutkinnon voi hajauttaa kolmelle peräkkäiselle kerralle.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Yleensä aloitetaan 3. vuoden syksyllä.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fi" sz="2000"/>
              <a:t>Mahdollista on aloittaa joidenkin oppiaineiden kirjoittaminen (te, yh) jo 2. keväällä, mutta siitä on syksyllä viimeistään juteltava opon kanssa.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Ei ole vielä hoppua tietää mihin isona ryhtyy tai mitä kirjoittaa!</a:t>
            </a:r>
            <a:endParaRPr/>
          </a:p>
        </p:txBody>
      </p:sp>
      <p:sp>
        <p:nvSpPr>
          <p:cNvPr id="359" name="Google Shape;359;p43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Suunnitelmia luodaan jo 1. vuonna, mutta ne suurimmalla osalla muuttuvat ennen abi-vuotta.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YO-tutkintoa saa myöhemmin täydentää ja kokeita voi uusia!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Päätös siitä, mihin lukion jälkeen hakee, kypsyy monella vasta 3. vuonna.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Ja onneksi ensimmäisen hakukohteen tai opiskelupaikan ei tarvitse olla lopullinen!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4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Neloset ja T:t</a:t>
            </a:r>
            <a:endParaRPr/>
          </a:p>
        </p:txBody>
      </p:sp>
      <p:sp>
        <p:nvSpPr>
          <p:cNvPr id="365" name="Google Shape;365;p44"/>
          <p:cNvSpPr txBox="1"/>
          <p:nvPr>
            <p:ph idx="1" type="body"/>
          </p:nvPr>
        </p:nvSpPr>
        <p:spPr>
          <a:xfrm>
            <a:off x="819150" y="1591950"/>
            <a:ext cx="7725600" cy="28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Vanhemmat voivat seurata opintojaksoista suoriutumista wilmasta -&gt; </a:t>
            </a:r>
            <a:r>
              <a:rPr lang="fi" sz="2000">
                <a:solidFill>
                  <a:schemeClr val="accent6"/>
                </a:solidFill>
              </a:rPr>
              <a:t>SINISESSÄ YLÄPALKISSA KOHTA: </a:t>
            </a:r>
            <a:r>
              <a:rPr lang="fi" sz="2000" u="sng">
                <a:solidFill>
                  <a:schemeClr val="accent6"/>
                </a:solidFill>
              </a:rPr>
              <a:t>OPINNOT</a:t>
            </a:r>
            <a:r>
              <a:rPr lang="fi" sz="2000"/>
              <a:t>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Ykkösvuonna ei kannata jättää nelosia todistukseen.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Päättötodistuksen saa, jos kunkin aineen arvosanoista ⅔ on läpi, esim. lyhyt matematiikka (6 pakollista opintojaksoa): 6, 5, 5, 5, 4, 4.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T tarkoittaa TÄYDENNETTÄVÄ -&gt; Seuraava jakso aikaa suorittaa.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K tarkoittaa keskeytynyt, se on käytävä seuraavana vuonna uudelleen.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Poissaolot</a:t>
            </a:r>
            <a:endParaRPr/>
          </a:p>
        </p:txBody>
      </p:sp>
      <p:sp>
        <p:nvSpPr>
          <p:cNvPr id="371" name="Google Shape;371;p45"/>
          <p:cNvSpPr txBox="1"/>
          <p:nvPr>
            <p:ph idx="1" type="body"/>
          </p:nvPr>
        </p:nvSpPr>
        <p:spPr>
          <a:xfrm>
            <a:off x="819150" y="1573650"/>
            <a:ext cx="7505700" cy="315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Harkiten ja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luvalla.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Ilmoitetaan poissaoloista ryhmänohjaajalle. Hän selvittää poissaolot tarvittaessa muille opettajille. Me muut laitamme selvittämätön.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Kampaamo-aikoja, autokouluaikoja yms. ei ole tarkoituksenmukaista varata kouluajalle.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Yksittäisistä myöhästymisistä tai pommiin nukkumisista ei kannata huolestua, mutta haluamme kaikki merkitä viestinä kotiinkin.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