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58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7F58A-CAD7-4F5A-AC19-9F537943134E}" type="datetimeFigureOut">
              <a:rPr lang="fi-FI" smtClean="0"/>
              <a:t>10.8.2021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BC939-D4D3-4CE2-ADBB-BFF5648EB0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53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CD2C29-904C-8843-942E-17147ED5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EACD-30BA-4231-BA05-4218692D84A7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029066-54C9-D54E-9A02-26FF6FBB4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6D74C3-BED1-B143-BFD7-821B9A50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E241A-A1FB-C648-9A94-922577F904B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02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E58684-881A-E742-9726-02C956AFF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8E4CC-107D-4288-9414-7FDA974B3B0A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7EA37-0268-C64F-9965-4DB49145A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8A769E-AF31-EF43-8C83-ED494867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59741-9243-B440-9BC0-DDC9FE6D29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339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F48656-4D55-2B46-BCD7-36157FFFC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D4E3D-E182-4755-9460-394906B2E4F8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D7C10B-B0AA-864A-8857-EBF66001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5C0598-DEA6-244D-9A83-0D6060BB7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B4D10-9CDC-F64A-838A-90A1DA5F9D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62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41E7B2-A3B8-2F47-9A5E-E69F90547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D163C-139F-4B92-B3FA-B3FB90A4D8A7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689310-4010-1449-A816-514C54EC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59A73E-5684-5345-8A03-6A0ADD328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01343-B234-4D4C-98E1-CABA510F7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82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BDE392-5D34-624A-BA8B-F6FCA6E9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A93EA-9D34-4EF6-959E-0F456AD3F4B9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25EB2F-D88F-7143-A476-23AEE59E3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E40D67-93C8-B742-81D1-420F57FF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1BEA6-D2A1-E04E-A3DC-2BD8ED9712B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2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3D81E9E5-2EB2-164A-8FD9-F14A0C2D8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7ED94-7467-48CA-B7C2-5DE738DAC88F}" type="datetime1">
              <a:rPr lang="fi-FI" smtClean="0"/>
              <a:t>10.8.2021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D470813D-0A42-CA46-B0C0-B0766A8E9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129B140-47E0-6544-872D-7F6AC814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C32AD-C1E8-D745-A33B-216AF5C028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46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283B81B0-1FDE-EC42-B6D0-F4AE35C9D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62C41-4631-44D2-8388-FB333A789623}" type="datetime1">
              <a:rPr lang="fi-FI" smtClean="0"/>
              <a:t>10.8.2021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7A9C2C7E-456A-4E44-9470-167C99379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0988A533-1ED1-9341-BD49-5461F7CD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03540-E6F1-6149-ADBA-CD25C1B9B6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026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B8641497-AFB2-4C40-9F31-6A7F9EF2B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77872-7D84-4201-B7E3-32381A1001F7}" type="datetime1">
              <a:rPr lang="fi-FI" smtClean="0"/>
              <a:t>10.8.2021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01154EC8-5C3A-C047-9527-31A13255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FEF0AD8B-0239-7344-829D-242DAFF4F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E90B4-63CE-A445-9F32-B9C911D406D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04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8C26E764-9020-924B-B27F-54550974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8F539-38DE-4A1D-9AE1-F520E196211A}" type="datetime1">
              <a:rPr lang="fi-FI" smtClean="0"/>
              <a:t>10.8.2021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F54EF642-4206-F143-A511-D982C0DD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046B05A1-27F2-294E-9E41-93750F669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2E16-D2FA-4543-9F4C-AB3D6E8502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134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8F5782B5-3936-DA4B-88BB-683DA9D3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54347-58B7-44A5-A3FF-5E5A9E60C962}" type="datetime1">
              <a:rPr lang="fi-FI" smtClean="0"/>
              <a:t>10.8.2021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52DE4454-6598-3849-8734-840AFF9D4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34E98D6F-7BBD-7043-AE3D-794D5DD1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8D488-99FB-EB45-A9E9-851DD042BC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264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BE4C97C-D0BE-194E-8C65-D3B61443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5B915-0233-4E60-A3BF-5B8CCFAA8128}" type="datetime1">
              <a:rPr lang="fi-FI" smtClean="0"/>
              <a:t>10.8.2021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C3ADB246-755E-7542-8D26-9543AD672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494AE836-46BD-2546-971E-74B366A77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704C-E26D-514C-9626-DC57CD0E19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33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>
            <a:extLst>
              <a:ext uri="{FF2B5EF4-FFF2-40B4-BE49-F238E27FC236}">
                <a16:creationId xmlns:a16="http://schemas.microsoft.com/office/drawing/2014/main" id="{928FAE48-91F4-7F43-864E-2A11F2F05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</a:p>
        </p:txBody>
      </p:sp>
      <p:sp>
        <p:nvSpPr>
          <p:cNvPr id="1027" name="Tekstin paikkamerkki 2">
            <a:extLst>
              <a:ext uri="{FF2B5EF4-FFF2-40B4-BE49-F238E27FC236}">
                <a16:creationId xmlns:a16="http://schemas.microsoft.com/office/drawing/2014/main" id="{66217949-EA1F-9E4E-90C5-C2BB7760C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42FB1B-E496-5E4E-A5C0-804612668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0C0BEE-1A14-47EA-B873-D22A879C09FC}" type="datetime1">
              <a:rPr lang="fi-FI" smtClean="0"/>
              <a:t>10.8.2021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875158-A71D-E646-97DA-579D06726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AE7460-B3A1-A943-AA42-2A5CE912A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923690-1E5A-234A-A674-0448A2BDF9B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856923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24291/uskonnontutkija.v9i1.96010" TargetMode="External"/><Relationship Id="rId4" Type="http://schemas.openxmlformats.org/officeDocument/2006/relationships/hyperlink" Target="https://yle.fi/uutiset/3-688748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topic/Sufis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l.uk/sacred-texts/articles/sufis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ahi-itanyt.fi/nyt/marokkolaisen-salafismin-monet-kasvo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93/acrefore/9780199340378.013.255" TargetMode="External"/><Relationship Id="rId4" Type="http://schemas.openxmlformats.org/officeDocument/2006/relationships/hyperlink" Target="https://www.dw.com/en/salafism/t-1898745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dl.handle.net/10138/30989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ritannica.com/topic/Wahhabi" TargetMode="External"/><Relationship Id="rId4" Type="http://schemas.openxmlformats.org/officeDocument/2006/relationships/hyperlink" Target="https://www.fime.fi/taman-paivan-jihadismi-saudi-arabian-wahhabismin-muunnelma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hdl.handle.net/10138/309794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heguardian.com/world/is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E7E672-23AE-D846-BB59-4AE5A42D6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4394"/>
            <a:ext cx="9144000" cy="2387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11. Islamilaisia tapoja ja suuntauksia</a:t>
            </a:r>
          </a:p>
        </p:txBody>
      </p:sp>
      <p:sp>
        <p:nvSpPr>
          <p:cNvPr id="13315" name="Alaotsikko 2">
            <a:extLst>
              <a:ext uri="{FF2B5EF4-FFF2-40B4-BE49-F238E27FC236}">
                <a16:creationId xmlns:a16="http://schemas.microsoft.com/office/drawing/2014/main" id="{D1A402F9-20F8-AA4A-B65A-073F5E3F78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24069"/>
            <a:ext cx="9144000" cy="1655762"/>
          </a:xfrm>
        </p:spPr>
        <p:txBody>
          <a:bodyPr/>
          <a:lstStyle/>
          <a:p>
            <a:pPr eaLnBrk="1" hangingPunct="1"/>
            <a:r>
              <a:rPr lang="fi-FI" altLang="fi-FI" sz="2200" dirty="0"/>
              <a:t>Opetusvinkki 2: islamin eri suuntauksia ja liikkeitä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Islamin moninaisuus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3"/>
            <a:ext cx="10462592" cy="4509786"/>
          </a:xfrm>
        </p:spPr>
        <p:txBody>
          <a:bodyPr/>
          <a:lstStyle/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Islam esitetään usein varsin yhtenäisenä uskontoperinteenä, vaikka se on hyvin moninainen.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Islamin pääsuuntausten sunnalaisuuden ja shiialaisuuden lisäksi on muitakin suuntauksia, ja shiialaisuuskin jakautuu useampaan eri ryhmään, kuten kaksitoistashiialaisuuteen (Iranin ja Irakin shiialaisuuden päämuoto) ja ismaililaisuuteen (harjoitetaan erityisesti Intiassa ja Jemenissä).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Islamin mystisen suuntauksen suufilaisuuden sisällä on sekä sunnalaisia että shiialaisia veljeskuntia.</a:t>
            </a:r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  <a:p>
            <a:endParaRPr lang="fi-FI" altLang="fi-FI" sz="1800" dirty="0"/>
          </a:p>
          <a:p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EF3793E-12B8-4AC3-86D5-C05D0072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7D16584-1B7C-4A4F-9380-99DE4F46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Tehtävä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3"/>
            <a:ext cx="10462592" cy="4527370"/>
          </a:xfrm>
        </p:spPr>
        <p:txBody>
          <a:bodyPr/>
          <a:lstStyle/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Tutustukaa 4–5 hengen ryhmässä yhteen islamin suuntaukseen tai poliittiseen liikkeeseen. Valmistautukaa esittelemään suuntaus tai liike muulle opetusryhmälle.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Aiheita ovat shiialaisuus, suufilaisuus, </a:t>
            </a: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salafismi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, wahhabilaisuus ja jihadismi.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Selvittäkää aiheestanne ainakin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syntyaika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vaikutusalue historiassa ja nykyaikana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mihin uskonnollisiin auktoriteetteihin nojaudutaan (esimerkiksi Koraani, sunna tai tietyt oppineet) 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mitä mahdollisia rituaalisia tai uskonnonharjoittamiseen liittyviä erityispiirteitä esiintyy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mitä mahdollisia uskonnollisia tai poliittisia pyrkimyksiä liikkeellä on</a:t>
            </a:r>
          </a:p>
          <a:p>
            <a:pPr lvl="1" eaLnBrk="1" hangingPunct="1"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̶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minkälaisen kuvan eri mediat välittävät suuntauksesta tai liikkeestä.</a:t>
            </a:r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  <a:p>
            <a:endParaRPr lang="fi-FI" altLang="fi-FI" sz="1800" dirty="0"/>
          </a:p>
          <a:p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EF3793E-12B8-4AC3-86D5-C05D0072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7D16584-1B7C-4A4F-9380-99DE4F46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384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Lähteitä shiialaisuudesta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2"/>
            <a:ext cx="10462592" cy="4219639"/>
          </a:xfrm>
        </p:spPr>
        <p:txBody>
          <a:bodyPr/>
          <a:lstStyle/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Painetusta oppikirjasta sivut 123–125 tai digikirjasta luvun 11 Islamin eri suuntauksia -osio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Ylen toimittajan Jenny Matikaisen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Uskonnosta tuli politiikkaa, politiikasta uskontoa – sunnien ja shiiojen valtataistelu kasvoi perintöriidasta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(4.1.2016):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https://yle.fi/uutiset/3-8569231</a:t>
            </a:r>
            <a:endParaRPr lang="fi-FI" sz="2200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Ylen toimittajien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Islamin suuntaukset kartalla: muslimeja hiertää kaikkien aikojen perintöriita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 (18.10.2013):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https://yle.fi/uutiset/3-6887486</a:t>
            </a:r>
            <a:endParaRPr lang="fi-FI" sz="2200" dirty="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FT Teemu </a:t>
            </a:r>
            <a:r>
              <a:rPr lang="fi-FI" sz="2200" dirty="0" err="1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Pauhan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 ja KM </a:t>
            </a:r>
            <a:r>
              <a:rPr lang="fi-FI" sz="2200" dirty="0" err="1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Mina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 Khanin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Shiianuorten uskonnollinen toimijuus. Tapausesimerkkinä Stand4Hussain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, joka on julkaistu Uskonnontutkija-lehdessä 1/2020: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https://doi.org/10.24291/uskonnontutkija.v9i1.96010 </a:t>
            </a:r>
            <a:endParaRPr lang="fi-FI" altLang="fi-FI" sz="1800" b="1" dirty="0"/>
          </a:p>
          <a:p>
            <a:pPr marL="0" indent="0" eaLnBrk="1" hangingPunct="1">
              <a:buNone/>
              <a:defRPr/>
            </a:pPr>
            <a:endParaRPr lang="fi-FI" altLang="fi-FI" sz="1800" dirty="0"/>
          </a:p>
          <a:p>
            <a:pPr marL="0" indent="0">
              <a:buNone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82F1A1B-4123-49DD-A7AF-0B781BA2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5CF497-EABD-4BD4-A970-7384F7A4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6592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Lähteitä suufilaisuudesta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2"/>
            <a:ext cx="10462592" cy="4342731"/>
          </a:xfrm>
        </p:spPr>
        <p:txBody>
          <a:bodyPr/>
          <a:lstStyle/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Painetusta oppikirjasta sivut 125–126 tai digikirjasta luvun 11 Islamin eri suuntauksia -osio</a:t>
            </a: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Britannican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englanninkielinen artikkeli </a:t>
            </a:r>
            <a:r>
              <a:rPr lang="fi-FI" alt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Sufism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(2019):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https://www.britannica.com/topic/Sufism</a:t>
            </a:r>
            <a:endParaRPr lang="fi-FI" alt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British Libraryn englanninkielinen artikkeli </a:t>
            </a:r>
            <a:r>
              <a:rPr lang="fi-FI" alt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Sufism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(2019):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https://www.bl.uk/sacred-texts/articles/sufism</a:t>
            </a:r>
            <a:endParaRPr lang="fi-FI" alt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b="1" dirty="0"/>
          </a:p>
          <a:p>
            <a:pPr marL="0" indent="0" eaLnBrk="1" hangingPunct="1">
              <a:buNone/>
              <a:defRPr/>
            </a:pPr>
            <a:endParaRPr lang="fi-FI" altLang="fi-FI" sz="1800" dirty="0"/>
          </a:p>
          <a:p>
            <a:pPr marL="0" indent="0">
              <a:buNone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82F1A1B-4123-49DD-A7AF-0B781BA2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5CF497-EABD-4BD4-A970-7384F7A4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648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Lähteitä </a:t>
            </a:r>
            <a:r>
              <a:rPr lang="fi-FI" sz="4200" dirty="0" err="1">
                <a:latin typeface="+mn-lt"/>
              </a:rPr>
              <a:t>salafismista</a:t>
            </a:r>
            <a:endParaRPr lang="fi-FI" sz="4200" dirty="0">
              <a:latin typeface="+mn-lt"/>
            </a:endParaRP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3"/>
            <a:ext cx="10462592" cy="4281186"/>
          </a:xfrm>
        </p:spPr>
        <p:txBody>
          <a:bodyPr/>
          <a:lstStyle/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Painetusta oppikirjasta sivut 126–127 tai digikirjasta luvun 11 Poliittisia liikkeitä -osio</a:t>
            </a: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Dosentti Marko Juntusen artikkeli </a:t>
            </a:r>
            <a:r>
              <a:rPr lang="fi-FI" altLang="fi-FI" sz="2200" i="1" dirty="0">
                <a:solidFill>
                  <a:schemeClr val="dk1"/>
                </a:solidFill>
                <a:latin typeface="Calibri"/>
                <a:cs typeface="Calibri"/>
              </a:rPr>
              <a:t>Marokkolaisen </a:t>
            </a:r>
            <a:r>
              <a:rPr lang="fi-FI" alt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salafismin</a:t>
            </a:r>
            <a:r>
              <a:rPr lang="fi-FI" altLang="fi-FI" sz="2200" i="1" dirty="0">
                <a:solidFill>
                  <a:schemeClr val="dk1"/>
                </a:solidFill>
                <a:latin typeface="Calibri"/>
                <a:cs typeface="Calibri"/>
              </a:rPr>
              <a:t> monet kasvot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(18.9.2017):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https://lahi-itanyt.fi/nyt/marokkolaisen-salafismin-monet-kasvot/</a:t>
            </a:r>
            <a:endParaRPr lang="fi-FI" alt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Deutsche Welle -uutissivuston englanninkielien uutisarkisto: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https://www.dw.com/en/salafism/t-18987450</a:t>
            </a:r>
            <a:endParaRPr lang="fi-FI" alt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Joas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</a:t>
            </a: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Wagemakersin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englanninkielinen artikkeli </a:t>
            </a:r>
            <a:r>
              <a:rPr lang="fi-FI" alt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Salafism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(5.8.2016):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https://doi.org/10.1093/acrefore/9780199340378.013.255</a:t>
            </a:r>
            <a:br>
              <a:rPr lang="fi-FI" altLang="fi-FI" sz="1800" dirty="0"/>
            </a:br>
            <a:endParaRPr lang="fi-FI" altLang="fi-FI" sz="1800" dirty="0"/>
          </a:p>
          <a:p>
            <a:pPr marL="457200" lvl="1" indent="0" eaLnBrk="1" hangingPunct="1">
              <a:buNone/>
              <a:defRPr/>
            </a:pPr>
            <a:endParaRPr lang="fi-FI" altLang="fi-FI" sz="1800" dirty="0"/>
          </a:p>
          <a:p>
            <a:pPr marL="0" indent="0" eaLnBrk="1" hangingPunct="1">
              <a:buNone/>
              <a:defRPr/>
            </a:pPr>
            <a:endParaRPr lang="fi-FI" altLang="fi-FI" sz="1800" dirty="0"/>
          </a:p>
          <a:p>
            <a:pPr marL="0" indent="0">
              <a:buNone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31DD68B-B3B3-4D3D-92F4-938C059A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8FB3076-D0D5-4E29-A31D-1CFF20E6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979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Lähteitä wahhabilaisuudesta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2"/>
            <a:ext cx="10462592" cy="4492201"/>
          </a:xfrm>
        </p:spPr>
        <p:txBody>
          <a:bodyPr/>
          <a:lstStyle/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Professori Hannu Juusolan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Uskonto vallanpitäjien tukena ja rajoittajana: Wahhabilaisuus ja kuningashuone Saudi­-Arabiassa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, joka on julkaistu kirjassa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Uskonto ja maailmanpolitiikka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(Gaudeamus 2019):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http://hdl.handle.net/10138/309892</a:t>
            </a:r>
            <a:endParaRPr 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Toimittaja Liisa Liimataisen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Tämän päivän jihadismi – Saudi-Arabian </a:t>
            </a:r>
            <a:r>
              <a:rPr 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wahhabismin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 muunnelma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https://www.fime.fi/taman-paivan-jihadismi-saudi-arabian-wahhabismin-muunnelma/</a:t>
            </a:r>
            <a:endParaRPr 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Britannican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englanninkielinen artikkeli </a:t>
            </a:r>
            <a:r>
              <a:rPr lang="fi-FI" altLang="fi-FI" sz="2200" i="1" dirty="0" err="1">
                <a:solidFill>
                  <a:schemeClr val="dk1"/>
                </a:solidFill>
                <a:latin typeface="Calibri"/>
                <a:cs typeface="Calibri"/>
              </a:rPr>
              <a:t>Wahhabi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(2020):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https://www.britannica.com/topic/Wahhabi</a:t>
            </a:r>
            <a:br>
              <a:rPr lang="fi-FI" altLang="fi-FI" sz="1800" dirty="0"/>
            </a:br>
            <a:endParaRPr lang="fi-FI" altLang="fi-FI" sz="1800" dirty="0"/>
          </a:p>
          <a:p>
            <a:pPr marL="457200" lvl="1" indent="0" eaLnBrk="1" hangingPunct="1">
              <a:buNone/>
              <a:defRPr/>
            </a:pPr>
            <a:endParaRPr lang="fi-FI" altLang="fi-FI" sz="1800" dirty="0"/>
          </a:p>
          <a:p>
            <a:pPr marL="0" indent="0" eaLnBrk="1" hangingPunct="1">
              <a:buNone/>
              <a:defRPr/>
            </a:pPr>
            <a:endParaRPr lang="fi-FI" altLang="fi-FI" sz="1800" dirty="0"/>
          </a:p>
          <a:p>
            <a:pPr marL="0" indent="0">
              <a:buNone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31DD68B-B3B3-4D3D-92F4-938C059A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8FB3076-D0D5-4E29-A31D-1CFF20E6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21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917578-07B5-8C48-8C07-49145466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125" y="457200"/>
            <a:ext cx="9126538" cy="7334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200" dirty="0">
                <a:latin typeface="+mn-lt"/>
              </a:rPr>
              <a:t>Lähteitä jihadismista (esimerkkinä </a:t>
            </a:r>
            <a:r>
              <a:rPr lang="fi-FI" sz="4200" dirty="0" err="1">
                <a:latin typeface="+mn-lt"/>
              </a:rPr>
              <a:t>Isis</a:t>
            </a:r>
            <a:r>
              <a:rPr lang="fi-FI" sz="4200" dirty="0">
                <a:latin typeface="+mn-lt"/>
              </a:rPr>
              <a:t>)</a:t>
            </a:r>
          </a:p>
        </p:txBody>
      </p:sp>
      <p:sp>
        <p:nvSpPr>
          <p:cNvPr id="15363" name="Sisällön paikkamerkki 2">
            <a:extLst>
              <a:ext uri="{FF2B5EF4-FFF2-40B4-BE49-F238E27FC236}">
                <a16:creationId xmlns:a16="http://schemas.microsoft.com/office/drawing/2014/main" id="{F3BA081B-60A0-BD4C-832E-9F56022A0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1208" y="1653622"/>
            <a:ext cx="9379227" cy="4839943"/>
          </a:xfrm>
        </p:spPr>
        <p:txBody>
          <a:bodyPr/>
          <a:lstStyle/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Painetusta oppikirjasta sivu 127 tai digikirjasta luvun 11 Poliittisia liikkeitä -osio</a:t>
            </a: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FM, tietokirjailija Joonas </a:t>
            </a: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Mariston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artikkeli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Jihadismin lipunkantaja: Isisin toiminta, erityispiirteet ja ideologinen perusta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, joka on julkaistu kirjassa </a:t>
            </a:r>
            <a:r>
              <a:rPr lang="fi-FI" sz="2200" i="1" dirty="0">
                <a:solidFill>
                  <a:schemeClr val="dk1"/>
                </a:solidFill>
                <a:latin typeface="Calibri"/>
                <a:cs typeface="Calibri"/>
              </a:rPr>
              <a:t>Uskonto ja maailmanpolitiikka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</a:rPr>
              <a:t>(Gaudeamus 2019): </a:t>
            </a:r>
            <a:r>
              <a:rPr lang="fi-FI" sz="2200" dirty="0">
                <a:solidFill>
                  <a:schemeClr val="dk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http://hdl.handle.net/10138/309794</a:t>
            </a:r>
            <a:endParaRPr 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228600"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Englanninkielisen </a:t>
            </a:r>
            <a:r>
              <a:rPr lang="fi-FI" altLang="fi-FI" sz="2200" dirty="0" err="1">
                <a:solidFill>
                  <a:schemeClr val="dk1"/>
                </a:solidFill>
                <a:latin typeface="Calibri"/>
                <a:cs typeface="Calibri"/>
              </a:rPr>
              <a:t>The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</a:rPr>
              <a:t> Guardian -lehden uutisarkisto: </a:t>
            </a:r>
            <a:r>
              <a:rPr lang="fi-FI" altLang="fi-FI" sz="2200" dirty="0">
                <a:solidFill>
                  <a:schemeClr val="dk1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https://www.theguardian.com/world/isis</a:t>
            </a:r>
            <a:endParaRPr lang="fi-FI" altLang="fi-FI" sz="22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L="457200" lvl="1" indent="0" eaLnBrk="1" hangingPunct="1">
              <a:buNone/>
              <a:defRPr/>
            </a:pPr>
            <a:endParaRPr lang="fi-FI" altLang="fi-FI" sz="1800" dirty="0"/>
          </a:p>
          <a:p>
            <a:pPr marL="0" indent="0" eaLnBrk="1" hangingPunct="1">
              <a:buNone/>
              <a:defRPr/>
            </a:pPr>
            <a:endParaRPr lang="fi-FI" altLang="fi-FI" sz="1800" dirty="0"/>
          </a:p>
          <a:p>
            <a:pPr marL="0" indent="0">
              <a:buNone/>
            </a:pPr>
            <a:endParaRPr lang="fi-FI" altLang="fi-FI" sz="1800" dirty="0"/>
          </a:p>
          <a:p>
            <a:pPr lvl="1" eaLnBrk="1" hangingPunct="1">
              <a:buFont typeface="Calibri" panose="020F0502020204030204" pitchFamily="34" charset="0"/>
              <a:buChar char="̶"/>
              <a:defRPr/>
            </a:pPr>
            <a:endParaRPr lang="fi-FI" altLang="fi-FI" sz="1800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F55A22D-224E-4426-B35B-88B5C2CD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Islamilaisia tapoja ja suuntauksia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67D18CE-84CE-4406-87B7-15745C2D8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01343-B234-4D4C-98E1-CABA510F7BE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99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586</Words>
  <Application>Microsoft Office PowerPoint</Application>
  <PresentationFormat>Laajakuva</PresentationFormat>
  <Paragraphs>66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11. Islamilaisia tapoja ja suuntauksia</vt:lpstr>
      <vt:lpstr>Islamin moninaisuus</vt:lpstr>
      <vt:lpstr>Tehtävä</vt:lpstr>
      <vt:lpstr>Lähteitä shiialaisuudesta</vt:lpstr>
      <vt:lpstr>Lähteitä suufilaisuudesta</vt:lpstr>
      <vt:lpstr>Lähteitä salafismista</vt:lpstr>
      <vt:lpstr>Lähteitä wahhabilaisuudesta</vt:lpstr>
      <vt:lpstr>Lähteitä jihadismista (esimerkkinä Isis)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Diaesityksen otsikko, koko 48</dc:title>
  <dc:creator>Taina Vuokko</dc:creator>
  <cp:lastModifiedBy>Taina Vuokko</cp:lastModifiedBy>
  <cp:revision>29</cp:revision>
  <dcterms:created xsi:type="dcterms:W3CDTF">2021-06-01T16:07:13Z</dcterms:created>
  <dcterms:modified xsi:type="dcterms:W3CDTF">2021-08-10T07:56:04Z</dcterms:modified>
</cp:coreProperties>
</file>