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graX7e3WQnGvd+k2roxAIPHhgt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EC9DAB-ED94-42C4-8BDD-23584DD43323}" v="6" dt="2022-06-14T07:57:25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9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1C0DD2F2-C180-444B-BFFA-8A3D7820E985}"/>
    <pc:docChg chg="modSld">
      <pc:chgData name="Mölsä Salla" userId="11757758-abe0-48a4-a19b-63a9678b7c89" providerId="ADAL" clId="{1C0DD2F2-C180-444B-BFFA-8A3D7820E985}" dt="2022-03-31T15:11:36.413" v="3" actId="20577"/>
      <pc:docMkLst>
        <pc:docMk/>
      </pc:docMkLst>
      <pc:sldChg chg="modSp">
        <pc:chgData name="Mölsä Salla" userId="11757758-abe0-48a4-a19b-63a9678b7c89" providerId="ADAL" clId="{1C0DD2F2-C180-444B-BFFA-8A3D7820E985}" dt="2022-03-31T15:11:36.413" v="3" actId="20577"/>
        <pc:sldMkLst>
          <pc:docMk/>
          <pc:sldMk cId="0" sldId="262"/>
        </pc:sldMkLst>
        <pc:spChg chg="mod">
          <ac:chgData name="Mölsä Salla" userId="11757758-abe0-48a4-a19b-63a9678b7c89" providerId="ADAL" clId="{1C0DD2F2-C180-444B-BFFA-8A3D7820E985}" dt="2022-03-31T15:11:36.413" v="3" actId="20577"/>
          <ac:spMkLst>
            <pc:docMk/>
            <pc:sldMk cId="0" sldId="262"/>
            <ac:spMk id="135" creationId="{00000000-0000-0000-0000-000000000000}"/>
          </ac:spMkLst>
        </pc:spChg>
      </pc:sldChg>
    </pc:docChg>
  </pc:docChgLst>
  <pc:docChgLst>
    <pc:chgData name="Seitaniemi Siiri" userId="b613e59b-4dc0-4e7d-a5d7-ab492795c13c" providerId="ADAL" clId="{1EEC9DAB-ED94-42C4-8BDD-23584DD43323}"/>
    <pc:docChg chg="modSld">
      <pc:chgData name="Seitaniemi Siiri" userId="b613e59b-4dc0-4e7d-a5d7-ab492795c13c" providerId="ADAL" clId="{1EEC9DAB-ED94-42C4-8BDD-23584DD43323}" dt="2022-06-14T07:57:25.007" v="5"/>
      <pc:docMkLst>
        <pc:docMk/>
      </pc:docMkLst>
      <pc:sldChg chg="modAnim">
        <pc:chgData name="Seitaniemi Siiri" userId="b613e59b-4dc0-4e7d-a5d7-ab492795c13c" providerId="ADAL" clId="{1EEC9DAB-ED94-42C4-8BDD-23584DD43323}" dt="2022-06-14T07:57:12.351" v="0"/>
        <pc:sldMkLst>
          <pc:docMk/>
          <pc:sldMk cId="0" sldId="257"/>
        </pc:sldMkLst>
      </pc:sldChg>
      <pc:sldChg chg="modAnim">
        <pc:chgData name="Seitaniemi Siiri" userId="b613e59b-4dc0-4e7d-a5d7-ab492795c13c" providerId="ADAL" clId="{1EEC9DAB-ED94-42C4-8BDD-23584DD43323}" dt="2022-06-14T07:57:14.240" v="1"/>
        <pc:sldMkLst>
          <pc:docMk/>
          <pc:sldMk cId="0" sldId="258"/>
        </pc:sldMkLst>
      </pc:sldChg>
      <pc:sldChg chg="modAnim">
        <pc:chgData name="Seitaniemi Siiri" userId="b613e59b-4dc0-4e7d-a5d7-ab492795c13c" providerId="ADAL" clId="{1EEC9DAB-ED94-42C4-8BDD-23584DD43323}" dt="2022-06-14T07:57:16.210" v="2"/>
        <pc:sldMkLst>
          <pc:docMk/>
          <pc:sldMk cId="0" sldId="259"/>
        </pc:sldMkLst>
      </pc:sldChg>
      <pc:sldChg chg="modAnim">
        <pc:chgData name="Seitaniemi Siiri" userId="b613e59b-4dc0-4e7d-a5d7-ab492795c13c" providerId="ADAL" clId="{1EEC9DAB-ED94-42C4-8BDD-23584DD43323}" dt="2022-06-14T07:57:17.901" v="3"/>
        <pc:sldMkLst>
          <pc:docMk/>
          <pc:sldMk cId="0" sldId="260"/>
        </pc:sldMkLst>
      </pc:sldChg>
      <pc:sldChg chg="modAnim">
        <pc:chgData name="Seitaniemi Siiri" userId="b613e59b-4dc0-4e7d-a5d7-ab492795c13c" providerId="ADAL" clId="{1EEC9DAB-ED94-42C4-8BDD-23584DD43323}" dt="2022-06-14T07:57:22.751" v="4"/>
        <pc:sldMkLst>
          <pc:docMk/>
          <pc:sldMk cId="0" sldId="262"/>
        </pc:sldMkLst>
      </pc:sldChg>
      <pc:sldChg chg="modAnim">
        <pc:chgData name="Seitaniemi Siiri" userId="b613e59b-4dc0-4e7d-a5d7-ab492795c13c" providerId="ADAL" clId="{1EEC9DAB-ED94-42C4-8BDD-23584DD43323}" dt="2022-06-14T07:57:25.007" v="5"/>
        <pc:sldMkLst>
          <pc:docMk/>
          <pc:sldMk cId="0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76f8a1c0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076f8a1c0b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1076f8a1c0b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040a5442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040a5442eb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1040a5442eb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40a5442e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40a5442eb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1040a5442eb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040a5442eb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040a5442eb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1040a5442eb_0_1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075e8ff0b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1075e8ff0b0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1075e8ff0b0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Lukusanat ajan ilmaisuissa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5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Lukusanat ajan ilmaisuissa</a:t>
            </a:r>
            <a:endParaRPr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graduation</a:t>
            </a:r>
            <a:r>
              <a:rPr lang="fi-FI" dirty="0"/>
              <a:t> is </a:t>
            </a:r>
            <a:r>
              <a:rPr lang="fi-FI" dirty="0" err="1"/>
              <a:t>organized</a:t>
            </a:r>
            <a:r>
              <a:rPr lang="fi-FI" dirty="0"/>
              <a:t> </a:t>
            </a:r>
            <a:r>
              <a:rPr lang="fi-FI" b="1" dirty="0"/>
              <a:t>on </a:t>
            </a:r>
            <a:r>
              <a:rPr lang="fi-FI" b="1" dirty="0" err="1"/>
              <a:t>the</a:t>
            </a:r>
            <a:r>
              <a:rPr lang="fi-FI" b="1" dirty="0"/>
              <a:t> 3rd of </a:t>
            </a:r>
            <a:r>
              <a:rPr lang="fi-FI" b="1" dirty="0" err="1"/>
              <a:t>June</a:t>
            </a:r>
            <a:r>
              <a:rPr lang="fi-FI" b="1" dirty="0"/>
              <a:t>, 2023.</a:t>
            </a:r>
            <a:endParaRPr b="1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/>
              <a:t>3 </a:t>
            </a:r>
            <a:r>
              <a:rPr lang="fi-FI" b="1" dirty="0" err="1"/>
              <a:t>June</a:t>
            </a:r>
            <a:r>
              <a:rPr lang="fi-FI" b="1" dirty="0"/>
              <a:t> 2023</a:t>
            </a:r>
            <a:endParaRPr b="1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/>
              <a:t>3/6/2023</a:t>
            </a:r>
            <a:endParaRPr b="1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 err="1"/>
              <a:t>June</a:t>
            </a:r>
            <a:r>
              <a:rPr lang="fi-FI" b="1" dirty="0"/>
              <a:t> 3, 2023</a:t>
            </a:r>
            <a:endParaRPr b="1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b="1" dirty="0"/>
              <a:t>6/3/2023</a:t>
            </a:r>
            <a:endParaRPr b="1" dirty="0"/>
          </a:p>
          <a:p>
            <a:pPr marL="704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Päivämäärissä on useita merkintätapoja. 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Amerikkalaiset merkitsevät ensin kuukauden ja sitten päivän.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A57815B0-2190-4086-8B57-52B80FEA1F0A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Lukusanat ajan ilmaisuissa</a:t>
            </a:r>
            <a:endParaRPr/>
          </a:p>
        </p:txBody>
      </p:sp>
      <p:sp>
        <p:nvSpPr>
          <p:cNvPr id="102" name="Google Shape;102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French</a:t>
            </a:r>
            <a:r>
              <a:rPr lang="fi-FI" dirty="0"/>
              <a:t> </a:t>
            </a:r>
            <a:r>
              <a:rPr lang="fi-FI" dirty="0" err="1"/>
              <a:t>revolution</a:t>
            </a:r>
            <a:r>
              <a:rPr lang="fi-FI" dirty="0"/>
              <a:t> </a:t>
            </a:r>
            <a:r>
              <a:rPr lang="fi-FI" dirty="0" err="1"/>
              <a:t>began</a:t>
            </a:r>
            <a:r>
              <a:rPr lang="fi-FI" dirty="0"/>
              <a:t> </a:t>
            </a:r>
            <a:r>
              <a:rPr lang="fi-FI" b="1" dirty="0"/>
              <a:t>in 1789.</a:t>
            </a:r>
            <a:endParaRPr b="1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b="1" dirty="0"/>
              <a:t>2004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leap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26th UN </a:t>
            </a:r>
            <a:r>
              <a:rPr lang="fi-FI" dirty="0" err="1"/>
              <a:t>Climate</a:t>
            </a:r>
            <a:r>
              <a:rPr lang="fi-FI" dirty="0"/>
              <a:t> </a:t>
            </a:r>
            <a:r>
              <a:rPr lang="fi-FI" dirty="0" err="1"/>
              <a:t>Change</a:t>
            </a:r>
            <a:r>
              <a:rPr lang="fi-FI" dirty="0"/>
              <a:t> Conference </a:t>
            </a:r>
            <a:r>
              <a:rPr lang="fi-FI" dirty="0" err="1"/>
              <a:t>took</a:t>
            </a:r>
            <a:r>
              <a:rPr lang="fi-FI" dirty="0"/>
              <a:t> </a:t>
            </a:r>
            <a:r>
              <a:rPr lang="fi-FI" dirty="0" err="1"/>
              <a:t>place</a:t>
            </a:r>
            <a:r>
              <a:rPr lang="fi-FI" b="1" dirty="0"/>
              <a:t> in 2021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happened</a:t>
            </a:r>
            <a:r>
              <a:rPr lang="fi-FI" dirty="0"/>
              <a:t> </a:t>
            </a:r>
            <a:r>
              <a:rPr lang="fi-FI" b="1" dirty="0"/>
              <a:t>in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year</a:t>
            </a:r>
            <a:r>
              <a:rPr lang="fi-FI" b="1" dirty="0"/>
              <a:t> 1666</a:t>
            </a:r>
            <a:r>
              <a:rPr lang="fi-FI" dirty="0"/>
              <a:t>?</a:t>
            </a:r>
            <a:endParaRPr dirty="0"/>
          </a:p>
          <a:p>
            <a:pPr marL="7048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Vuosiluvut luetaan yleensä kahden numeron sarjoissa.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Kuitenkin 2000-luvun ensimmäiset vuodet sanotaan usein </a:t>
            </a:r>
            <a:r>
              <a:rPr lang="fi-FI" b="1" dirty="0" err="1">
                <a:solidFill>
                  <a:schemeClr val="bg2"/>
                </a:solidFill>
              </a:rPr>
              <a:t>thousand</a:t>
            </a:r>
            <a:r>
              <a:rPr lang="fi-FI" dirty="0">
                <a:solidFill>
                  <a:schemeClr val="bg2"/>
                </a:solidFill>
              </a:rPr>
              <a:t>-sanan avulla (</a:t>
            </a:r>
            <a:r>
              <a:rPr lang="fi-FI" b="1" dirty="0">
                <a:solidFill>
                  <a:schemeClr val="bg2"/>
                </a:solidFill>
              </a:rPr>
              <a:t>2004</a:t>
            </a:r>
            <a:r>
              <a:rPr lang="fi-FI" dirty="0">
                <a:solidFill>
                  <a:schemeClr val="bg2"/>
                </a:solidFill>
              </a:rPr>
              <a:t> = </a:t>
            </a:r>
            <a:r>
              <a:rPr lang="fi-FI" b="1" dirty="0" err="1">
                <a:solidFill>
                  <a:schemeClr val="bg2"/>
                </a:solidFill>
              </a:rPr>
              <a:t>two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thousand</a:t>
            </a:r>
            <a:r>
              <a:rPr lang="fi-FI" b="1" dirty="0">
                <a:solidFill>
                  <a:schemeClr val="bg2"/>
                </a:solidFill>
              </a:rPr>
              <a:t> and </a:t>
            </a:r>
            <a:r>
              <a:rPr lang="fi-FI" b="1" dirty="0" err="1">
                <a:solidFill>
                  <a:schemeClr val="bg2"/>
                </a:solidFill>
              </a:rPr>
              <a:t>four</a:t>
            </a:r>
            <a:r>
              <a:rPr lang="fi-FI" dirty="0">
                <a:solidFill>
                  <a:schemeClr val="bg2"/>
                </a:solidFill>
              </a:rPr>
              <a:t>).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Mutta: </a:t>
            </a:r>
            <a:r>
              <a:rPr lang="fi-FI" b="1" dirty="0">
                <a:solidFill>
                  <a:schemeClr val="bg2"/>
                </a:solidFill>
              </a:rPr>
              <a:t>2021</a:t>
            </a:r>
            <a:r>
              <a:rPr lang="fi-FI" dirty="0">
                <a:solidFill>
                  <a:schemeClr val="bg2"/>
                </a:solidFill>
              </a:rPr>
              <a:t> (= </a:t>
            </a:r>
            <a:r>
              <a:rPr lang="fi-FI" dirty="0" err="1">
                <a:solidFill>
                  <a:schemeClr val="bg2"/>
                </a:solidFill>
              </a:rPr>
              <a:t>twenty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twenty-one</a:t>
            </a:r>
            <a:r>
              <a:rPr lang="fi-FI" dirty="0">
                <a:solidFill>
                  <a:schemeClr val="bg2"/>
                </a:solidFill>
              </a:rPr>
              <a:t>)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Joskus vuosilukuihin lisätään selvyyden vuoksi sanat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year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3" name="Google Shape;103;gd89621307e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D7ACAA7F-8994-4B33-91B9-64A5A6CD323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076f8a1c0b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Lukusanat ajan ilmaisuissa</a:t>
            </a:r>
            <a:endParaRPr/>
          </a:p>
        </p:txBody>
      </p:sp>
      <p:sp>
        <p:nvSpPr>
          <p:cNvPr id="110" name="Google Shape;110;g1076f8a1c0b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Roman Empire </a:t>
            </a:r>
            <a:r>
              <a:rPr lang="fi-FI" dirty="0" err="1"/>
              <a:t>founded</a:t>
            </a:r>
            <a:r>
              <a:rPr lang="fi-FI" b="1" dirty="0"/>
              <a:t> in 27 BC / BCE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fall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Roman Empire </a:t>
            </a:r>
            <a:r>
              <a:rPr lang="fi-FI" dirty="0" err="1"/>
              <a:t>took</a:t>
            </a:r>
            <a:r>
              <a:rPr lang="fi-FI" dirty="0"/>
              <a:t> </a:t>
            </a:r>
            <a:r>
              <a:rPr lang="fi-FI" dirty="0" err="1"/>
              <a:t>place</a:t>
            </a:r>
            <a:r>
              <a:rPr lang="fi-FI" dirty="0"/>
              <a:t> in </a:t>
            </a:r>
            <a:r>
              <a:rPr lang="fi-FI" b="1" dirty="0"/>
              <a:t>476 AD / CE</a:t>
            </a:r>
            <a:r>
              <a:rPr lang="fi-FI" dirty="0"/>
              <a:t>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7048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bg2"/>
                </a:solidFill>
              </a:rPr>
              <a:t>BC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b="1" dirty="0">
                <a:solidFill>
                  <a:schemeClr val="bg2"/>
                </a:solidFill>
              </a:rPr>
              <a:t>BCE</a:t>
            </a:r>
            <a:r>
              <a:rPr lang="fi-FI" dirty="0">
                <a:solidFill>
                  <a:schemeClr val="bg2"/>
                </a:solidFill>
              </a:rPr>
              <a:t> tai </a:t>
            </a:r>
            <a:r>
              <a:rPr lang="fi-FI" b="1" dirty="0">
                <a:solidFill>
                  <a:schemeClr val="bg2"/>
                </a:solidFill>
              </a:rPr>
              <a:t>AD </a:t>
            </a:r>
            <a:r>
              <a:rPr lang="fi-FI" dirty="0">
                <a:solidFill>
                  <a:schemeClr val="bg2"/>
                </a:solidFill>
              </a:rPr>
              <a:t>/</a:t>
            </a:r>
            <a:r>
              <a:rPr lang="fi-FI" b="1" dirty="0">
                <a:solidFill>
                  <a:schemeClr val="bg2"/>
                </a:solidFill>
              </a:rPr>
              <a:t> CE</a:t>
            </a:r>
            <a:r>
              <a:rPr lang="fi-FI" dirty="0">
                <a:solidFill>
                  <a:schemeClr val="bg2"/>
                </a:solidFill>
              </a:rPr>
              <a:t> liitetään vuosilukuun, jos on merkittävä, oliko vuosi ennen vai jälkeen ajanlaskun.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1" name="Google Shape;111;g1076f8a1c0b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02E99AD8-BEEE-4129-8134-95301053F6BF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40a5442eb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Lukusanat ajan ilmaisuissa</a:t>
            </a:r>
            <a:endParaRPr dirty="0"/>
          </a:p>
        </p:txBody>
      </p:sp>
      <p:sp>
        <p:nvSpPr>
          <p:cNvPr id="118" name="Google Shape;118;g1040a5442eb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How </a:t>
            </a:r>
            <a:r>
              <a:rPr lang="fi-FI" sz="5400" dirty="0" err="1"/>
              <a:t>did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world</a:t>
            </a:r>
            <a:r>
              <a:rPr lang="fi-FI" sz="5400" dirty="0"/>
              <a:t> </a:t>
            </a:r>
            <a:r>
              <a:rPr lang="fi-FI" sz="5400" dirty="0" err="1"/>
              <a:t>change</a:t>
            </a:r>
            <a:r>
              <a:rPr lang="fi-FI" sz="5400" b="1" dirty="0"/>
              <a:t> in </a:t>
            </a:r>
            <a:r>
              <a:rPr lang="fi-FI" sz="5400" b="1" dirty="0" err="1"/>
              <a:t>the</a:t>
            </a:r>
            <a:r>
              <a:rPr lang="fi-FI" sz="5400" b="1" dirty="0"/>
              <a:t> 1800s</a:t>
            </a:r>
            <a:r>
              <a:rPr lang="fi-FI" sz="5400" dirty="0"/>
              <a:t>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was</a:t>
            </a:r>
            <a:r>
              <a:rPr lang="fi-FI" sz="5400" dirty="0"/>
              <a:t> a </a:t>
            </a:r>
            <a:r>
              <a:rPr lang="fi-FI" sz="5400" dirty="0" err="1"/>
              <a:t>lot</a:t>
            </a:r>
            <a:r>
              <a:rPr lang="fi-FI" sz="5400" dirty="0"/>
              <a:t> of </a:t>
            </a:r>
            <a:r>
              <a:rPr lang="fi-FI" sz="5400" dirty="0" err="1"/>
              <a:t>warfare</a:t>
            </a:r>
            <a:r>
              <a:rPr lang="fi-FI" sz="5400" b="1" dirty="0"/>
              <a:t> in </a:t>
            </a:r>
            <a:r>
              <a:rPr lang="fi-FI" sz="5400" b="1" dirty="0" err="1"/>
              <a:t>the</a:t>
            </a:r>
            <a:r>
              <a:rPr lang="fi-FI" sz="5400" b="1" dirty="0"/>
              <a:t> 1940s.</a:t>
            </a:r>
            <a:endParaRPr sz="5400" b="1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What</a:t>
            </a:r>
            <a:r>
              <a:rPr lang="fi-FI" sz="5400" dirty="0"/>
              <a:t> </a:t>
            </a:r>
            <a:r>
              <a:rPr lang="fi-FI" sz="5400" dirty="0" err="1"/>
              <a:t>were</a:t>
            </a:r>
            <a:r>
              <a:rPr lang="fi-FI" sz="5400" dirty="0"/>
              <a:t> </a:t>
            </a:r>
            <a:r>
              <a:rPr lang="fi-FI" sz="5400" dirty="0" err="1"/>
              <a:t>the</a:t>
            </a:r>
            <a:r>
              <a:rPr lang="fi-FI" sz="5400" dirty="0"/>
              <a:t> </a:t>
            </a:r>
            <a:r>
              <a:rPr lang="fi-FI" sz="5400" dirty="0" err="1"/>
              <a:t>major</a:t>
            </a:r>
            <a:r>
              <a:rPr lang="fi-FI" sz="5400" dirty="0"/>
              <a:t> </a:t>
            </a:r>
            <a:r>
              <a:rPr lang="fi-FI" sz="5400" dirty="0" err="1"/>
              <a:t>international</a:t>
            </a:r>
            <a:r>
              <a:rPr lang="fi-FI" sz="5400" dirty="0"/>
              <a:t> </a:t>
            </a:r>
            <a:r>
              <a:rPr lang="fi-FI" sz="5400" dirty="0" err="1"/>
              <a:t>conflicts</a:t>
            </a:r>
            <a:r>
              <a:rPr lang="fi-FI" sz="5400" dirty="0"/>
              <a:t> </a:t>
            </a:r>
            <a:r>
              <a:rPr lang="fi-FI" sz="5400" b="1" dirty="0"/>
              <a:t>in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b="1" dirty="0" err="1"/>
              <a:t>early</a:t>
            </a:r>
            <a:r>
              <a:rPr lang="fi-FI" sz="5400" b="1" dirty="0"/>
              <a:t> 1980s</a:t>
            </a:r>
            <a:r>
              <a:rPr lang="fi-FI" sz="5400" dirty="0"/>
              <a:t>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 err="1"/>
              <a:t>Were</a:t>
            </a:r>
            <a:r>
              <a:rPr lang="fi-FI" sz="5400" dirty="0"/>
              <a:t> </a:t>
            </a:r>
            <a:r>
              <a:rPr lang="fi-FI" sz="5400" dirty="0" err="1"/>
              <a:t>there</a:t>
            </a:r>
            <a:r>
              <a:rPr lang="fi-FI" sz="5400" dirty="0"/>
              <a:t> </a:t>
            </a:r>
            <a:r>
              <a:rPr lang="fi-FI" sz="5400" dirty="0" err="1"/>
              <a:t>nuclear</a:t>
            </a:r>
            <a:r>
              <a:rPr lang="fi-FI" sz="5400" dirty="0"/>
              <a:t> </a:t>
            </a:r>
            <a:r>
              <a:rPr lang="fi-FI" sz="5400" dirty="0" err="1"/>
              <a:t>tests</a:t>
            </a:r>
            <a:r>
              <a:rPr lang="fi-FI" sz="5400" dirty="0"/>
              <a:t> </a:t>
            </a:r>
            <a:r>
              <a:rPr lang="fi-FI" sz="5400" b="1" dirty="0"/>
              <a:t>in </a:t>
            </a:r>
            <a:r>
              <a:rPr lang="fi-FI" sz="5400" b="1" dirty="0" err="1"/>
              <a:t>the</a:t>
            </a:r>
            <a:r>
              <a:rPr lang="fi-FI" sz="5400" b="1" dirty="0"/>
              <a:t> mid-1980s</a:t>
            </a:r>
            <a:r>
              <a:rPr lang="fi-FI" sz="5400" dirty="0"/>
              <a:t>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Namibia </a:t>
            </a:r>
            <a:r>
              <a:rPr lang="fi-FI" sz="5400" dirty="0" err="1"/>
              <a:t>became</a:t>
            </a:r>
            <a:r>
              <a:rPr lang="fi-FI" sz="5400" dirty="0"/>
              <a:t> </a:t>
            </a:r>
            <a:r>
              <a:rPr lang="fi-FI" sz="5400" dirty="0" err="1"/>
              <a:t>independent</a:t>
            </a:r>
            <a:r>
              <a:rPr lang="fi-FI" sz="5400" dirty="0"/>
              <a:t> </a:t>
            </a:r>
            <a:r>
              <a:rPr lang="fi-FI" sz="5400" b="1" dirty="0"/>
              <a:t>in </a:t>
            </a:r>
            <a:r>
              <a:rPr lang="fi-FI" sz="5400" b="1" dirty="0" err="1"/>
              <a:t>the</a:t>
            </a:r>
            <a:r>
              <a:rPr lang="fi-FI" sz="5400" b="1" dirty="0"/>
              <a:t> </a:t>
            </a:r>
            <a:r>
              <a:rPr lang="fi-FI" sz="5400" b="1" dirty="0" err="1"/>
              <a:t>late</a:t>
            </a:r>
            <a:r>
              <a:rPr lang="fi-FI" sz="5400" b="1" dirty="0"/>
              <a:t> 1980s</a:t>
            </a:r>
            <a:r>
              <a:rPr lang="fi-FI" sz="5400" dirty="0"/>
              <a:t>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sz="5400" dirty="0"/>
          </a:p>
          <a:p>
            <a:pPr marL="533400" lvl="0" indent="-68580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Vuosikymmenet ja -sadat merkitään rakenteella</a:t>
            </a:r>
            <a:r>
              <a:rPr lang="fi-FI" sz="5400" b="1" dirty="0">
                <a:solidFill>
                  <a:schemeClr val="bg2"/>
                </a:solidFill>
              </a:rPr>
              <a:t> in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r>
              <a:rPr lang="fi-FI" sz="5400" b="1" dirty="0">
                <a:solidFill>
                  <a:schemeClr val="bg2"/>
                </a:solidFill>
              </a:rPr>
              <a:t> …s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533400" lvl="0" indent="-68580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Rakenteita</a:t>
            </a:r>
            <a:r>
              <a:rPr lang="fi-FI" sz="5400" b="1" dirty="0">
                <a:solidFill>
                  <a:schemeClr val="bg2"/>
                </a:solidFill>
              </a:rPr>
              <a:t> in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early</a:t>
            </a:r>
            <a:r>
              <a:rPr lang="fi-FI" sz="5400" dirty="0">
                <a:solidFill>
                  <a:schemeClr val="bg2"/>
                </a:solidFill>
              </a:rPr>
              <a:t>,</a:t>
            </a:r>
            <a:r>
              <a:rPr lang="fi-FI" sz="5400" b="1" dirty="0">
                <a:solidFill>
                  <a:schemeClr val="bg2"/>
                </a:solidFill>
              </a:rPr>
              <a:t> in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mid</a:t>
            </a:r>
            <a:r>
              <a:rPr lang="fi-FI" sz="5400" b="1" dirty="0">
                <a:solidFill>
                  <a:schemeClr val="bg2"/>
                </a:solidFill>
              </a:rPr>
              <a:t>-</a:t>
            </a:r>
            <a:r>
              <a:rPr lang="fi-FI" sz="5400" dirty="0">
                <a:solidFill>
                  <a:schemeClr val="bg2"/>
                </a:solidFill>
              </a:rPr>
              <a:t> ja</a:t>
            </a:r>
            <a:r>
              <a:rPr lang="fi-FI" sz="5400" b="1" dirty="0">
                <a:solidFill>
                  <a:schemeClr val="bg2"/>
                </a:solidFill>
              </a:rPr>
              <a:t> in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r>
              <a:rPr lang="fi-FI" sz="5400" b="1" dirty="0">
                <a:solidFill>
                  <a:schemeClr val="bg2"/>
                </a:solidFill>
              </a:rPr>
              <a:t> </a:t>
            </a:r>
            <a:r>
              <a:rPr lang="fi-FI" sz="5400" b="1" dirty="0" err="1">
                <a:solidFill>
                  <a:schemeClr val="bg2"/>
                </a:solidFill>
              </a:rPr>
              <a:t>late</a:t>
            </a:r>
            <a:r>
              <a:rPr lang="fi-FI" sz="5400" dirty="0">
                <a:solidFill>
                  <a:schemeClr val="bg2"/>
                </a:solidFill>
              </a:rPr>
              <a:t> voidaan käyttää     vuosikymmenien ja -satojen osista.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19" name="Google Shape;119;g1040a5442eb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EA2C2CFD-A19D-468C-8537-B2FE3D9AD27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040a5442eb_0_7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Lukusanat ajan ilmauksissa</a:t>
            </a:r>
            <a:endParaRPr/>
          </a:p>
        </p:txBody>
      </p:sp>
      <p:sp>
        <p:nvSpPr>
          <p:cNvPr id="126" name="Google Shape;126;g1040a5442eb_0_7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early</a:t>
            </a:r>
            <a:r>
              <a:rPr lang="fi-FI" dirty="0"/>
              <a:t> 1900s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In </a:t>
            </a:r>
            <a:r>
              <a:rPr lang="fi-FI" dirty="0" err="1"/>
              <a:t>the</a:t>
            </a:r>
            <a:r>
              <a:rPr lang="fi-FI" dirty="0"/>
              <a:t> mid-1900s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late</a:t>
            </a:r>
            <a:r>
              <a:rPr lang="fi-FI" dirty="0"/>
              <a:t> 1900s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beginning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1900s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end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1900s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early</a:t>
            </a:r>
            <a:r>
              <a:rPr lang="fi-FI" dirty="0"/>
              <a:t> 20th </a:t>
            </a:r>
            <a:r>
              <a:rPr lang="fi-FI" dirty="0" err="1"/>
              <a:t>century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In </a:t>
            </a:r>
            <a:r>
              <a:rPr lang="fi-FI" dirty="0" err="1"/>
              <a:t>the</a:t>
            </a:r>
            <a:r>
              <a:rPr lang="fi-FI" dirty="0"/>
              <a:t> mid-20th </a:t>
            </a:r>
            <a:r>
              <a:rPr lang="fi-FI" dirty="0" err="1"/>
              <a:t>century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late</a:t>
            </a:r>
            <a:r>
              <a:rPr lang="fi-FI" dirty="0"/>
              <a:t> 20th </a:t>
            </a:r>
            <a:r>
              <a:rPr lang="fi-FI" dirty="0" err="1"/>
              <a:t>century</a:t>
            </a:r>
            <a:endParaRPr dirty="0"/>
          </a:p>
        </p:txBody>
      </p:sp>
      <p:sp>
        <p:nvSpPr>
          <p:cNvPr id="128" name="Google Shape;128;g1040a5442eb_0_7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1900-luvun alkupuolella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1900-luvun puolessavälissä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1900-luvun loppupuolella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1900-luvun alussa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1900-luvun lopussa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1900-luvun alkupuolella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1900-luvun puolessavälissä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1900-luvun loppupuolella</a:t>
            </a:r>
            <a:endParaRPr dirty="0"/>
          </a:p>
        </p:txBody>
      </p:sp>
      <p:sp>
        <p:nvSpPr>
          <p:cNvPr id="6" name="Google Shape;94;gc48a9d6347_0_0">
            <a:extLst>
              <a:ext uri="{FF2B5EF4-FFF2-40B4-BE49-F238E27FC236}">
                <a16:creationId xmlns:a16="http://schemas.microsoft.com/office/drawing/2014/main" id="{AF292DC7-1AAC-45B0-8089-84C5384E78B8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7" name="Google Shape;95;gb2a0ff99a7_0_6">
            <a:extLst>
              <a:ext uri="{FF2B5EF4-FFF2-40B4-BE49-F238E27FC236}">
                <a16:creationId xmlns:a16="http://schemas.microsoft.com/office/drawing/2014/main" id="{F5CB49C9-75AE-4260-9547-1743D851948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040a5442eb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35" name="Google Shape;135;g1040a5442eb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2139564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1.	Olen syntynyt 21. maaliskuuta.</a:t>
            </a:r>
            <a:endParaRPr sz="5400" dirty="0"/>
          </a:p>
          <a:p>
            <a:pPr marL="0" lvl="0" indent="0"/>
            <a:r>
              <a:rPr lang="fi-FI" sz="5400" dirty="0">
                <a:solidFill>
                  <a:schemeClr val="bg2"/>
                </a:solidFill>
              </a:rPr>
              <a:t>		I </a:t>
            </a:r>
            <a:r>
              <a:rPr lang="fi-FI" sz="5400" dirty="0" err="1">
                <a:solidFill>
                  <a:schemeClr val="bg2"/>
                </a:solidFill>
              </a:rPr>
              <a:t>was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born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March</a:t>
            </a:r>
            <a:r>
              <a:rPr lang="fi-FI" sz="5400" dirty="0">
                <a:solidFill>
                  <a:schemeClr val="bg2"/>
                </a:solidFill>
              </a:rPr>
              <a:t> 21st / on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21st of </a:t>
            </a:r>
            <a:r>
              <a:rPr lang="fi-FI" sz="5400" dirty="0" err="1">
                <a:solidFill>
                  <a:schemeClr val="bg2"/>
                </a:solidFill>
              </a:rPr>
              <a:t>March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2.	Käytettiinkö paperia ensimmäistä kertaa vuonna 105?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Was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paper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used</a:t>
            </a:r>
            <a:r>
              <a:rPr lang="fi-FI" sz="5400" dirty="0">
                <a:solidFill>
                  <a:schemeClr val="bg2"/>
                </a:solidFill>
              </a:rPr>
              <a:t> for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first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time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year</a:t>
            </a:r>
            <a:r>
              <a:rPr lang="fi-FI" sz="5400" dirty="0">
                <a:solidFill>
                  <a:schemeClr val="bg2"/>
                </a:solidFill>
              </a:rPr>
              <a:t> 105 (AD / CE)?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3.	Ensimmäinen yliopisto perustettiin 1000-luvulla.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The </a:t>
            </a:r>
            <a:r>
              <a:rPr lang="fi-FI" sz="5400" dirty="0" err="1">
                <a:solidFill>
                  <a:schemeClr val="bg2"/>
                </a:solidFill>
              </a:rPr>
              <a:t>first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university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founded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1000s /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11th </a:t>
            </a:r>
            <a:r>
              <a:rPr lang="fi-FI" sz="5400" dirty="0" err="1">
                <a:solidFill>
                  <a:schemeClr val="bg2"/>
                </a:solidFill>
              </a:rPr>
              <a:t>century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4.	Magna </a:t>
            </a:r>
            <a:r>
              <a:rPr lang="fi-FI" sz="5400" dirty="0" err="1"/>
              <a:t>Carta</a:t>
            </a:r>
            <a:r>
              <a:rPr lang="fi-FI" sz="5400" dirty="0"/>
              <a:t> allekirjoitettiin 1200-luvun alkupuolella.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Magna </a:t>
            </a:r>
            <a:r>
              <a:rPr lang="fi-FI" sz="5400" dirty="0" err="1">
                <a:solidFill>
                  <a:schemeClr val="bg2"/>
                </a:solidFill>
              </a:rPr>
              <a:t>Carta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was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signed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early</a:t>
            </a:r>
            <a:r>
              <a:rPr lang="fi-FI" sz="5400" dirty="0">
                <a:solidFill>
                  <a:schemeClr val="bg2"/>
                </a:solidFill>
              </a:rPr>
              <a:t> 1200s /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early</a:t>
            </a:r>
            <a:r>
              <a:rPr lang="fi-FI" sz="5400" dirty="0">
                <a:solidFill>
                  <a:schemeClr val="bg2"/>
                </a:solidFill>
              </a:rPr>
              <a:t> 13th 						</a:t>
            </a:r>
            <a:r>
              <a:rPr lang="fi-FI" sz="5400" dirty="0" err="1">
                <a:solidFill>
                  <a:schemeClr val="bg2"/>
                </a:solidFill>
              </a:rPr>
              <a:t>century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54265965-E04A-4E9A-BF33-C753D896502E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6" name="Google Shape;95;gb2a0ff99a7_0_6">
            <a:extLst>
              <a:ext uri="{FF2B5EF4-FFF2-40B4-BE49-F238E27FC236}">
                <a16:creationId xmlns:a16="http://schemas.microsoft.com/office/drawing/2014/main" id="{743E3118-BB7C-40D5-B42A-488E4706B6B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075e8ff0b0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43" name="Google Shape;143;g1075e8ff0b0_0_0"/>
          <p:cNvSpPr txBox="1">
            <a:spLocks noGrp="1"/>
          </p:cNvSpPr>
          <p:nvPr>
            <p:ph type="body" idx="1"/>
          </p:nvPr>
        </p:nvSpPr>
        <p:spPr>
          <a:xfrm>
            <a:off x="1676399" y="3730513"/>
            <a:ext cx="22492855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5.	Avaruuteen mentiin ensimmäistä kertaa 1960-luvun alussa.	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Humans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first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travelled</a:t>
            </a:r>
            <a:r>
              <a:rPr lang="fi-FI" sz="5400" dirty="0">
                <a:solidFill>
                  <a:schemeClr val="bg2"/>
                </a:solidFill>
              </a:rPr>
              <a:t> to </a:t>
            </a:r>
            <a:r>
              <a:rPr lang="fi-FI" sz="5400" dirty="0" err="1">
                <a:solidFill>
                  <a:schemeClr val="bg2"/>
                </a:solidFill>
              </a:rPr>
              <a:t>space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at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start</a:t>
            </a:r>
            <a:r>
              <a:rPr lang="fi-FI" sz="5400" dirty="0">
                <a:solidFill>
                  <a:schemeClr val="bg2"/>
                </a:solidFill>
              </a:rPr>
              <a:t> of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1960s /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					</a:t>
            </a:r>
            <a:r>
              <a:rPr lang="fi-FI" sz="5400" dirty="0" err="1">
                <a:solidFill>
                  <a:schemeClr val="bg2"/>
                </a:solidFill>
              </a:rPr>
              <a:t>early</a:t>
            </a:r>
            <a:r>
              <a:rPr lang="fi-FI" sz="5400" dirty="0">
                <a:solidFill>
                  <a:schemeClr val="bg2"/>
                </a:solidFill>
              </a:rPr>
              <a:t> 1960s.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6.	Millaista elämä on 2000-luvun loppupuolella?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What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will</a:t>
            </a:r>
            <a:r>
              <a:rPr lang="fi-FI" sz="5400" dirty="0">
                <a:solidFill>
                  <a:schemeClr val="bg2"/>
                </a:solidFill>
              </a:rPr>
              <a:t> life </a:t>
            </a:r>
            <a:r>
              <a:rPr lang="fi-FI" sz="5400" dirty="0" err="1">
                <a:solidFill>
                  <a:schemeClr val="bg2"/>
                </a:solidFill>
              </a:rPr>
              <a:t>be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like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late</a:t>
            </a:r>
            <a:r>
              <a:rPr lang="fi-FI" sz="5400" dirty="0">
                <a:solidFill>
                  <a:schemeClr val="bg2"/>
                </a:solidFill>
              </a:rPr>
              <a:t> 2000s /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late</a:t>
            </a:r>
            <a:r>
              <a:rPr lang="fi-FI" sz="5400" dirty="0">
                <a:solidFill>
                  <a:schemeClr val="bg2"/>
                </a:solidFill>
              </a:rPr>
              <a:t> 21st </a:t>
            </a:r>
            <a:r>
              <a:rPr lang="fi-FI" sz="5400" dirty="0" err="1">
                <a:solidFill>
                  <a:schemeClr val="bg2"/>
                </a:solidFill>
              </a:rPr>
              <a:t>century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7.</a:t>
            </a:r>
            <a:r>
              <a:rPr lang="fi-FI" sz="5400" dirty="0"/>
              <a:t>	Teollinen vallankumous alkoi 1700-luvulla.</a:t>
            </a:r>
            <a:endParaRPr sz="5400"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Industrial </a:t>
            </a:r>
            <a:r>
              <a:rPr lang="fi-FI" sz="5400" dirty="0" err="1">
                <a:solidFill>
                  <a:schemeClr val="bg2"/>
                </a:solidFill>
              </a:rPr>
              <a:t>Revolution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started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1700s /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18th </a:t>
            </a:r>
            <a:r>
              <a:rPr lang="fi-FI" sz="5400" dirty="0" err="1">
                <a:solidFill>
                  <a:schemeClr val="bg2"/>
                </a:solidFill>
              </a:rPr>
              <a:t>century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914400" lvl="0" indent="-914400" algn="l" rtl="0">
              <a:spcBef>
                <a:spcPts val="2000"/>
              </a:spcBef>
              <a:spcAft>
                <a:spcPts val="0"/>
              </a:spcAft>
              <a:buAutoNum type="arabicPeriod" startAt="8"/>
            </a:pPr>
            <a:r>
              <a:rPr lang="fi-FI" sz="5400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Mo</a:t>
            </a:r>
            <a:r>
              <a:rPr lang="fi-FI" sz="5400" dirty="0"/>
              <a:t>lemmat tädeistäni ovat syntyneet 1980-luvun puolivälissä.</a:t>
            </a:r>
            <a:r>
              <a:rPr lang="fi-FI" sz="5400" dirty="0">
                <a:solidFill>
                  <a:schemeClr val="bg2"/>
                </a:solidFill>
              </a:rPr>
              <a:t>	</a:t>
            </a: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Both</a:t>
            </a:r>
            <a:r>
              <a:rPr lang="fi-FI" sz="5400" dirty="0">
                <a:solidFill>
                  <a:schemeClr val="bg2"/>
                </a:solidFill>
              </a:rPr>
              <a:t> of my </a:t>
            </a:r>
            <a:r>
              <a:rPr lang="fi-FI" sz="5400" dirty="0" err="1">
                <a:solidFill>
                  <a:schemeClr val="bg2"/>
                </a:solidFill>
              </a:rPr>
              <a:t>aunts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were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born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mid-1980s.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5" name="Google Shape;94;gc48a9d6347_0_0">
            <a:extLst>
              <a:ext uri="{FF2B5EF4-FFF2-40B4-BE49-F238E27FC236}">
                <a16:creationId xmlns:a16="http://schemas.microsoft.com/office/drawing/2014/main" id="{476030EA-E0F0-4A9C-B287-1BA67F478CF3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5 </a:t>
            </a:r>
            <a:r>
              <a:rPr lang="fi-FI" dirty="0" err="1"/>
              <a:t>Grammar</a:t>
            </a:r>
            <a:endParaRPr dirty="0"/>
          </a:p>
        </p:txBody>
      </p:sp>
      <p:sp>
        <p:nvSpPr>
          <p:cNvPr id="6" name="Google Shape;95;gb2a0ff99a7_0_6">
            <a:extLst>
              <a:ext uri="{FF2B5EF4-FFF2-40B4-BE49-F238E27FC236}">
                <a16:creationId xmlns:a16="http://schemas.microsoft.com/office/drawing/2014/main" id="{AC7575EB-B6C1-4DF5-A2E4-D3B969A4DBA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568</Words>
  <Application>Microsoft Office PowerPoint</Application>
  <PresentationFormat>Mukautettu</PresentationFormat>
  <Paragraphs>90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Lukusanat ajan ilmaisuissa</vt:lpstr>
      <vt:lpstr>Lukusanat ajan ilmaisuissa</vt:lpstr>
      <vt:lpstr>Lukusanat ajan ilmaisuissa</vt:lpstr>
      <vt:lpstr>Lukusanat ajan ilmaisuissa</vt:lpstr>
      <vt:lpstr>Lukusanat ajan ilmaisuissa</vt:lpstr>
      <vt:lpstr>Lukusanat ajan ilmauksissa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Lukusanat ajan ilmaisuissa</dc:title>
  <dc:creator>Väänänen Anna</dc:creator>
  <cp:lastModifiedBy>Seitaniemi Siiri</cp:lastModifiedBy>
  <cp:revision>4</cp:revision>
  <dcterms:created xsi:type="dcterms:W3CDTF">2020-05-05T09:10:38Z</dcterms:created>
  <dcterms:modified xsi:type="dcterms:W3CDTF">2022-06-14T07:57:30Z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