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>
        <p:scale>
          <a:sx n="100" d="100"/>
          <a:sy n="100" d="100"/>
        </p:scale>
        <p:origin x="-78" y="-8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589AD-72A9-4259-B232-2FC99DEB0B48}" type="datetimeFigureOut">
              <a:rPr lang="fi-FI" smtClean="0"/>
              <a:t>11.3.2020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96E12-B95B-4348-BE0A-D5EDC29959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66329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589AD-72A9-4259-B232-2FC99DEB0B48}" type="datetimeFigureOut">
              <a:rPr lang="fi-FI" smtClean="0"/>
              <a:t>11.3.2020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96E12-B95B-4348-BE0A-D5EDC29959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8936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589AD-72A9-4259-B232-2FC99DEB0B48}" type="datetimeFigureOut">
              <a:rPr lang="fi-FI" smtClean="0"/>
              <a:t>11.3.2020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96E12-B95B-4348-BE0A-D5EDC29959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32418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589AD-72A9-4259-B232-2FC99DEB0B48}" type="datetimeFigureOut">
              <a:rPr lang="fi-FI" smtClean="0"/>
              <a:t>11.3.2020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96E12-B95B-4348-BE0A-D5EDC29959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07335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589AD-72A9-4259-B232-2FC99DEB0B48}" type="datetimeFigureOut">
              <a:rPr lang="fi-FI" smtClean="0"/>
              <a:t>11.3.2020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96E12-B95B-4348-BE0A-D5EDC29959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97950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589AD-72A9-4259-B232-2FC99DEB0B48}" type="datetimeFigureOut">
              <a:rPr lang="fi-FI" smtClean="0"/>
              <a:t>11.3.2020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96E12-B95B-4348-BE0A-D5EDC29959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092280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589AD-72A9-4259-B232-2FC99DEB0B48}" type="datetimeFigureOut">
              <a:rPr lang="fi-FI" smtClean="0"/>
              <a:t>11.3.2020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96E12-B95B-4348-BE0A-D5EDC29959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05388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589AD-72A9-4259-B232-2FC99DEB0B48}" type="datetimeFigureOut">
              <a:rPr lang="fi-FI" smtClean="0"/>
              <a:t>11.3.2020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96E12-B95B-4348-BE0A-D5EDC29959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6438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589AD-72A9-4259-B232-2FC99DEB0B48}" type="datetimeFigureOut">
              <a:rPr lang="fi-FI" smtClean="0"/>
              <a:t>11.3.2020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96E12-B95B-4348-BE0A-D5EDC29959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5471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589AD-72A9-4259-B232-2FC99DEB0B48}" type="datetimeFigureOut">
              <a:rPr lang="fi-FI" smtClean="0"/>
              <a:t>11.3.2020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96E12-B95B-4348-BE0A-D5EDC29959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39128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589AD-72A9-4259-B232-2FC99DEB0B48}" type="datetimeFigureOut">
              <a:rPr lang="fi-FI" smtClean="0"/>
              <a:t>11.3.2020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96E12-B95B-4348-BE0A-D5EDC29959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32128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5589AD-72A9-4259-B232-2FC99DEB0B48}" type="datetimeFigureOut">
              <a:rPr lang="fi-FI" smtClean="0"/>
              <a:t>11.3.2020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D96E12-B95B-4348-BE0A-D5EDC29959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46149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1" u="sng" dirty="0" smtClean="0"/>
              <a:t>Mistä tieteessä on kysymys?</a:t>
            </a:r>
            <a:endParaRPr lang="fi-FI" b="1" u="sng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45020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u="sng" dirty="0" smtClean="0"/>
              <a:t>Tieteen olemuksesta</a:t>
            </a:r>
            <a:endParaRPr lang="fi-FI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Tiede on järjestelmällinen menetelmä, joka tutkii todellisuutta</a:t>
            </a:r>
          </a:p>
          <a:p>
            <a:r>
              <a:rPr lang="fi-FI" dirty="0" smtClean="0"/>
              <a:t>Tietee voidaan jakaa ihmistieteisiin ja luonnontieteisiin</a:t>
            </a:r>
          </a:p>
          <a:p>
            <a:r>
              <a:rPr lang="fi-FI" dirty="0" smtClean="0"/>
              <a:t>Tieteen ihanteita: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- objektiivisuus (puolueettomuus)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- kriittisyys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- edistyvyys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- julkisuus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92689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u="sng" dirty="0" smtClean="0"/>
              <a:t>Kausaalinen ja teleologinen selittäminen</a:t>
            </a:r>
            <a:endParaRPr lang="fi-FI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Kausaalinen selitys: ilmiö selitetään sitä edeltävällä syyllä (Luen nyt kokeeseen, koska työvuoroni peruuntui ja minulla on siksi aikaa.)</a:t>
            </a:r>
          </a:p>
          <a:p>
            <a:r>
              <a:rPr lang="fi-FI" dirty="0" smtClean="0"/>
              <a:t>Teleologinen selitys: ilmiö selitetään sen seurauksilla tai päämäärillä. (Luen kokeeseen, jotta menestyisin kurssikokeessa.)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38918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u="sng" dirty="0" smtClean="0"/>
              <a:t>Kvantitatiivinen ja kvalitatiivinen tutkimus</a:t>
            </a:r>
            <a:endParaRPr lang="fi-FI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dirty="0" smtClean="0"/>
              <a:t>Kvantitatiivinen eli ”määrällinen” tutkimus: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- operoi numeroilla, mittaaminen, tilastot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- hypoteesien testaus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- kokeellisuus</a:t>
            </a:r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* Kvalitatiivinen eli ”laadullinen” tutkimus: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- pyrkii ymmärtämään tutkimuskohdetta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- usein vuorovaikutus tutkittavan kohteen kanssa, esim. keskustelut,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 haastattelut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- tulkinta</a:t>
            </a:r>
          </a:p>
          <a:p>
            <a:pPr marL="0" indent="0">
              <a:buNone/>
            </a:pPr>
            <a:r>
              <a:rPr lang="fi-FI" dirty="0"/>
              <a:t> </a:t>
            </a: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1925160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-149225"/>
            <a:ext cx="10515600" cy="1325563"/>
          </a:xfrm>
        </p:spPr>
        <p:txBody>
          <a:bodyPr/>
          <a:lstStyle/>
          <a:p>
            <a:r>
              <a:rPr lang="fi-FI" u="sng" dirty="0" smtClean="0"/>
              <a:t>Tieteen kritiikkiä</a:t>
            </a:r>
            <a:endParaRPr lang="fi-FI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95374"/>
            <a:ext cx="10439400" cy="467201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fi-FI" dirty="0" smtClean="0"/>
              <a:t>Tiede</a:t>
            </a:r>
          </a:p>
          <a:p>
            <a:pPr>
              <a:buFontTx/>
              <a:buChar char="-"/>
            </a:pPr>
            <a:r>
              <a:rPr lang="fi-FI" dirty="0" smtClean="0"/>
              <a:t>On vain yksi todellisuuden ymmärtämisen tapa muitten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joukossa, mutta yrittää nousta muiden  </a:t>
            </a:r>
            <a:r>
              <a:rPr lang="fi-FI" dirty="0" smtClean="0"/>
              <a:t>yläpuolelle</a:t>
            </a:r>
          </a:p>
          <a:p>
            <a:pPr>
              <a:buFontTx/>
              <a:buChar char="-"/>
            </a:pPr>
            <a:r>
              <a:rPr lang="fi-FI" dirty="0" smtClean="0"/>
              <a:t>Kritisoidaan skientismiä, jolla tarkoitetaan liiallista uskoa tieteen </a:t>
            </a:r>
            <a:r>
              <a:rPr lang="fi-FI" dirty="0" err="1" smtClean="0"/>
              <a:t>kaikkivoipaisuuteen</a:t>
            </a:r>
            <a:r>
              <a:rPr lang="fi-FI" dirty="0" smtClean="0"/>
              <a:t> ja 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suhtaudutaan alentuvasti muihin tapoihin ymmärtää maailmaa</a:t>
            </a:r>
            <a:endParaRPr lang="fi-FI" dirty="0" smtClean="0"/>
          </a:p>
          <a:p>
            <a:pPr>
              <a:buFontTx/>
              <a:buChar char="-"/>
            </a:pPr>
            <a:r>
              <a:rPr lang="fi-FI" dirty="0" smtClean="0"/>
              <a:t>Tiede ei </a:t>
            </a:r>
            <a:r>
              <a:rPr lang="fi-FI" dirty="0" smtClean="0"/>
              <a:t>ole arvovapaata, tieteentekoa vinouttavat taloudelliset ja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poliittiset intressit</a:t>
            </a:r>
          </a:p>
          <a:p>
            <a:pPr>
              <a:buFontTx/>
              <a:buChar char="-"/>
            </a:pPr>
            <a:r>
              <a:rPr lang="fi-FI" dirty="0" smtClean="0"/>
              <a:t>Tiede o</a:t>
            </a:r>
            <a:r>
              <a:rPr lang="fi-FI" dirty="0" smtClean="0"/>
              <a:t>n </a:t>
            </a:r>
            <a:r>
              <a:rPr lang="fi-FI" dirty="0" smtClean="0"/>
              <a:t>miehistä ja tutkimuskohteet heijastavat miehistä tutkimus-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yhteisöä</a:t>
            </a:r>
          </a:p>
          <a:p>
            <a:pPr>
              <a:buFontTx/>
              <a:buChar char="-"/>
            </a:pPr>
            <a:r>
              <a:rPr lang="fi-FI" dirty="0" smtClean="0"/>
              <a:t>Tiede on joskus</a:t>
            </a:r>
            <a:r>
              <a:rPr lang="fi-FI" dirty="0" smtClean="0"/>
              <a:t> </a:t>
            </a:r>
            <a:r>
              <a:rPr lang="fi-FI" dirty="0" smtClean="0"/>
              <a:t>haitallista: kehittyvä tiede johtaa vaarallisiin keksintöihin</a:t>
            </a:r>
          </a:p>
          <a:p>
            <a:pPr>
              <a:buFontTx/>
              <a:buChar char="-"/>
            </a:pPr>
            <a:r>
              <a:rPr lang="fi-FI" dirty="0" smtClean="0"/>
              <a:t>Ei koskaan pysty vastaamaan elämän peruskysymyksiin, kuten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kysymyksiin elämän tarkoituksesta ja mielekkyydestä</a:t>
            </a:r>
          </a:p>
          <a:p>
            <a:pPr>
              <a:buFontTx/>
              <a:buChar char="-"/>
            </a:pPr>
            <a:endParaRPr lang="fi-FI" dirty="0" smtClean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93507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219075"/>
            <a:ext cx="10515600" cy="5957888"/>
          </a:xfrm>
        </p:spPr>
        <p:txBody>
          <a:bodyPr/>
          <a:lstStyle/>
          <a:p>
            <a:pPr marL="0" indent="0">
              <a:buNone/>
            </a:pPr>
            <a:r>
              <a:rPr lang="fi-FI" u="sng" dirty="0" smtClean="0"/>
              <a:t>Postmoderni ajattelu</a:t>
            </a:r>
          </a:p>
          <a:p>
            <a:pPr>
              <a:buFontTx/>
              <a:buChar char="-"/>
            </a:pPr>
            <a:r>
              <a:rPr lang="fi-FI" dirty="0" smtClean="0"/>
              <a:t>Suosiossa 1980- ja 1990-luvuilla</a:t>
            </a:r>
          </a:p>
          <a:p>
            <a:pPr>
              <a:buFontTx/>
              <a:buChar char="-"/>
            </a:pPr>
            <a:r>
              <a:rPr lang="fi-FI" dirty="0" smtClean="0"/>
              <a:t>Ominaista relativismi, eli uskotaan, ettei ole absoluuttisia totuuksia, vaan näkökulmia ja tulkintoja</a:t>
            </a:r>
          </a:p>
          <a:p>
            <a:pPr>
              <a:buFontTx/>
              <a:buChar char="-"/>
            </a:pPr>
            <a:r>
              <a:rPr lang="fi-FI" dirty="0" smtClean="0"/>
              <a:t>Jokaisella voi olla oma totuutensa</a:t>
            </a:r>
          </a:p>
          <a:p>
            <a:pPr>
              <a:buFontTx/>
              <a:buChar char="-"/>
            </a:pPr>
            <a:r>
              <a:rPr lang="fi-FI" dirty="0" smtClean="0"/>
              <a:t>Äärimmillään postmoderni ajattelu näkee tieteen vallankäyttönä, joka pyrkii kaappaamaan todellisuuden selittämisen yksinvallan itselleen</a:t>
            </a:r>
          </a:p>
          <a:p>
            <a:pPr>
              <a:buFontTx/>
              <a:buChar char="-"/>
            </a:pPr>
            <a:r>
              <a:rPr lang="fi-FI" dirty="0" smtClean="0"/>
              <a:t>Millaisiin lopputuloksiin voi johtaa se, jos ajattelemme, että todellisuudesta on vain mielipiteitä, eikä lopullisia </a:t>
            </a:r>
            <a:r>
              <a:rPr lang="fi-FI" smtClean="0"/>
              <a:t>totuuksia ole?</a:t>
            </a:r>
            <a:endParaRPr lang="fi-FI" dirty="0" smtClean="0"/>
          </a:p>
          <a:p>
            <a:pPr>
              <a:buFontTx/>
              <a:buChar char="-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648881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281</Words>
  <Application>Microsoft Office PowerPoint</Application>
  <PresentationFormat>Mukautettu</PresentationFormat>
  <Paragraphs>43</Paragraphs>
  <Slides>6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7" baseType="lpstr">
      <vt:lpstr>Office Theme</vt:lpstr>
      <vt:lpstr>Mistä tieteessä on kysymys?</vt:lpstr>
      <vt:lpstr>Tieteen olemuksesta</vt:lpstr>
      <vt:lpstr>Kausaalinen ja teleologinen selittäminen</vt:lpstr>
      <vt:lpstr>Kvantitatiivinen ja kvalitatiivinen tutkimus</vt:lpstr>
      <vt:lpstr>Tieteen kritiikkiä</vt:lpstr>
      <vt:lpstr>PowerPoint-esitys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Mistä tieteessä on kysymys?</dc:title>
  <dc:creator>Minna</dc:creator>
  <cp:lastModifiedBy>opiskelija</cp:lastModifiedBy>
  <cp:revision>10</cp:revision>
  <dcterms:created xsi:type="dcterms:W3CDTF">2018-01-24T17:07:52Z</dcterms:created>
  <dcterms:modified xsi:type="dcterms:W3CDTF">2020-03-11T06:37:21Z</dcterms:modified>
</cp:coreProperties>
</file>