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794500" cy="9931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Gy+AVmUZA+cTNlwGP0MOIQmSC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3B549-1EC6-446E-A99C-EB23F5A2A853}" v="390" dt="2021-02-12T12:55:50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36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ölsä Salla" userId="11757758-abe0-48a4-a19b-63a9678b7c89" providerId="ADAL" clId="{F563B549-1EC6-446E-A99C-EB23F5A2A853}"/>
    <pc:docChg chg="undo custSel addSld delSld modSld">
      <pc:chgData name="Mölsä Salla" userId="11757758-abe0-48a4-a19b-63a9678b7c89" providerId="ADAL" clId="{F563B549-1EC6-446E-A99C-EB23F5A2A853}" dt="2021-02-15T08:06:00.114" v="626" actId="113"/>
      <pc:docMkLst>
        <pc:docMk/>
      </pc:docMkLst>
      <pc:sldChg chg="modTransition">
        <pc:chgData name="Mölsä Salla" userId="11757758-abe0-48a4-a19b-63a9678b7c89" providerId="ADAL" clId="{F563B549-1EC6-446E-A99C-EB23F5A2A853}" dt="2021-01-29T10:06:09.931" v="285"/>
        <pc:sldMkLst>
          <pc:docMk/>
          <pc:sldMk cId="0" sldId="256"/>
        </pc:sldMkLst>
      </pc:sldChg>
      <pc:sldChg chg="modSp del">
        <pc:chgData name="Mölsä Salla" userId="11757758-abe0-48a4-a19b-63a9678b7c89" providerId="ADAL" clId="{F563B549-1EC6-446E-A99C-EB23F5A2A853}" dt="2021-01-29T10:05:03.661" v="283" actId="2696"/>
        <pc:sldMkLst>
          <pc:docMk/>
          <pc:sldMk cId="0" sldId="257"/>
        </pc:sldMkLst>
        <pc:spChg chg="mod">
          <ac:chgData name="Mölsä Salla" userId="11757758-abe0-48a4-a19b-63a9678b7c89" providerId="ADAL" clId="{F563B549-1EC6-446E-A99C-EB23F5A2A853}" dt="2021-01-29T09:42:17.927" v="0" actId="20577"/>
          <ac:spMkLst>
            <pc:docMk/>
            <pc:sldMk cId="0" sldId="257"/>
            <ac:spMk id="92" creationId="{00000000-0000-0000-0000-000000000000}"/>
          </ac:spMkLst>
        </pc:spChg>
        <pc:spChg chg="mod">
          <ac:chgData name="Mölsä Salla" userId="11757758-abe0-48a4-a19b-63a9678b7c89" providerId="ADAL" clId="{F563B549-1EC6-446E-A99C-EB23F5A2A853}" dt="2021-01-29T09:59:35.925" v="231" actId="14100"/>
          <ac:spMkLst>
            <pc:docMk/>
            <pc:sldMk cId="0" sldId="257"/>
            <ac:spMk id="93" creationId="{00000000-0000-0000-0000-000000000000}"/>
          </ac:spMkLst>
        </pc:spChg>
      </pc:sldChg>
      <pc:sldChg chg="modSp del modAnim">
        <pc:chgData name="Mölsä Salla" userId="11757758-abe0-48a4-a19b-63a9678b7c89" providerId="ADAL" clId="{F563B549-1EC6-446E-A99C-EB23F5A2A853}" dt="2021-01-29T10:05:11.021" v="284" actId="2696"/>
        <pc:sldMkLst>
          <pc:docMk/>
          <pc:sldMk cId="0" sldId="258"/>
        </pc:sldMkLst>
        <pc:spChg chg="mod">
          <ac:chgData name="Mölsä Salla" userId="11757758-abe0-48a4-a19b-63a9678b7c89" providerId="ADAL" clId="{F563B549-1EC6-446E-A99C-EB23F5A2A853}" dt="2021-01-29T09:43:45.029" v="6" actId="1076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Mölsä Salla" userId="11757758-abe0-48a4-a19b-63a9678b7c89" providerId="ADAL" clId="{F563B549-1EC6-446E-A99C-EB23F5A2A853}" dt="2021-01-29T10:00:25.464" v="238" actId="1076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Mölsä Salla" userId="11757758-abe0-48a4-a19b-63a9678b7c89" providerId="ADAL" clId="{F563B549-1EC6-446E-A99C-EB23F5A2A853}" dt="2021-01-29T09:44:52.480" v="26" actId="1035"/>
          <ac:spMkLst>
            <pc:docMk/>
            <pc:sldMk cId="0" sldId="258"/>
            <ac:spMk id="102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1-29T10:27:53.706" v="436"/>
        <pc:sldMkLst>
          <pc:docMk/>
          <pc:sldMk cId="0" sldId="259"/>
        </pc:sldMkLst>
        <pc:spChg chg="mod">
          <ac:chgData name="Mölsä Salla" userId="11757758-abe0-48a4-a19b-63a9678b7c89" providerId="ADAL" clId="{F563B549-1EC6-446E-A99C-EB23F5A2A853}" dt="2021-01-29T09:48:28.309" v="68" actId="403"/>
          <ac:spMkLst>
            <pc:docMk/>
            <pc:sldMk cId="0" sldId="259"/>
            <ac:spMk id="109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1-29T10:28:03.392" v="437"/>
        <pc:sldMkLst>
          <pc:docMk/>
          <pc:sldMk cId="0" sldId="260"/>
        </pc:sldMkLst>
        <pc:spChg chg="mod">
          <ac:chgData name="Mölsä Salla" userId="11757758-abe0-48a4-a19b-63a9678b7c89" providerId="ADAL" clId="{F563B549-1EC6-446E-A99C-EB23F5A2A853}" dt="2021-01-29T10:13:30.198" v="320" actId="5793"/>
          <ac:spMkLst>
            <pc:docMk/>
            <pc:sldMk cId="0" sldId="260"/>
            <ac:spMk id="117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1-29T10:24:31.773" v="418"/>
        <pc:sldMkLst>
          <pc:docMk/>
          <pc:sldMk cId="0" sldId="261"/>
        </pc:sldMkLst>
        <pc:spChg chg="mod">
          <ac:chgData name="Mölsä Salla" userId="11757758-abe0-48a4-a19b-63a9678b7c89" providerId="ADAL" clId="{F563B549-1EC6-446E-A99C-EB23F5A2A853}" dt="2021-01-29T09:49:10.281" v="73" actId="12"/>
          <ac:spMkLst>
            <pc:docMk/>
            <pc:sldMk cId="0" sldId="261"/>
            <ac:spMk id="125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1-29T10:24:31.590" v="417"/>
        <pc:sldMkLst>
          <pc:docMk/>
          <pc:sldMk cId="0" sldId="262"/>
        </pc:sldMkLst>
        <pc:spChg chg="mod">
          <ac:chgData name="Mölsä Salla" userId="11757758-abe0-48a4-a19b-63a9678b7c89" providerId="ADAL" clId="{F563B549-1EC6-446E-A99C-EB23F5A2A853}" dt="2021-01-29T09:49:46.717" v="80" actId="20577"/>
          <ac:spMkLst>
            <pc:docMk/>
            <pc:sldMk cId="0" sldId="262"/>
            <ac:spMk id="132" creationId="{00000000-0000-0000-0000-000000000000}"/>
          </ac:spMkLst>
        </pc:spChg>
        <pc:spChg chg="mod">
          <ac:chgData name="Mölsä Salla" userId="11757758-abe0-48a4-a19b-63a9678b7c89" providerId="ADAL" clId="{F563B549-1EC6-446E-A99C-EB23F5A2A853}" dt="2021-01-29T10:14:59.452" v="324" actId="20577"/>
          <ac:spMkLst>
            <pc:docMk/>
            <pc:sldMk cId="0" sldId="262"/>
            <ac:spMk id="133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1-29T10:24:30.915" v="416"/>
        <pc:sldMkLst>
          <pc:docMk/>
          <pc:sldMk cId="0" sldId="263"/>
        </pc:sldMkLst>
        <pc:spChg chg="mod">
          <ac:chgData name="Mölsä Salla" userId="11757758-abe0-48a4-a19b-63a9678b7c89" providerId="ADAL" clId="{F563B549-1EC6-446E-A99C-EB23F5A2A853}" dt="2021-01-29T10:15:33.962" v="328" actId="14100"/>
          <ac:spMkLst>
            <pc:docMk/>
            <pc:sldMk cId="0" sldId="263"/>
            <ac:spMk id="141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1-29T10:24:27.165" v="415"/>
        <pc:sldMkLst>
          <pc:docMk/>
          <pc:sldMk cId="0" sldId="264"/>
        </pc:sldMkLst>
        <pc:spChg chg="mod">
          <ac:chgData name="Mölsä Salla" userId="11757758-abe0-48a4-a19b-63a9678b7c89" providerId="ADAL" clId="{F563B549-1EC6-446E-A99C-EB23F5A2A853}" dt="2021-01-29T09:50:26.885" v="86" actId="20577"/>
          <ac:spMkLst>
            <pc:docMk/>
            <pc:sldMk cId="0" sldId="264"/>
            <ac:spMk id="148" creationId="{00000000-0000-0000-0000-000000000000}"/>
          </ac:spMkLst>
        </pc:spChg>
        <pc:spChg chg="mod">
          <ac:chgData name="Mölsä Salla" userId="11757758-abe0-48a4-a19b-63a9678b7c89" providerId="ADAL" clId="{F563B549-1EC6-446E-A99C-EB23F5A2A853}" dt="2021-01-29T10:15:48.143" v="329" actId="20577"/>
          <ac:spMkLst>
            <pc:docMk/>
            <pc:sldMk cId="0" sldId="264"/>
            <ac:spMk id="149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1-29T10:15:57.753" v="330" actId="20577"/>
        <pc:sldMkLst>
          <pc:docMk/>
          <pc:sldMk cId="0" sldId="265"/>
        </pc:sldMkLst>
        <pc:spChg chg="mod">
          <ac:chgData name="Mölsä Salla" userId="11757758-abe0-48a4-a19b-63a9678b7c89" providerId="ADAL" clId="{F563B549-1EC6-446E-A99C-EB23F5A2A853}" dt="2021-01-29T10:15:57.753" v="330" actId="20577"/>
          <ac:spMkLst>
            <pc:docMk/>
            <pc:sldMk cId="0" sldId="265"/>
            <ac:spMk id="157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2-12T12:42:40.692" v="450" actId="20577"/>
        <pc:sldMkLst>
          <pc:docMk/>
          <pc:sldMk cId="0" sldId="266"/>
        </pc:sldMkLst>
        <pc:spChg chg="mod">
          <ac:chgData name="Mölsä Salla" userId="11757758-abe0-48a4-a19b-63a9678b7c89" providerId="ADAL" clId="{F563B549-1EC6-446E-A99C-EB23F5A2A853}" dt="2021-02-12T12:42:40.692" v="450" actId="20577"/>
          <ac:spMkLst>
            <pc:docMk/>
            <pc:sldMk cId="0" sldId="266"/>
            <ac:spMk id="165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1-29T10:29:11.362" v="439" actId="20577"/>
        <pc:sldMkLst>
          <pc:docMk/>
          <pc:sldMk cId="0" sldId="267"/>
        </pc:sldMkLst>
        <pc:spChg chg="mod">
          <ac:chgData name="Mölsä Salla" userId="11757758-abe0-48a4-a19b-63a9678b7c89" providerId="ADAL" clId="{F563B549-1EC6-446E-A99C-EB23F5A2A853}" dt="2021-01-29T10:29:11.362" v="439" actId="20577"/>
          <ac:spMkLst>
            <pc:docMk/>
            <pc:sldMk cId="0" sldId="267"/>
            <ac:spMk id="173" creationId="{00000000-0000-0000-0000-000000000000}"/>
          </ac:spMkLst>
        </pc:spChg>
      </pc:sldChg>
      <pc:sldChg chg="addSp modSp modTransition modAnim">
        <pc:chgData name="Mölsä Salla" userId="11757758-abe0-48a4-a19b-63a9678b7c89" providerId="ADAL" clId="{F563B549-1EC6-446E-A99C-EB23F5A2A853}" dt="2021-02-12T12:52:27.193" v="604"/>
        <pc:sldMkLst>
          <pc:docMk/>
          <pc:sldMk cId="0" sldId="268"/>
        </pc:sldMkLst>
        <pc:spChg chg="add mod">
          <ac:chgData name="Mölsä Salla" userId="11757758-abe0-48a4-a19b-63a9678b7c89" providerId="ADAL" clId="{F563B549-1EC6-446E-A99C-EB23F5A2A853}" dt="2021-02-12T12:46:44.769" v="535" actId="1035"/>
          <ac:spMkLst>
            <pc:docMk/>
            <pc:sldMk cId="0" sldId="268"/>
            <ac:spMk id="2" creationId="{C7842B21-F02C-48D7-B0F8-ED1C5938CA73}"/>
          </ac:spMkLst>
        </pc:spChg>
        <pc:spChg chg="mod">
          <ac:chgData name="Mölsä Salla" userId="11757758-abe0-48a4-a19b-63a9678b7c89" providerId="ADAL" clId="{F563B549-1EC6-446E-A99C-EB23F5A2A853}" dt="2021-02-12T12:46:14.925" v="520" actId="20577"/>
          <ac:spMkLst>
            <pc:docMk/>
            <pc:sldMk cId="0" sldId="268"/>
            <ac:spMk id="181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2-12T12:55:50.752" v="624"/>
        <pc:sldMkLst>
          <pc:docMk/>
          <pc:sldMk cId="0" sldId="269"/>
        </pc:sldMkLst>
        <pc:spChg chg="mod">
          <ac:chgData name="Mölsä Salla" userId="11757758-abe0-48a4-a19b-63a9678b7c89" providerId="ADAL" clId="{F563B549-1EC6-446E-A99C-EB23F5A2A853}" dt="2021-01-29T10:21:03.018" v="392" actId="1076"/>
          <ac:spMkLst>
            <pc:docMk/>
            <pc:sldMk cId="0" sldId="269"/>
            <ac:spMk id="189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2-12T12:53:32.099" v="616" actId="20577"/>
        <pc:sldMkLst>
          <pc:docMk/>
          <pc:sldMk cId="0" sldId="270"/>
        </pc:sldMkLst>
        <pc:spChg chg="mod">
          <ac:chgData name="Mölsä Salla" userId="11757758-abe0-48a4-a19b-63a9678b7c89" providerId="ADAL" clId="{F563B549-1EC6-446E-A99C-EB23F5A2A853}" dt="2021-02-12T12:53:32.099" v="616" actId="20577"/>
          <ac:spMkLst>
            <pc:docMk/>
            <pc:sldMk cId="0" sldId="270"/>
            <ac:spMk id="197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2-12T12:53:59.497" v="622" actId="20577"/>
        <pc:sldMkLst>
          <pc:docMk/>
          <pc:sldMk cId="0" sldId="271"/>
        </pc:sldMkLst>
        <pc:spChg chg="mod">
          <ac:chgData name="Mölsä Salla" userId="11757758-abe0-48a4-a19b-63a9678b7c89" providerId="ADAL" clId="{F563B549-1EC6-446E-A99C-EB23F5A2A853}" dt="2021-02-12T12:53:59.497" v="622" actId="20577"/>
          <ac:spMkLst>
            <pc:docMk/>
            <pc:sldMk cId="0" sldId="271"/>
            <ac:spMk id="205" creationId="{00000000-0000-0000-0000-000000000000}"/>
          </ac:spMkLst>
        </pc:spChg>
      </pc:sldChg>
      <pc:sldChg chg="addSp modSp add modTransition">
        <pc:chgData name="Mölsä Salla" userId="11757758-abe0-48a4-a19b-63a9678b7c89" providerId="ADAL" clId="{F563B549-1EC6-446E-A99C-EB23F5A2A853}" dt="2021-01-29T10:06:09.931" v="285"/>
        <pc:sldMkLst>
          <pc:docMk/>
          <pc:sldMk cId="3462304838" sldId="272"/>
        </pc:sldMkLst>
        <pc:spChg chg="add mod">
          <ac:chgData name="Mölsä Salla" userId="11757758-abe0-48a4-a19b-63a9678b7c89" providerId="ADAL" clId="{F563B549-1EC6-446E-A99C-EB23F5A2A853}" dt="2021-01-29T10:04:07.703" v="279" actId="20577"/>
          <ac:spMkLst>
            <pc:docMk/>
            <pc:sldMk cId="3462304838" sldId="272"/>
            <ac:spMk id="2" creationId="{2F7E4240-8305-415F-9600-93FA788D009D}"/>
          </ac:spMkLst>
        </pc:spChg>
        <pc:spChg chg="mod">
          <ac:chgData name="Mölsä Salla" userId="11757758-abe0-48a4-a19b-63a9678b7c89" providerId="ADAL" clId="{F563B549-1EC6-446E-A99C-EB23F5A2A853}" dt="2021-01-29T10:04:11.840" v="281" actId="113"/>
          <ac:spMkLst>
            <pc:docMk/>
            <pc:sldMk cId="3462304838" sldId="272"/>
            <ac:spMk id="93" creationId="{00000000-0000-0000-0000-000000000000}"/>
          </ac:spMkLst>
        </pc:spChg>
      </pc:sldChg>
      <pc:sldChg chg="modSp add modTransition modAnim">
        <pc:chgData name="Mölsä Salla" userId="11757758-abe0-48a4-a19b-63a9678b7c89" providerId="ADAL" clId="{F563B549-1EC6-446E-A99C-EB23F5A2A853}" dt="2021-02-15T08:06:00.114" v="626" actId="113"/>
        <pc:sldMkLst>
          <pc:docMk/>
          <pc:sldMk cId="3529576732" sldId="273"/>
        </pc:sldMkLst>
        <pc:spChg chg="mod">
          <ac:chgData name="Mölsä Salla" userId="11757758-abe0-48a4-a19b-63a9678b7c89" providerId="ADAL" clId="{F563B549-1EC6-446E-A99C-EB23F5A2A853}" dt="2021-02-15T08:06:00.114" v="626" actId="113"/>
          <ac:spMkLst>
            <pc:docMk/>
            <pc:sldMk cId="3529576732" sldId="273"/>
            <ac:spMk id="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32bdce337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b32bdce3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85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32bdce337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b32bdce3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358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33610c2c8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b33610c2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7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23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23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Tulevan ajan ilmaiseminen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Module 2 Grammar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dirty="0" err="1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Will</a:t>
            </a:r>
            <a:r>
              <a:rPr lang="fi-FI" dirty="0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 </a:t>
            </a:r>
            <a:r>
              <a:rPr lang="fi-FI" dirty="0" err="1">
                <a:solidFill>
                  <a:schemeClr val="dk1"/>
                </a:solidFill>
              </a:rPr>
              <a:t>have</a:t>
            </a:r>
            <a:r>
              <a:rPr lang="fi-FI" dirty="0">
                <a:solidFill>
                  <a:schemeClr val="dk1"/>
                </a:solidFill>
              </a:rPr>
              <a:t> </a:t>
            </a:r>
            <a:r>
              <a:rPr lang="fi-FI" dirty="0" err="1">
                <a:solidFill>
                  <a:schemeClr val="dk1"/>
                </a:solidFill>
              </a:rPr>
              <a:t>done</a:t>
            </a:r>
            <a:endParaRPr dirty="0"/>
          </a:p>
        </p:txBody>
      </p:sp>
      <p:sp>
        <p:nvSpPr>
          <p:cNvPr id="157" name="Google Shape;157;p8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rgbClr val="2DA2BF"/>
              </a:buClr>
              <a:buSzPts val="700"/>
              <a:buFont typeface="Calibri"/>
              <a:buNone/>
            </a:pPr>
            <a:r>
              <a:rPr lang="fi-FI" dirty="0"/>
              <a:t> I </a:t>
            </a: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b="1" dirty="0" err="1"/>
              <a:t>have</a:t>
            </a:r>
            <a:r>
              <a:rPr lang="fi-FI" b="1" dirty="0"/>
              <a:t> </a:t>
            </a:r>
            <a:r>
              <a:rPr lang="fi-FI" b="1" dirty="0" err="1"/>
              <a:t>graduated</a:t>
            </a:r>
            <a:r>
              <a:rPr lang="fi-FI" b="1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three</a:t>
            </a:r>
            <a:r>
              <a:rPr lang="fi-FI" dirty="0"/>
              <a:t> </a:t>
            </a:r>
            <a:r>
              <a:rPr lang="fi-FI" dirty="0" err="1"/>
              <a:t>years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.</a:t>
            </a:r>
            <a:endParaRPr b="1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alibri"/>
              <a:buNone/>
            </a:pPr>
            <a:endParaRPr b="1" dirty="0"/>
          </a:p>
          <a:p>
            <a:pPr marL="857250" lvl="0" indent="-857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Will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have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done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ilmaisee jotakin olevan tapahtunut tulevan ajan ajankohtaan mennessä. Suomessa on tällöin perfekti.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58" name="Google Shape;158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159" name="Google Shape;159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Practise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165" name="Google Shape;165;p9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1</a:t>
            </a:r>
            <a:r>
              <a:rPr lang="fi-FI" dirty="0"/>
              <a:t>. Luulen, että huomenna ei ole kaunis ilma.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 </a:t>
            </a:r>
            <a:r>
              <a:rPr lang="fi-FI" dirty="0" err="1">
                <a:solidFill>
                  <a:schemeClr val="bg2"/>
                </a:solidFill>
              </a:rPr>
              <a:t>think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that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it’s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not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going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/ it </a:t>
            </a:r>
            <a:r>
              <a:rPr lang="fi-FI" dirty="0" err="1">
                <a:solidFill>
                  <a:schemeClr val="bg2"/>
                </a:solidFill>
              </a:rPr>
              <a:t>won’t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nice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weather</a:t>
            </a:r>
            <a:r>
              <a:rPr lang="fi-FI" dirty="0">
                <a:solidFill>
                  <a:schemeClr val="bg2"/>
                </a:solidFill>
              </a:rPr>
              <a:t> 			</a:t>
            </a:r>
            <a:r>
              <a:rPr lang="fi-FI" dirty="0" err="1">
                <a:solidFill>
                  <a:schemeClr val="bg2"/>
                </a:solidFill>
              </a:rPr>
              <a:t>tomorrow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</a:ext>
                </a:extLst>
              </a:rPr>
              <a:t>2</a:t>
            </a:r>
            <a:r>
              <a:rPr lang="fi-FI" dirty="0"/>
              <a:t>. Koira on odottamassa sinua, kun tulet kotiin.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dog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waiting</a:t>
            </a:r>
            <a:r>
              <a:rPr lang="fi-FI" dirty="0">
                <a:solidFill>
                  <a:schemeClr val="bg2"/>
                </a:solidFill>
              </a:rPr>
              <a:t> for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when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come</a:t>
            </a:r>
            <a:r>
              <a:rPr lang="fi-FI" dirty="0">
                <a:solidFill>
                  <a:schemeClr val="bg2"/>
                </a:solidFill>
              </a:rPr>
              <a:t> home.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3. Sinulla on liikaa tekemistä. Autanko sinua?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too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much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do</a:t>
            </a:r>
            <a:r>
              <a:rPr lang="fi-FI" dirty="0">
                <a:solidFill>
                  <a:schemeClr val="bg2"/>
                </a:solidFill>
              </a:rPr>
              <a:t>. </a:t>
            </a:r>
            <a:r>
              <a:rPr lang="fi-FI" dirty="0" err="1">
                <a:solidFill>
                  <a:schemeClr val="bg2"/>
                </a:solidFill>
              </a:rPr>
              <a:t>Shall</a:t>
            </a:r>
            <a:r>
              <a:rPr lang="fi-FI" dirty="0">
                <a:solidFill>
                  <a:schemeClr val="bg2"/>
                </a:solidFill>
              </a:rPr>
              <a:t> I help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137160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None/>
            </a:pPr>
            <a:endParaRPr sz="4995" dirty="0"/>
          </a:p>
          <a:p>
            <a:pPr marL="137160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None/>
            </a:pPr>
            <a:endParaRPr sz="4995" dirty="0"/>
          </a:p>
          <a:p>
            <a:pPr marL="137160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None/>
            </a:pPr>
            <a:endParaRPr sz="4995" dirty="0"/>
          </a:p>
          <a:p>
            <a:pPr marL="137160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None/>
            </a:pPr>
            <a:endParaRPr sz="4995" dirty="0"/>
          </a:p>
          <a:p>
            <a:pPr marL="137160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None/>
            </a:pPr>
            <a:endParaRPr sz="4995" dirty="0"/>
          </a:p>
          <a:p>
            <a:pPr marL="137160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None/>
            </a:pPr>
            <a:endParaRPr sz="4995" dirty="0"/>
          </a:p>
          <a:p>
            <a:pPr marL="137160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None/>
            </a:pPr>
            <a:endParaRPr sz="4995" dirty="0"/>
          </a:p>
        </p:txBody>
      </p:sp>
      <p:sp>
        <p:nvSpPr>
          <p:cNvPr id="166" name="Google Shape;166;p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Practise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Calibri"/>
              <a:buNone/>
            </a:pPr>
            <a:r>
              <a:rPr lang="fi-FI" dirty="0"/>
              <a:t>4. Koska ensimmäinen bussi Lahteen lähtee?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When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does</a:t>
            </a:r>
            <a:r>
              <a:rPr lang="fi-FI" dirty="0">
                <a:solidFill>
                  <a:schemeClr val="bg2"/>
                </a:solidFill>
              </a:rPr>
              <a:t>/</a:t>
            </a:r>
            <a:r>
              <a:rPr lang="fi-FI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first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bus</a:t>
            </a:r>
            <a:r>
              <a:rPr lang="fi-FI" dirty="0">
                <a:solidFill>
                  <a:schemeClr val="bg2"/>
                </a:solidFill>
              </a:rPr>
              <a:t> for Lahti </a:t>
            </a:r>
            <a:r>
              <a:rPr lang="fi-FI" dirty="0" err="1">
                <a:solidFill>
                  <a:schemeClr val="bg2"/>
                </a:solidFill>
              </a:rPr>
              <a:t>leave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Calibri"/>
              <a:buNone/>
            </a:pPr>
            <a:r>
              <a:rPr lang="fi-FI" dirty="0"/>
              <a:t>5. Milloin olet saanut nämä tehtävät valmiiksi?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When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finished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these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exercises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Calibri"/>
              <a:buNone/>
            </a:pPr>
            <a:r>
              <a:rPr lang="fi-FI" dirty="0"/>
              <a:t>6. Etkö pääse lähtemään ennen kuin kaikki on valmista?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Won't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able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leave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until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everything</a:t>
            </a:r>
            <a:r>
              <a:rPr lang="fi-FI" dirty="0">
                <a:solidFill>
                  <a:schemeClr val="bg2"/>
                </a:solidFill>
              </a:rPr>
              <a:t> is </a:t>
            </a:r>
            <a:r>
              <a:rPr lang="fi-FI" dirty="0" err="1">
                <a:solidFill>
                  <a:schemeClr val="bg2"/>
                </a:solidFill>
              </a:rPr>
              <a:t>ready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74" name="Google Shape;174;p1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  <p:sp>
        <p:nvSpPr>
          <p:cNvPr id="175" name="Google Shape;175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Aikaa ilmaisevat sivulauseet</a:t>
            </a:r>
            <a:endParaRPr dirty="0"/>
          </a:p>
        </p:txBody>
      </p:sp>
      <p:sp>
        <p:nvSpPr>
          <p:cNvPr id="181" name="Google Shape;181;p11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10105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lunch</a:t>
            </a:r>
            <a:r>
              <a:rPr lang="fi-FI" dirty="0"/>
              <a:t> </a:t>
            </a:r>
            <a:r>
              <a:rPr lang="fi-FI" b="1" dirty="0"/>
              <a:t>is</a:t>
            </a:r>
            <a:r>
              <a:rPr lang="fi-FI" dirty="0"/>
              <a:t> </a:t>
            </a:r>
            <a:r>
              <a:rPr lang="fi-FI" dirty="0" err="1"/>
              <a:t>ready</a:t>
            </a:r>
            <a:r>
              <a:rPr lang="fi-FI" dirty="0"/>
              <a:t>,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will</a:t>
            </a:r>
            <a:r>
              <a:rPr lang="fi-FI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 </a:t>
            </a:r>
            <a:r>
              <a:rPr lang="fi-FI" b="1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eat</a:t>
            </a:r>
            <a:r>
              <a:rPr lang="fi-FI" b="1" dirty="0"/>
              <a:t> </a:t>
            </a:r>
            <a:r>
              <a:rPr lang="fi-FI" dirty="0"/>
              <a:t>out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verandah</a:t>
            </a:r>
            <a:r>
              <a:rPr lang="fi-FI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b="1" dirty="0" err="1"/>
              <a:t>won’t</a:t>
            </a:r>
            <a:r>
              <a:rPr lang="fi-FI" b="1" dirty="0"/>
              <a:t> </a:t>
            </a:r>
            <a:r>
              <a:rPr lang="fi-FI" b="1" dirty="0" err="1"/>
              <a:t>start</a:t>
            </a:r>
            <a:r>
              <a:rPr lang="fi-FI" b="1" dirty="0"/>
              <a:t> </a:t>
            </a:r>
            <a:r>
              <a:rPr lang="fi-FI" dirty="0"/>
              <a:t>a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I </a:t>
            </a:r>
            <a:r>
              <a:rPr lang="fi-FI" b="1" dirty="0" err="1"/>
              <a:t>finish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on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.</a:t>
            </a:r>
            <a:endParaRPr dirty="0"/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Aikaa ilmaisevissa sivulauseissa on aikamuotona preesens, </a:t>
            </a:r>
            <a:r>
              <a:rPr lang="fi-FI" dirty="0">
                <a:solidFill>
                  <a:schemeClr val="bg2"/>
                </a:solidFill>
                <a:highlight>
                  <a:srgbClr val="FFFFFF"/>
                </a:highlight>
              </a:rPr>
              <a:t>päälauseessa on </a:t>
            </a:r>
            <a:r>
              <a:rPr lang="fi-FI" b="1" dirty="0" err="1">
                <a:solidFill>
                  <a:schemeClr val="bg2"/>
                </a:solidFill>
                <a:highlight>
                  <a:srgbClr val="FFFFFF"/>
                </a:highlight>
              </a:rPr>
              <a:t>will</a:t>
            </a:r>
            <a:r>
              <a:rPr lang="fi-FI" b="1" dirty="0">
                <a:solidFill>
                  <a:schemeClr val="bg2"/>
                </a:solidFill>
                <a:highlight>
                  <a:srgbClr val="FFFFFF"/>
                </a:highlight>
              </a:rPr>
              <a:t>, </a:t>
            </a:r>
            <a:r>
              <a:rPr lang="fi-FI" b="1" dirty="0" err="1">
                <a:solidFill>
                  <a:schemeClr val="bg2"/>
                </a:solidFill>
                <a:highlight>
                  <a:srgbClr val="FFFFFF"/>
                </a:highlight>
              </a:rPr>
              <a:t>be</a:t>
            </a:r>
            <a:r>
              <a:rPr lang="fi-FI" b="1" dirty="0">
                <a:solidFill>
                  <a:schemeClr val="bg2"/>
                </a:solidFill>
                <a:highlight>
                  <a:srgbClr val="FFFFFF"/>
                </a:highlight>
              </a:rPr>
              <a:t> </a:t>
            </a:r>
            <a:r>
              <a:rPr lang="fi-FI" b="1" dirty="0" err="1">
                <a:solidFill>
                  <a:schemeClr val="bg2"/>
                </a:solidFill>
                <a:highlight>
                  <a:srgbClr val="FFFFFF"/>
                </a:highlight>
              </a:rPr>
              <a:t>going</a:t>
            </a:r>
            <a:r>
              <a:rPr lang="fi-FI" b="1" dirty="0">
                <a:solidFill>
                  <a:schemeClr val="bg2"/>
                </a:solidFill>
                <a:highlight>
                  <a:srgbClr val="FFFFFF"/>
                </a:highlight>
              </a:rPr>
              <a:t> to</a:t>
            </a:r>
            <a:r>
              <a:rPr lang="fi-FI" dirty="0">
                <a:solidFill>
                  <a:schemeClr val="bg2"/>
                </a:solidFill>
                <a:highlight>
                  <a:srgbClr val="FFFFFF"/>
                </a:highlight>
              </a:rPr>
              <a:t> jne</a:t>
            </a:r>
            <a:r>
              <a:rPr lang="fi-FI" dirty="0">
                <a:solidFill>
                  <a:schemeClr val="bg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Aikaa ilmaisevia konjunktioita ovat mm.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DA1F28"/>
              </a:buClr>
              <a:buSzPts val="65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when</a:t>
            </a:r>
            <a:r>
              <a:rPr lang="fi-FI" b="1" dirty="0">
                <a:solidFill>
                  <a:schemeClr val="bg2"/>
                </a:solidFill>
              </a:rPr>
              <a:t> 	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DA1F28"/>
              </a:buClr>
              <a:buSzPts val="65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before</a:t>
            </a:r>
            <a:r>
              <a:rPr lang="fi-FI" b="1" dirty="0">
                <a:solidFill>
                  <a:schemeClr val="bg2"/>
                </a:solidFill>
              </a:rPr>
              <a:t>	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DA1F28"/>
              </a:buClr>
              <a:buSzPts val="65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while</a:t>
            </a:r>
            <a:r>
              <a:rPr lang="fi-FI" b="1" dirty="0">
                <a:solidFill>
                  <a:schemeClr val="bg2"/>
                </a:solidFill>
              </a:rPr>
              <a:t>		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DA1F28"/>
              </a:buClr>
              <a:buSzPts val="65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once</a:t>
            </a:r>
            <a:r>
              <a:rPr lang="fi-FI" b="1" dirty="0">
                <a:solidFill>
                  <a:schemeClr val="bg2"/>
                </a:solidFill>
              </a:rPr>
              <a:t> 		</a:t>
            </a:r>
            <a:endParaRPr sz="5550" dirty="0">
              <a:solidFill>
                <a:schemeClr val="bg2"/>
              </a:solidFill>
            </a:endParaRPr>
          </a:p>
        </p:txBody>
      </p:sp>
      <p:sp>
        <p:nvSpPr>
          <p:cNvPr id="182" name="Google Shape;182;p1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7842B21-F02C-48D7-B0F8-ED1C5938CA73}"/>
              </a:ext>
            </a:extLst>
          </p:cNvPr>
          <p:cNvSpPr txBox="1"/>
          <p:nvPr/>
        </p:nvSpPr>
        <p:spPr>
          <a:xfrm>
            <a:off x="6278880" y="8424450"/>
            <a:ext cx="8031480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20"/>
              </a:spcBef>
              <a:buClr>
                <a:srgbClr val="DA1F28"/>
              </a:buClr>
              <a:buSzPts val="650"/>
            </a:pPr>
            <a:r>
              <a:rPr lang="en-US" sz="6000" b="1" dirty="0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as soon as </a:t>
            </a:r>
          </a:p>
          <a:p>
            <a:pPr>
              <a:spcBef>
                <a:spcPts val="520"/>
              </a:spcBef>
              <a:buClr>
                <a:srgbClr val="DA1F28"/>
              </a:buClr>
              <a:buSzPts val="650"/>
            </a:pPr>
            <a:r>
              <a:rPr lang="en-US" sz="6000" b="1" dirty="0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after</a:t>
            </a:r>
          </a:p>
          <a:p>
            <a:pPr>
              <a:spcBef>
                <a:spcPts val="520"/>
              </a:spcBef>
              <a:buClr>
                <a:srgbClr val="DA1F28"/>
              </a:buClr>
              <a:buSzPts val="650"/>
            </a:pPr>
            <a:r>
              <a:rPr lang="en-US" sz="6000" b="1" dirty="0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as</a:t>
            </a:r>
          </a:p>
          <a:p>
            <a:pPr>
              <a:spcBef>
                <a:spcPts val="520"/>
              </a:spcBef>
              <a:buClr>
                <a:srgbClr val="DA1F28"/>
              </a:buClr>
              <a:buSzPts val="650"/>
            </a:pPr>
            <a:r>
              <a:rPr lang="en-US" sz="6000" b="1" dirty="0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until/till</a:t>
            </a:r>
          </a:p>
          <a:p>
            <a:endParaRPr lang="fi-FI" dirty="0"/>
          </a:p>
          <a:p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Ehtoa ilmaisevat sivulauseet</a:t>
            </a:r>
            <a:endParaRPr/>
          </a:p>
        </p:txBody>
      </p:sp>
      <p:sp>
        <p:nvSpPr>
          <p:cNvPr id="189" name="Google Shape;189;p12"/>
          <p:cNvSpPr txBox="1">
            <a:spLocks noGrp="1"/>
          </p:cNvSpPr>
          <p:nvPr>
            <p:ph type="body" idx="1"/>
          </p:nvPr>
        </p:nvSpPr>
        <p:spPr>
          <a:xfrm>
            <a:off x="1800000" y="2880000"/>
            <a:ext cx="21031199" cy="1047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fi-FI" dirty="0"/>
              <a:t>If it </a:t>
            </a:r>
            <a:r>
              <a:rPr lang="fi-FI" b="1" dirty="0" err="1"/>
              <a:t>rains</a:t>
            </a:r>
            <a:r>
              <a:rPr lang="fi-FI" dirty="0"/>
              <a:t>,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won’t</a:t>
            </a:r>
            <a:r>
              <a:rPr lang="fi-FI" b="1" dirty="0"/>
              <a:t> go </a:t>
            </a:r>
            <a:r>
              <a:rPr lang="fi-FI" dirty="0"/>
              <a:t>for a </a:t>
            </a:r>
            <a:r>
              <a:rPr lang="fi-FI" dirty="0" err="1"/>
              <a:t>hike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/>
              <a:t>help</a:t>
            </a:r>
            <a:r>
              <a:rPr lang="fi-FI" dirty="0"/>
              <a:t> me </a:t>
            </a:r>
            <a:r>
              <a:rPr lang="fi-FI" dirty="0" err="1"/>
              <a:t>if</a:t>
            </a:r>
            <a:r>
              <a:rPr lang="fi-FI" dirty="0"/>
              <a:t> I </a:t>
            </a:r>
            <a:r>
              <a:rPr lang="fi-FI" b="1" dirty="0" err="1"/>
              <a:t>ask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nicely</a:t>
            </a:r>
            <a:r>
              <a:rPr lang="fi-FI" dirty="0"/>
              <a:t>?</a:t>
            </a:r>
            <a:endParaRPr dirty="0"/>
          </a:p>
          <a:p>
            <a:pPr marL="857250" lvl="0" indent="-857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Ehtoa ilmaisevissa sivulauseet alkavat: </a:t>
            </a:r>
            <a:endParaRPr dirty="0">
              <a:solidFill>
                <a:schemeClr val="bg2"/>
              </a:solidFill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Calibri"/>
              <a:buNone/>
            </a:pPr>
            <a:r>
              <a:rPr lang="fi-FI" i="1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if</a:t>
            </a:r>
            <a:endParaRPr lang="fi-FI" b="1" dirty="0">
              <a:solidFill>
                <a:schemeClr val="bg2"/>
              </a:solidFill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unless</a:t>
            </a:r>
            <a:endParaRPr lang="fi-FI" b="1" dirty="0">
              <a:solidFill>
                <a:schemeClr val="bg2"/>
              </a:solidFill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		in case</a:t>
            </a:r>
            <a:endParaRPr lang="fi-FI" dirty="0">
              <a:solidFill>
                <a:schemeClr val="bg2"/>
              </a:solidFill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provided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that</a:t>
            </a:r>
            <a:r>
              <a:rPr lang="fi-FI" b="1" dirty="0">
                <a:solidFill>
                  <a:schemeClr val="bg2"/>
                </a:solidFill>
              </a:rPr>
              <a:t> / </a:t>
            </a:r>
            <a:r>
              <a:rPr lang="fi-FI" b="1" dirty="0" err="1">
                <a:solidFill>
                  <a:schemeClr val="bg2"/>
                </a:solidFill>
              </a:rPr>
              <a:t>providing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that</a:t>
            </a:r>
            <a:endParaRPr b="1" dirty="0">
              <a:solidFill>
                <a:schemeClr val="bg2"/>
              </a:solidFill>
            </a:endParaRPr>
          </a:p>
          <a:p>
            <a:pPr marL="857250" indent="-85725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Niissä käytetään tulevasta ajasta puhuttaessa preesensiä.</a:t>
            </a:r>
          </a:p>
          <a:p>
            <a:pPr marL="857250" indent="-85725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Päälauseessa on tällöin yleensä futuuri. </a:t>
            </a:r>
          </a:p>
          <a:p>
            <a:pPr marL="857250" lvl="0" indent="-85725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14</a:t>
            </a:fld>
            <a:endParaRPr/>
          </a:p>
        </p:txBody>
      </p:sp>
      <p:sp>
        <p:nvSpPr>
          <p:cNvPr id="191" name="Google Shape;191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1. Heti kun olemme valmiita, menemme juna-asemalle.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As </a:t>
            </a:r>
            <a:r>
              <a:rPr lang="fi-FI" dirty="0" err="1">
                <a:solidFill>
                  <a:schemeClr val="bg2"/>
                </a:solidFill>
              </a:rPr>
              <a:t>soon</a:t>
            </a:r>
            <a:r>
              <a:rPr lang="fi-FI" dirty="0">
                <a:solidFill>
                  <a:schemeClr val="bg2"/>
                </a:solidFill>
              </a:rPr>
              <a:t> as 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are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ready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dirty="0" err="1">
                <a:solidFill>
                  <a:schemeClr val="bg2"/>
                </a:solidFill>
              </a:rPr>
              <a:t>we’ll</a:t>
            </a:r>
            <a:r>
              <a:rPr lang="fi-FI" dirty="0">
                <a:solidFill>
                  <a:schemeClr val="bg2"/>
                </a:solidFill>
              </a:rPr>
              <a:t> go to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railway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station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2. Odotatko meitä laiturilla, kun saavumme?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be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waiting</a:t>
            </a:r>
            <a:r>
              <a:rPr lang="fi-FI" dirty="0">
                <a:solidFill>
                  <a:schemeClr val="bg2"/>
                </a:solidFill>
              </a:rPr>
              <a:t> for us  / </a:t>
            </a: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wait</a:t>
            </a:r>
            <a:r>
              <a:rPr lang="fi-FI" dirty="0">
                <a:solidFill>
                  <a:schemeClr val="bg2"/>
                </a:solidFill>
              </a:rPr>
              <a:t> for us on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platform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once</a:t>
            </a:r>
            <a:r>
              <a:rPr lang="fi-FI" dirty="0">
                <a:solidFill>
                  <a:schemeClr val="bg2"/>
                </a:solidFill>
              </a:rPr>
              <a:t>/</a:t>
            </a:r>
            <a:r>
              <a:rPr lang="fi-FI" dirty="0" err="1">
                <a:solidFill>
                  <a:schemeClr val="bg2"/>
                </a:solidFill>
              </a:rPr>
              <a:t>when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arrive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3. En varaa junalippuja ennen kuin kuulen suunnitelmasi.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 </a:t>
            </a:r>
            <a:r>
              <a:rPr lang="fi-FI" dirty="0" err="1">
                <a:solidFill>
                  <a:schemeClr val="bg2"/>
                </a:solidFill>
              </a:rPr>
              <a:t>won’t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book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train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tickets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until</a:t>
            </a:r>
            <a:r>
              <a:rPr lang="fi-FI" dirty="0">
                <a:solidFill>
                  <a:schemeClr val="bg2"/>
                </a:solidFill>
              </a:rPr>
              <a:t>/</a:t>
            </a:r>
            <a:r>
              <a:rPr lang="fi-FI" dirty="0" err="1">
                <a:solidFill>
                  <a:schemeClr val="bg2"/>
                </a:solidFill>
              </a:rPr>
              <a:t>till</a:t>
            </a:r>
            <a:r>
              <a:rPr lang="fi-FI" dirty="0">
                <a:solidFill>
                  <a:schemeClr val="bg2"/>
                </a:solidFill>
              </a:rPr>
              <a:t> I </a:t>
            </a:r>
            <a:r>
              <a:rPr lang="fi-FI" dirty="0" err="1">
                <a:solidFill>
                  <a:schemeClr val="bg2"/>
                </a:solidFill>
              </a:rPr>
              <a:t>hear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plan</a:t>
            </a:r>
            <a:r>
              <a:rPr lang="fi-FI" dirty="0">
                <a:solidFill>
                  <a:schemeClr val="bg2"/>
                </a:solidFill>
              </a:rPr>
              <a:t>.	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98" name="Google Shape;198;p1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15</a:t>
            </a:fld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9385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4. Ellet neuvo minua, en löydä perille.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If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don’t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advise</a:t>
            </a:r>
            <a:r>
              <a:rPr lang="fi-FI" dirty="0">
                <a:solidFill>
                  <a:schemeClr val="bg2"/>
                </a:solidFill>
              </a:rPr>
              <a:t> me / </a:t>
            </a: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dirty="0" err="1">
                <a:solidFill>
                  <a:schemeClr val="bg2"/>
                </a:solidFill>
              </a:rPr>
              <a:t>Unless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advise</a:t>
            </a:r>
            <a:r>
              <a:rPr lang="fi-FI" dirty="0">
                <a:solidFill>
                  <a:schemeClr val="bg2"/>
                </a:solidFill>
              </a:rPr>
              <a:t> me, I </a:t>
            </a:r>
            <a:r>
              <a:rPr lang="fi-FI" dirty="0" err="1">
                <a:solidFill>
                  <a:schemeClr val="bg2"/>
                </a:solidFill>
              </a:rPr>
              <a:t>won’t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find</a:t>
            </a:r>
            <a:r>
              <a:rPr lang="fi-FI" dirty="0">
                <a:solidFill>
                  <a:schemeClr val="bg2"/>
                </a:solidFill>
              </a:rPr>
              <a:t> my </a:t>
            </a:r>
            <a:r>
              <a:rPr lang="fi-FI" dirty="0" err="1">
                <a:solidFill>
                  <a:schemeClr val="bg2"/>
                </a:solidFill>
              </a:rPr>
              <a:t>way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5. Soitatko meille siinä tapauksessa että jotain menee pieleen?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call</a:t>
            </a:r>
            <a:r>
              <a:rPr lang="fi-FI" dirty="0">
                <a:solidFill>
                  <a:schemeClr val="bg2"/>
                </a:solidFill>
              </a:rPr>
              <a:t>/</a:t>
            </a:r>
            <a:r>
              <a:rPr lang="fi-FI" dirty="0" err="1">
                <a:solidFill>
                  <a:schemeClr val="bg2"/>
                </a:solidFill>
              </a:rPr>
              <a:t>phone</a:t>
            </a:r>
            <a:r>
              <a:rPr lang="fi-FI" dirty="0">
                <a:solidFill>
                  <a:schemeClr val="bg2"/>
                </a:solidFill>
              </a:rPr>
              <a:t>/</a:t>
            </a:r>
            <a:r>
              <a:rPr lang="fi-FI" dirty="0" err="1">
                <a:solidFill>
                  <a:schemeClr val="bg2"/>
                </a:solidFill>
              </a:rPr>
              <a:t>ring</a:t>
            </a:r>
            <a:r>
              <a:rPr lang="fi-FI" dirty="0">
                <a:solidFill>
                  <a:schemeClr val="bg2"/>
                </a:solidFill>
              </a:rPr>
              <a:t> us in case </a:t>
            </a:r>
            <a:r>
              <a:rPr lang="fi-FI" dirty="0" err="1">
                <a:solidFill>
                  <a:schemeClr val="bg2"/>
                </a:solidFill>
              </a:rPr>
              <a:t>something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goes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wrong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6. Jos sinulla on seikkailumieltä, junamatka ei pelota.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If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a </a:t>
            </a:r>
            <a:r>
              <a:rPr lang="fi-FI" dirty="0" err="1">
                <a:solidFill>
                  <a:schemeClr val="bg2"/>
                </a:solidFill>
              </a:rPr>
              <a:t>sense</a:t>
            </a:r>
            <a:r>
              <a:rPr lang="fi-FI" dirty="0">
                <a:solidFill>
                  <a:schemeClr val="bg2"/>
                </a:solidFill>
              </a:rPr>
              <a:t> of an </a:t>
            </a:r>
            <a:r>
              <a:rPr lang="fi-FI" dirty="0" err="1">
                <a:solidFill>
                  <a:schemeClr val="bg2"/>
                </a:solidFill>
              </a:rPr>
              <a:t>adventure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train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ride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won’t</a:t>
            </a:r>
            <a:r>
              <a:rPr lang="fi-FI" dirty="0">
                <a:solidFill>
                  <a:schemeClr val="bg2"/>
                </a:solidFill>
              </a:rPr>
              <a:t> 			</a:t>
            </a:r>
            <a:r>
              <a:rPr lang="fi-FI" dirty="0" err="1">
                <a:solidFill>
                  <a:schemeClr val="bg2"/>
                </a:solidFill>
              </a:rPr>
              <a:t>scare</a:t>
            </a:r>
            <a:r>
              <a:rPr lang="fi-FI" dirty="0">
                <a:solidFill>
                  <a:schemeClr val="bg2"/>
                </a:solidFill>
              </a:rPr>
              <a:t>/</a:t>
            </a:r>
            <a:r>
              <a:rPr lang="fi-FI" dirty="0" err="1">
                <a:solidFill>
                  <a:schemeClr val="bg2"/>
                </a:solidFill>
              </a:rPr>
              <a:t>frighten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06" name="Google Shape;206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16</a:t>
            </a:fld>
            <a:endParaRPr dirty="0"/>
          </a:p>
        </p:txBody>
      </p:sp>
      <p:sp>
        <p:nvSpPr>
          <p:cNvPr id="207" name="Google Shape;207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32bdce337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How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express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future</a:t>
            </a:r>
            <a:r>
              <a:rPr lang="fi-FI" dirty="0"/>
              <a:t>? </a:t>
            </a:r>
            <a:br>
              <a:rPr lang="fi-FI" dirty="0"/>
            </a:br>
            <a:r>
              <a:rPr lang="fi-FI" dirty="0" err="1"/>
              <a:t>Find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93" name="Google Shape;93;gb32bdce337_0_0"/>
          <p:cNvSpPr txBox="1">
            <a:spLocks noGrp="1"/>
          </p:cNvSpPr>
          <p:nvPr>
            <p:ph type="body" idx="1"/>
          </p:nvPr>
        </p:nvSpPr>
        <p:spPr>
          <a:xfrm>
            <a:off x="1676400" y="3061051"/>
            <a:ext cx="10069463" cy="948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I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help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tomorro</a:t>
            </a:r>
            <a:r>
              <a:rPr lang="fi-FI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w</a:t>
            </a:r>
            <a:r>
              <a:rPr lang="fi-FI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/>
              <a:t>I </a:t>
            </a:r>
            <a:r>
              <a:rPr lang="fi-FI" dirty="0" err="1"/>
              <a:t>won’t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 </a:t>
            </a:r>
            <a:r>
              <a:rPr lang="fi-FI" dirty="0" err="1"/>
              <a:t>week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joining</a:t>
            </a:r>
            <a:r>
              <a:rPr lang="fi-FI" dirty="0"/>
              <a:t> us?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 err="1"/>
              <a:t>Shall</a:t>
            </a:r>
            <a:r>
              <a:rPr lang="fi-FI" dirty="0"/>
              <a:t> I </a:t>
            </a:r>
            <a:r>
              <a:rPr lang="fi-FI" dirty="0" err="1"/>
              <a:t>give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a </a:t>
            </a:r>
            <a:r>
              <a:rPr lang="fi-FI" dirty="0" err="1"/>
              <a:t>hand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to </a:t>
            </a:r>
            <a:r>
              <a:rPr lang="fi-FI" dirty="0" err="1"/>
              <a:t>invite</a:t>
            </a:r>
            <a:r>
              <a:rPr lang="fi-FI" dirty="0"/>
              <a:t> </a:t>
            </a:r>
            <a:r>
              <a:rPr lang="fi-FI" dirty="0" err="1"/>
              <a:t>everybody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leaving</a:t>
            </a:r>
            <a:r>
              <a:rPr lang="fi-FI" dirty="0"/>
              <a:t> </a:t>
            </a:r>
            <a:r>
              <a:rPr lang="fi-FI" dirty="0" err="1"/>
              <a:t>tonight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/>
              <a:t>My </a:t>
            </a:r>
            <a:r>
              <a:rPr lang="fi-FI" dirty="0" err="1"/>
              <a:t>train</a:t>
            </a:r>
            <a:r>
              <a:rPr lang="fi-FI" dirty="0"/>
              <a:t> </a:t>
            </a:r>
            <a:r>
              <a:rPr lang="fi-FI" dirty="0" err="1"/>
              <a:t>leaves</a:t>
            </a:r>
            <a:r>
              <a:rPr lang="fi-FI" dirty="0"/>
              <a:t> at 7.30 pm.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/>
              <a:t>By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come</a:t>
            </a:r>
            <a:r>
              <a:rPr lang="fi-FI" dirty="0"/>
              <a:t> </a:t>
            </a:r>
            <a:r>
              <a:rPr lang="fi-FI" dirty="0" err="1"/>
              <a:t>back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returned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US.</a:t>
            </a:r>
            <a:endParaRPr dirty="0"/>
          </a:p>
        </p:txBody>
      </p:sp>
      <p:sp>
        <p:nvSpPr>
          <p:cNvPr id="94" name="Google Shape;94;gb32bdce337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gb32bdce337_0_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23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32bdce337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How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express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future</a:t>
            </a:r>
            <a:r>
              <a:rPr lang="fi-FI" dirty="0"/>
              <a:t>? </a:t>
            </a:r>
            <a:br>
              <a:rPr lang="fi-FI" dirty="0"/>
            </a:br>
            <a:r>
              <a:rPr lang="fi-FI" dirty="0" err="1"/>
              <a:t>Find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93" name="Google Shape;93;gb32bdce337_0_0"/>
          <p:cNvSpPr txBox="1">
            <a:spLocks noGrp="1"/>
          </p:cNvSpPr>
          <p:nvPr>
            <p:ph type="body" idx="1"/>
          </p:nvPr>
        </p:nvSpPr>
        <p:spPr>
          <a:xfrm>
            <a:off x="1676400" y="3061051"/>
            <a:ext cx="10069463" cy="948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I</a:t>
            </a:r>
            <a:r>
              <a:rPr lang="fi-FI" dirty="0"/>
              <a:t> </a:t>
            </a:r>
            <a:r>
              <a:rPr lang="fi-FI" b="1" dirty="0" err="1"/>
              <a:t>will</a:t>
            </a:r>
            <a:r>
              <a:rPr lang="fi-FI" b="1" dirty="0"/>
              <a:t> help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tomorro</a:t>
            </a:r>
            <a:r>
              <a:rPr lang="fi-FI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w</a:t>
            </a:r>
            <a:r>
              <a:rPr lang="fi-FI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/>
              <a:t>I </a:t>
            </a:r>
            <a:r>
              <a:rPr lang="fi-FI" b="1" dirty="0" err="1"/>
              <a:t>won’t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dirty="0" err="1"/>
              <a:t>here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 </a:t>
            </a:r>
            <a:r>
              <a:rPr lang="fi-FI" dirty="0" err="1"/>
              <a:t>week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b="1" dirty="0" err="1"/>
              <a:t>Will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joining</a:t>
            </a:r>
            <a:r>
              <a:rPr lang="fi-FI" b="1" dirty="0"/>
              <a:t> </a:t>
            </a:r>
            <a:r>
              <a:rPr lang="fi-FI" dirty="0"/>
              <a:t>us?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b="1" dirty="0" err="1"/>
              <a:t>Shall</a:t>
            </a:r>
            <a:r>
              <a:rPr lang="fi-FI" dirty="0"/>
              <a:t> I </a:t>
            </a:r>
            <a:r>
              <a:rPr lang="fi-FI" b="1" dirty="0" err="1"/>
              <a:t>give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a </a:t>
            </a:r>
            <a:r>
              <a:rPr lang="fi-FI" dirty="0" err="1"/>
              <a:t>hand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going</a:t>
            </a:r>
            <a:r>
              <a:rPr lang="fi-FI" b="1" dirty="0"/>
              <a:t> to</a:t>
            </a:r>
            <a:r>
              <a:rPr lang="fi-FI" dirty="0"/>
              <a:t> </a:t>
            </a:r>
            <a:r>
              <a:rPr lang="fi-FI" b="1" dirty="0" err="1"/>
              <a:t>invite</a:t>
            </a:r>
            <a:r>
              <a:rPr lang="fi-FI" dirty="0"/>
              <a:t> </a:t>
            </a:r>
            <a:r>
              <a:rPr lang="fi-FI" dirty="0" err="1"/>
              <a:t>everybody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 err="1"/>
              <a:t>I’</a:t>
            </a:r>
            <a:r>
              <a:rPr lang="fi-FI" b="1" dirty="0" err="1"/>
              <a:t>m</a:t>
            </a:r>
            <a:r>
              <a:rPr lang="fi-FI" b="1" dirty="0"/>
              <a:t> </a:t>
            </a:r>
            <a:r>
              <a:rPr lang="fi-FI" b="1" dirty="0" err="1"/>
              <a:t>leaving</a:t>
            </a:r>
            <a:r>
              <a:rPr lang="fi-FI" b="1" dirty="0"/>
              <a:t> </a:t>
            </a:r>
            <a:r>
              <a:rPr lang="fi-FI" dirty="0" err="1"/>
              <a:t>tonight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/>
              <a:t>My </a:t>
            </a:r>
            <a:r>
              <a:rPr lang="fi-FI" dirty="0" err="1"/>
              <a:t>train</a:t>
            </a:r>
            <a:r>
              <a:rPr lang="fi-FI" dirty="0"/>
              <a:t> </a:t>
            </a:r>
            <a:r>
              <a:rPr lang="fi-FI" b="1" dirty="0" err="1"/>
              <a:t>leaves</a:t>
            </a:r>
            <a:r>
              <a:rPr lang="fi-FI" b="1" dirty="0"/>
              <a:t> </a:t>
            </a:r>
            <a:r>
              <a:rPr lang="fi-FI" dirty="0"/>
              <a:t>at 7.30 pm.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/>
              <a:t>By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come</a:t>
            </a:r>
            <a:r>
              <a:rPr lang="fi-FI" dirty="0"/>
              <a:t> </a:t>
            </a:r>
            <a:r>
              <a:rPr lang="fi-FI" dirty="0" err="1"/>
              <a:t>back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b="1" dirty="0" err="1"/>
              <a:t>have</a:t>
            </a:r>
            <a:r>
              <a:rPr lang="fi-FI" b="1" dirty="0"/>
              <a:t> </a:t>
            </a:r>
            <a:r>
              <a:rPr lang="fi-FI" b="1" dirty="0" err="1"/>
              <a:t>returned</a:t>
            </a:r>
            <a:r>
              <a:rPr lang="fi-FI" b="1" dirty="0"/>
              <a:t> </a:t>
            </a:r>
            <a:r>
              <a:rPr lang="fi-FI" dirty="0"/>
              <a:t>to </a:t>
            </a:r>
            <a:r>
              <a:rPr lang="fi-FI" dirty="0" err="1"/>
              <a:t>the</a:t>
            </a:r>
            <a:r>
              <a:rPr lang="fi-FI" dirty="0"/>
              <a:t> US.</a:t>
            </a:r>
            <a:endParaRPr dirty="0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F7E4240-8305-415F-9600-93FA788D009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3041150" y="3061052"/>
            <a:ext cx="10069463" cy="1008079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ts val="550"/>
            </a:pPr>
            <a:r>
              <a:rPr lang="en-US" dirty="0">
                <a:solidFill>
                  <a:schemeClr val="bg2"/>
                </a:solidFill>
              </a:rPr>
              <a:t>will + </a:t>
            </a:r>
            <a:r>
              <a:rPr lang="en-US" dirty="0" err="1">
                <a:solidFill>
                  <a:schemeClr val="bg2"/>
                </a:solidFill>
              </a:rPr>
              <a:t>perusmuoto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ts val="550"/>
            </a:pPr>
            <a:r>
              <a:rPr lang="en-US" dirty="0">
                <a:solidFill>
                  <a:schemeClr val="bg2"/>
                </a:solidFill>
              </a:rPr>
              <a:t>won’t / will not  + </a:t>
            </a:r>
            <a:r>
              <a:rPr lang="en-US" dirty="0" err="1">
                <a:solidFill>
                  <a:schemeClr val="bg2"/>
                </a:solidFill>
              </a:rPr>
              <a:t>perusmuoto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ts val="550"/>
            </a:pPr>
            <a:r>
              <a:rPr lang="en-US" dirty="0">
                <a:solidFill>
                  <a:schemeClr val="bg2"/>
                </a:solidFill>
              </a:rPr>
              <a:t>will be + -</a:t>
            </a:r>
            <a:r>
              <a:rPr lang="en-US" dirty="0" err="1">
                <a:solidFill>
                  <a:schemeClr val="bg2"/>
                </a:solidFill>
              </a:rPr>
              <a:t>ing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ts val="550"/>
            </a:pPr>
            <a:r>
              <a:rPr lang="en-US" dirty="0">
                <a:solidFill>
                  <a:schemeClr val="bg2"/>
                </a:solidFill>
              </a:rPr>
              <a:t>shall + </a:t>
            </a:r>
            <a:r>
              <a:rPr lang="en-US" dirty="0" err="1">
                <a:solidFill>
                  <a:schemeClr val="bg2"/>
                </a:solidFill>
              </a:rPr>
              <a:t>perusmuoto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ts val="550"/>
            </a:pPr>
            <a:r>
              <a:rPr lang="en-US" dirty="0">
                <a:solidFill>
                  <a:schemeClr val="bg2"/>
                </a:solidFill>
              </a:rPr>
              <a:t>be going to + </a:t>
            </a:r>
            <a:r>
              <a:rPr lang="en-US" dirty="0" err="1">
                <a:solidFill>
                  <a:schemeClr val="bg2"/>
                </a:solidFill>
              </a:rPr>
              <a:t>perusmuoto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550"/>
            </a:pP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550"/>
            </a:pPr>
            <a:r>
              <a:rPr lang="en-US" dirty="0" err="1">
                <a:solidFill>
                  <a:schemeClr val="bg2"/>
                </a:solidFill>
              </a:rPr>
              <a:t>kestopreesens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550"/>
            </a:pPr>
            <a:r>
              <a:rPr lang="en-US" dirty="0" err="1">
                <a:solidFill>
                  <a:schemeClr val="bg2"/>
                </a:solidFill>
              </a:rPr>
              <a:t>yleispreesens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550"/>
            </a:pP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550"/>
            </a:pPr>
            <a:r>
              <a:rPr lang="en-US" dirty="0">
                <a:solidFill>
                  <a:schemeClr val="bg2"/>
                </a:solidFill>
              </a:rPr>
              <a:t>will have + 3. </a:t>
            </a:r>
            <a:r>
              <a:rPr lang="en-US" dirty="0" err="1">
                <a:solidFill>
                  <a:schemeClr val="bg2"/>
                </a:solidFill>
              </a:rPr>
              <a:t>muoto</a:t>
            </a:r>
            <a:endParaRPr lang="en-US" dirty="0">
              <a:solidFill>
                <a:schemeClr val="bg2"/>
              </a:solidFill>
            </a:endParaRPr>
          </a:p>
          <a:p>
            <a:endParaRPr lang="fi-FI" dirty="0"/>
          </a:p>
        </p:txBody>
      </p:sp>
      <p:sp>
        <p:nvSpPr>
          <p:cNvPr id="94" name="Google Shape;94;gb32bdce337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dirty="0"/>
          </a:p>
        </p:txBody>
      </p:sp>
      <p:sp>
        <p:nvSpPr>
          <p:cNvPr id="95" name="Google Shape;95;gb32bdce337_0_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95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Tulevan ajan ilmaiseminen</a:t>
            </a:r>
            <a:endParaRPr dirty="0"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1799999" y="2880000"/>
            <a:ext cx="21464037" cy="10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 err="1"/>
              <a:t>Your</a:t>
            </a:r>
            <a:r>
              <a:rPr lang="fi-FI" dirty="0"/>
              <a:t> pizza </a:t>
            </a:r>
            <a:r>
              <a:rPr lang="fi-FI" dirty="0" err="1"/>
              <a:t>looks</a:t>
            </a:r>
            <a:r>
              <a:rPr lang="fi-FI" dirty="0"/>
              <a:t> </a:t>
            </a:r>
            <a:r>
              <a:rPr lang="fi-FI" dirty="0" err="1"/>
              <a:t>delicious</a:t>
            </a:r>
            <a:r>
              <a:rPr lang="fi-FI" dirty="0"/>
              <a:t>. </a:t>
            </a:r>
            <a:r>
              <a:rPr lang="fi-FI" b="1" dirty="0" err="1"/>
              <a:t>I’ll</a:t>
            </a:r>
            <a:r>
              <a:rPr lang="fi-FI" b="1" dirty="0"/>
              <a:t> help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finish</a:t>
            </a:r>
            <a:r>
              <a:rPr lang="fi-FI" dirty="0"/>
              <a:t> it.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b="1" dirty="0" err="1"/>
              <a:t>We’ll</a:t>
            </a:r>
            <a:r>
              <a:rPr lang="fi-FI" b="1" dirty="0"/>
              <a:t> </a:t>
            </a:r>
            <a:r>
              <a:rPr lang="fi-FI" b="1" dirty="0" err="1"/>
              <a:t>have</a:t>
            </a:r>
            <a:r>
              <a:rPr lang="fi-FI" b="1" dirty="0"/>
              <a:t> </a:t>
            </a:r>
            <a:r>
              <a:rPr lang="fi-FI" dirty="0"/>
              <a:t>to </a:t>
            </a:r>
            <a:r>
              <a:rPr lang="fi-FI" dirty="0" err="1"/>
              <a:t>buy</a:t>
            </a:r>
            <a:r>
              <a:rPr lang="fi-FI" dirty="0"/>
              <a:t> some </a:t>
            </a:r>
            <a:r>
              <a:rPr lang="fi-FI" dirty="0" err="1"/>
              <a:t>more</a:t>
            </a:r>
            <a:r>
              <a:rPr lang="fi-FI" dirty="0"/>
              <a:t> for </a:t>
            </a:r>
            <a:r>
              <a:rPr lang="fi-FI" dirty="0" err="1"/>
              <a:t>tonight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going</a:t>
            </a:r>
            <a:r>
              <a:rPr lang="fi-FI" b="1" dirty="0"/>
              <a:t> to </a:t>
            </a:r>
            <a:r>
              <a:rPr lang="fi-FI" b="1" dirty="0" err="1"/>
              <a:t>eat</a:t>
            </a:r>
            <a:r>
              <a:rPr lang="fi-FI" b="1" dirty="0"/>
              <a:t> </a:t>
            </a:r>
            <a:r>
              <a:rPr lang="fi-FI" dirty="0" err="1"/>
              <a:t>all</a:t>
            </a:r>
            <a:r>
              <a:rPr lang="fi-FI" dirty="0"/>
              <a:t> of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doughnut</a:t>
            </a:r>
            <a:r>
              <a:rPr lang="fi-FI" dirty="0"/>
              <a:t>?</a:t>
            </a:r>
            <a:endParaRPr dirty="0"/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E</a:t>
            </a:r>
            <a:r>
              <a:rPr lang="fi-FI" dirty="0">
                <a:solidFill>
                  <a:schemeClr val="bg2"/>
                </a:solidFill>
              </a:rPr>
              <a:t>nglannissa tulevaan aikaan voi viitata 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monella tapaa</a:t>
            </a:r>
            <a:r>
              <a:rPr lang="fi-FI" dirty="0">
                <a:solidFill>
                  <a:schemeClr val="bg2"/>
                </a:solidFill>
              </a:rPr>
              <a:t>. Suomessa käytetään yleensä preesensiä. </a:t>
            </a:r>
            <a:endParaRPr dirty="0">
              <a:solidFill>
                <a:schemeClr val="bg2"/>
              </a:solidFill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W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ill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on 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tavallinen</a:t>
            </a:r>
            <a:r>
              <a:rPr lang="fi-FI" dirty="0">
                <a:solidFill>
                  <a:schemeClr val="bg2"/>
                </a:solidFill>
              </a:rPr>
              <a:t>, kun puhutaan todennäköisistä tapahtumista tulevaisuudessa tai päätös tehdään puhumishetkellä.</a:t>
            </a:r>
            <a:endParaRPr dirty="0">
              <a:solidFill>
                <a:schemeClr val="bg2"/>
              </a:solidFill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Hyvin yleinen tapa</a:t>
            </a:r>
            <a:r>
              <a:rPr lang="fi-FI" dirty="0">
                <a:solidFill>
                  <a:schemeClr val="bg2"/>
                </a:solidFill>
              </a:rPr>
              <a:t> ilmaista tulevaa tekemistä varsinkin amerikanenglannissa on </a:t>
            </a:r>
            <a:r>
              <a:rPr lang="fi-FI" b="1" dirty="0" err="1">
                <a:solidFill>
                  <a:schemeClr val="bg2"/>
                </a:solidFill>
              </a:rPr>
              <a:t>be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going</a:t>
            </a:r>
            <a:r>
              <a:rPr lang="fi-FI" b="1" dirty="0">
                <a:solidFill>
                  <a:schemeClr val="bg2"/>
                </a:solidFill>
              </a:rPr>
              <a:t> to</a:t>
            </a:r>
            <a:r>
              <a:rPr lang="fi-FI" dirty="0">
                <a:solidFill>
                  <a:schemeClr val="bg2"/>
                </a:solidFill>
              </a:rPr>
              <a:t>. 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5100" dirty="0"/>
          </a:p>
        </p:txBody>
      </p:sp>
      <p:sp>
        <p:nvSpPr>
          <p:cNvPr id="110" name="Google Shape;110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 dirty="0"/>
          </a:p>
        </p:txBody>
      </p:sp>
      <p:sp>
        <p:nvSpPr>
          <p:cNvPr id="111" name="Google Shape;111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33610c2c8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Will</a:t>
            </a:r>
            <a:r>
              <a:rPr lang="fi-FI" dirty="0"/>
              <a:t> + pääverbin perusmuoto</a:t>
            </a:r>
            <a:endParaRPr dirty="0"/>
          </a:p>
        </p:txBody>
      </p:sp>
      <p:sp>
        <p:nvSpPr>
          <p:cNvPr id="117" name="Google Shape;117;gb33610c2c8_0_0"/>
          <p:cNvSpPr txBox="1">
            <a:spLocks noGrp="1"/>
          </p:cNvSpPr>
          <p:nvPr>
            <p:ph type="body" idx="1"/>
          </p:nvPr>
        </p:nvSpPr>
        <p:spPr>
          <a:xfrm>
            <a:off x="1800000" y="3599999"/>
            <a:ext cx="21031200" cy="938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sun</a:t>
            </a:r>
            <a:r>
              <a:rPr lang="fi-FI" dirty="0"/>
              <a:t> </a:t>
            </a: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b="1" dirty="0" err="1"/>
              <a:t>rise</a:t>
            </a:r>
            <a:r>
              <a:rPr lang="fi-FI" dirty="0"/>
              <a:t> at 6.00 </a:t>
            </a:r>
            <a:r>
              <a:rPr lang="fi-FI" dirty="0" err="1"/>
              <a:t>a.m</a:t>
            </a:r>
            <a:r>
              <a:rPr lang="fi-FI" dirty="0"/>
              <a:t>. </a:t>
            </a:r>
            <a:r>
              <a:rPr lang="fi-FI" dirty="0" err="1"/>
              <a:t>tomorrow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hungry</a:t>
            </a:r>
            <a:r>
              <a:rPr lang="fi-FI" dirty="0"/>
              <a:t>? </a:t>
            </a:r>
            <a:r>
              <a:rPr lang="fi-FI" dirty="0" err="1"/>
              <a:t>I</a:t>
            </a:r>
            <a:r>
              <a:rPr lang="fi-FI" b="1" dirty="0" err="1"/>
              <a:t>'ll</a:t>
            </a:r>
            <a:r>
              <a:rPr lang="fi-FI" b="1" dirty="0"/>
              <a:t> </a:t>
            </a:r>
            <a:r>
              <a:rPr lang="fi-FI" b="1" dirty="0" err="1"/>
              <a:t>make</a:t>
            </a:r>
            <a:r>
              <a:rPr lang="fi-FI" b="1" dirty="0"/>
              <a:t> </a:t>
            </a:r>
            <a:r>
              <a:rPr lang="fi-FI" dirty="0"/>
              <a:t>us some </a:t>
            </a:r>
            <a:r>
              <a:rPr lang="fi-FI" dirty="0" err="1"/>
              <a:t>soup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dirty="0" err="1"/>
              <a:t>think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won't</a:t>
            </a:r>
            <a:r>
              <a:rPr lang="fi-FI" dirty="0"/>
              <a:t> </a:t>
            </a:r>
            <a:r>
              <a:rPr lang="fi-FI" dirty="0" err="1"/>
              <a:t>ever</a:t>
            </a:r>
            <a:r>
              <a:rPr lang="fi-FI" dirty="0"/>
              <a:t> </a:t>
            </a:r>
            <a:r>
              <a:rPr lang="fi-FI" b="1" dirty="0" err="1"/>
              <a:t>learn</a:t>
            </a:r>
            <a:r>
              <a:rPr lang="fi-FI" dirty="0"/>
              <a:t> to </a:t>
            </a:r>
            <a:r>
              <a:rPr lang="fi-FI" dirty="0" err="1"/>
              <a:t>think</a:t>
            </a:r>
            <a:r>
              <a:rPr lang="fi-FI" dirty="0"/>
              <a:t> of </a:t>
            </a:r>
            <a:r>
              <a:rPr lang="fi-FI" dirty="0" err="1"/>
              <a:t>others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 + </a:t>
            </a:r>
            <a:r>
              <a:rPr lang="fi-FI" b="1" dirty="0">
                <a:solidFill>
                  <a:schemeClr val="bg2"/>
                </a:solidFill>
              </a:rPr>
              <a:t>pääverbin</a:t>
            </a:r>
            <a:r>
              <a:rPr lang="fi-FI" dirty="0">
                <a:solidFill>
                  <a:schemeClr val="bg2"/>
                </a:solidFill>
              </a:rPr>
              <a:t> perusmuoto ilmaisee: 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todennäköisiä tapahtumia tulevaisuudessa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puhumishetkellä tehtyä päätöstä.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</a:pP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</a:pPr>
            <a:r>
              <a:rPr lang="fi-FI" dirty="0">
                <a:solidFill>
                  <a:schemeClr val="bg2"/>
                </a:solidFill>
              </a:rPr>
              <a:t>Kieltomuoto on </a:t>
            </a:r>
            <a:r>
              <a:rPr lang="fi-FI" b="1" dirty="0" err="1">
                <a:solidFill>
                  <a:schemeClr val="bg2"/>
                </a:solidFill>
              </a:rPr>
              <a:t>will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not</a:t>
            </a:r>
            <a:r>
              <a:rPr lang="fi-FI" b="1" dirty="0">
                <a:solidFill>
                  <a:schemeClr val="bg2"/>
                </a:solidFill>
              </a:rPr>
              <a:t> / </a:t>
            </a:r>
            <a:r>
              <a:rPr lang="fi-FI" b="1" dirty="0" err="1">
                <a:solidFill>
                  <a:schemeClr val="bg2"/>
                </a:solidFill>
              </a:rPr>
              <a:t>won’t</a:t>
            </a:r>
            <a:r>
              <a:rPr lang="fi-FI" b="1" dirty="0">
                <a:solidFill>
                  <a:schemeClr val="bg2"/>
                </a:solidFill>
              </a:rPr>
              <a:t>.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5100" dirty="0"/>
          </a:p>
        </p:txBody>
      </p:sp>
      <p:sp>
        <p:nvSpPr>
          <p:cNvPr id="118" name="Google Shape;118;gb33610c2c8_0_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19" name="Google Shape;119;gb33610c2c8_0_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Be going to + </a:t>
            </a:r>
            <a:r>
              <a:rPr lang="fi-FI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pääverbin perusmuoto</a:t>
            </a: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alibri"/>
              <a:buNone/>
            </a:pPr>
            <a:r>
              <a:rPr lang="fi-FI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I </a:t>
            </a:r>
            <a:r>
              <a:rPr lang="fi-FI" b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a</a:t>
            </a:r>
            <a:r>
              <a:rPr lang="fi-FI" b="1" dirty="0"/>
              <a:t>m </a:t>
            </a:r>
            <a:r>
              <a:rPr lang="fi-FI" b="1" dirty="0" err="1"/>
              <a:t>going</a:t>
            </a:r>
            <a:r>
              <a:rPr lang="fi-FI" b="1" dirty="0"/>
              <a:t> to </a:t>
            </a:r>
            <a:r>
              <a:rPr lang="fi-FI" b="1" dirty="0" err="1"/>
              <a:t>try</a:t>
            </a:r>
            <a:r>
              <a:rPr lang="fi-FI" b="1" dirty="0"/>
              <a:t> </a:t>
            </a:r>
            <a:r>
              <a:rPr lang="fi-FI" dirty="0"/>
              <a:t>my </a:t>
            </a:r>
            <a:r>
              <a:rPr lang="fi-FI" dirty="0" err="1"/>
              <a:t>best</a:t>
            </a:r>
            <a:r>
              <a:rPr lang="fi-FI" dirty="0"/>
              <a:t>.	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fi-FI" dirty="0"/>
              <a:t>Look at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face</a:t>
            </a:r>
            <a:r>
              <a:rPr lang="fi-FI" dirty="0"/>
              <a:t>! </a:t>
            </a:r>
            <a:r>
              <a:rPr lang="fi-FI" dirty="0" err="1"/>
              <a:t>That</a:t>
            </a:r>
            <a:r>
              <a:rPr lang="fi-FI" dirty="0"/>
              <a:t> baby </a:t>
            </a:r>
            <a:r>
              <a:rPr lang="fi-FI" b="1" dirty="0"/>
              <a:t>is </a:t>
            </a:r>
            <a:r>
              <a:rPr lang="fi-FI" b="1" dirty="0" err="1"/>
              <a:t>going</a:t>
            </a:r>
            <a:r>
              <a:rPr lang="fi-FI" b="1" dirty="0"/>
              <a:t> to </a:t>
            </a:r>
            <a:r>
              <a:rPr lang="fi-FI" b="1" dirty="0" err="1"/>
              <a:t>start</a:t>
            </a:r>
            <a:r>
              <a:rPr lang="fi-FI" b="1" dirty="0"/>
              <a:t> </a:t>
            </a:r>
            <a:r>
              <a:rPr lang="fi-FI" dirty="0" err="1"/>
              <a:t>crying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 err="1">
                <a:solidFill>
                  <a:schemeClr val="bg2"/>
                </a:solidFill>
              </a:rPr>
              <a:t>Be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going</a:t>
            </a:r>
            <a:r>
              <a:rPr lang="fi-FI" b="1" dirty="0">
                <a:solidFill>
                  <a:schemeClr val="bg2"/>
                </a:solidFill>
              </a:rPr>
              <a:t> to</a:t>
            </a:r>
            <a:r>
              <a:rPr lang="fi-FI" dirty="0">
                <a:solidFill>
                  <a:schemeClr val="bg2"/>
                </a:solidFill>
              </a:rPr>
              <a:t> +</a:t>
            </a:r>
            <a:r>
              <a:rPr lang="fi-FI" b="1" dirty="0">
                <a:solidFill>
                  <a:schemeClr val="bg2"/>
                </a:solidFill>
              </a:rPr>
              <a:t> pääverbin perusmuoto </a:t>
            </a:r>
            <a:r>
              <a:rPr lang="fi-FI" dirty="0">
                <a:solidFill>
                  <a:schemeClr val="bg2"/>
                </a:solidFill>
              </a:rPr>
              <a:t>ilmaisee:</a:t>
            </a:r>
            <a:endParaRPr baseline="30000"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2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aikomusta tai ennalta laadittua suunnitelm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aa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todennäköistä tapahtumaa.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be</a:t>
            </a:r>
            <a:r>
              <a:rPr lang="fi-FI" dirty="0"/>
              <a:t> </a:t>
            </a:r>
            <a:r>
              <a:rPr lang="fi-FI" dirty="0" err="1"/>
              <a:t>doing</a:t>
            </a:r>
            <a:endParaRPr dirty="0"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alibri"/>
              <a:buNone/>
            </a:pPr>
            <a:r>
              <a:rPr lang="fi-FI" dirty="0" err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T</a:t>
            </a:r>
            <a:r>
              <a:rPr lang="fi-FI" dirty="0" err="1"/>
              <a:t>omorrow</a:t>
            </a:r>
            <a:r>
              <a:rPr lang="fi-FI" dirty="0"/>
              <a:t> at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I </a:t>
            </a: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taking</a:t>
            </a:r>
            <a:r>
              <a:rPr lang="fi-FI" b="1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exam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alibri"/>
              <a:buNone/>
            </a:pPr>
            <a:r>
              <a:rPr lang="fi-FI" b="1" dirty="0" err="1"/>
              <a:t>Will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having</a:t>
            </a:r>
            <a:r>
              <a:rPr lang="fi-FI" b="1" dirty="0"/>
              <a:t> </a:t>
            </a:r>
            <a:r>
              <a:rPr lang="fi-FI" dirty="0" err="1"/>
              <a:t>lunch</a:t>
            </a:r>
            <a:r>
              <a:rPr lang="fi-FI" b="1" dirty="0"/>
              <a:t> </a:t>
            </a:r>
            <a:r>
              <a:rPr lang="fi-FI" dirty="0" err="1"/>
              <a:t>with</a:t>
            </a:r>
            <a:r>
              <a:rPr lang="fi-FI" dirty="0"/>
              <a:t> us?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fi-FI" dirty="0"/>
              <a:t>I </a:t>
            </a: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joining</a:t>
            </a:r>
            <a:r>
              <a:rPr lang="fi-FI" b="1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online</a:t>
            </a:r>
            <a:r>
              <a:rPr lang="fi-FI" dirty="0"/>
              <a:t> as </a:t>
            </a:r>
            <a:r>
              <a:rPr lang="fi-FI" dirty="0" err="1"/>
              <a:t>usual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ts val="650"/>
              <a:buFont typeface="Calibri"/>
              <a:buNone/>
            </a:pPr>
            <a:endParaRPr b="1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 err="1">
                <a:solidFill>
                  <a:schemeClr val="bg2"/>
                </a:solidFill>
              </a:rPr>
              <a:t>Will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be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+ </a:t>
            </a:r>
            <a:r>
              <a:rPr lang="fi-FI" b="1" dirty="0" err="1">
                <a:solidFill>
                  <a:schemeClr val="bg2"/>
                </a:solidFill>
              </a:rPr>
              <a:t>ing</a:t>
            </a:r>
            <a:r>
              <a:rPr lang="fi-FI" dirty="0">
                <a:solidFill>
                  <a:schemeClr val="bg2"/>
                </a:solidFill>
              </a:rPr>
              <a:t>-muoto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ilmaisee: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käynnissä olevaa tapahtumaa tulevaisuudessa</a:t>
            </a:r>
            <a:r>
              <a:rPr lang="fi-FI" dirty="0">
                <a:solidFill>
                  <a:schemeClr val="bg2"/>
                </a:solidFill>
              </a:rPr>
              <a:t>	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kohteliasta kysymystä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rutiininomaista tulevaisuuden tapahtumaa.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34" name="Google Shape;134;p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Shall</a:t>
            </a:r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19784093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5"/>
              <a:buFont typeface="Calibri"/>
              <a:buNone/>
            </a:pPr>
            <a:r>
              <a:rPr lang="fi-FI" b="1" dirty="0" err="1"/>
              <a:t>Shall</a:t>
            </a:r>
            <a:r>
              <a:rPr lang="fi-FI" b="1" dirty="0"/>
              <a:t> </a:t>
            </a:r>
            <a:r>
              <a:rPr lang="fi-FI" b="1" dirty="0" err="1"/>
              <a:t>we</a:t>
            </a:r>
            <a:r>
              <a:rPr lang="fi-FI" b="1" dirty="0"/>
              <a:t> go </a:t>
            </a:r>
            <a:r>
              <a:rPr lang="fi-FI" dirty="0" err="1"/>
              <a:t>now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5"/>
              <a:buFont typeface="Calibri"/>
              <a:buNone/>
            </a:pPr>
            <a:r>
              <a:rPr lang="fi-FI" b="1" dirty="0" err="1"/>
              <a:t>Shall</a:t>
            </a:r>
            <a:r>
              <a:rPr lang="fi-FI" b="1" dirty="0"/>
              <a:t> I help </a:t>
            </a:r>
            <a:r>
              <a:rPr lang="fi-FI" dirty="0" err="1"/>
              <a:t>you</a:t>
            </a:r>
            <a:r>
              <a:rPr lang="fi-FI" dirty="0"/>
              <a:t>?</a:t>
            </a:r>
            <a:endParaRPr b="1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b="1" dirty="0"/>
          </a:p>
          <a:p>
            <a:pPr marL="857250" lvl="0" indent="-857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Shall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+ pääverbin perusmuotoa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käytetään yksikön ja monikon 1. persoonien,</a:t>
            </a:r>
            <a:r>
              <a:rPr lang="fi-FI" b="1" dirty="0">
                <a:solidFill>
                  <a:schemeClr val="bg2"/>
                </a:solidFill>
              </a:rPr>
              <a:t> I </a:t>
            </a:r>
            <a:r>
              <a:rPr lang="fi-FI" dirty="0">
                <a:solidFill>
                  <a:schemeClr val="bg2"/>
                </a:solidFill>
              </a:rPr>
              <a:t>ja </a:t>
            </a:r>
            <a:r>
              <a:rPr lang="fi-FI" b="1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, kanssa 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kohteliaissa ehdotuksissa ja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 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tarjottaessa apu</a:t>
            </a:r>
            <a:r>
              <a:rPr lang="fi-FI" dirty="0">
                <a:solidFill>
                  <a:schemeClr val="bg2"/>
                </a:solidFill>
              </a:rPr>
              <a:t>a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Kestopreesens ja yleispreesens </a:t>
            </a:r>
            <a:br>
              <a:rPr lang="fi-FI" dirty="0"/>
            </a:br>
            <a:r>
              <a:rPr lang="fi-FI" dirty="0"/>
              <a:t>tulevan ajan ilmaisuissa</a:t>
            </a:r>
            <a:endParaRPr dirty="0"/>
          </a:p>
        </p:txBody>
      </p:sp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leaving</a:t>
            </a:r>
            <a:r>
              <a:rPr lang="fi-FI" b="1" dirty="0"/>
              <a:t> </a:t>
            </a:r>
            <a:r>
              <a:rPr lang="fi-FI" dirty="0"/>
              <a:t>on </a:t>
            </a:r>
            <a:r>
              <a:rPr lang="fi-FI" dirty="0" err="1"/>
              <a:t>Friday</a:t>
            </a:r>
            <a:r>
              <a:rPr lang="fi-FI" dirty="0"/>
              <a:t> as </a:t>
            </a:r>
            <a:r>
              <a:rPr lang="fi-FI" dirty="0" err="1"/>
              <a:t>agreed</a:t>
            </a:r>
            <a:r>
              <a:rPr lang="fi-FI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Kestopreesens ilmaisee ennalta sovittuja järjestelyitä lähitulevaisuudessa.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>
                <a:solidFill>
                  <a:schemeClr val="dk1"/>
                </a:solidFill>
              </a:rPr>
              <a:t>	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exam</a:t>
            </a:r>
            <a:r>
              <a:rPr lang="fi-FI" dirty="0"/>
              <a:t> </a:t>
            </a:r>
            <a:r>
              <a:rPr lang="fi-FI" b="1" dirty="0" err="1"/>
              <a:t>begins</a:t>
            </a:r>
            <a:r>
              <a:rPr lang="fi-FI" dirty="0"/>
              <a:t> at 8 </a:t>
            </a:r>
            <a:r>
              <a:rPr lang="fi-FI" dirty="0" err="1"/>
              <a:t>a.m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Y</a:t>
            </a:r>
            <a:r>
              <a:rPr lang="fi-FI" dirty="0">
                <a:solidFill>
                  <a:schemeClr val="bg2"/>
                </a:solidFill>
              </a:rPr>
              <a:t>leispreesens ilmaisee aikataulun mukaisia tapahtumia.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50" name="Google Shape;150;p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5DED03-104B-4373-9ABA-8DE314ACAD69}"/>
</file>

<file path=customXml/itemProps2.xml><?xml version="1.0" encoding="utf-8"?>
<ds:datastoreItem xmlns:ds="http://schemas.openxmlformats.org/officeDocument/2006/customXml" ds:itemID="{8D2E8A9B-4FD1-4497-A2EC-55CCCC2BA533}"/>
</file>

<file path=customXml/itemProps3.xml><?xml version="1.0" encoding="utf-8"?>
<ds:datastoreItem xmlns:ds="http://schemas.openxmlformats.org/officeDocument/2006/customXml" ds:itemID="{BB964816-8913-457A-9163-74C40D52FC0A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1068</Words>
  <Application>Microsoft Office PowerPoint</Application>
  <PresentationFormat>Mukautettu</PresentationFormat>
  <Paragraphs>168</Paragraphs>
  <Slides>16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Calibri</vt:lpstr>
      <vt:lpstr>Arial</vt:lpstr>
      <vt:lpstr>Roboto</vt:lpstr>
      <vt:lpstr>Office-teema</vt:lpstr>
      <vt:lpstr>Tulevan ajan ilmaiseminen</vt:lpstr>
      <vt:lpstr>How do you express the future?  Find the different ways.</vt:lpstr>
      <vt:lpstr>How do you express the future?  Find the different ways.</vt:lpstr>
      <vt:lpstr>Tulevan ajan ilmaiseminen</vt:lpstr>
      <vt:lpstr>Will + pääverbin perusmuoto</vt:lpstr>
      <vt:lpstr>Be going to + pääverbin perusmuoto</vt:lpstr>
      <vt:lpstr>Will be doing</vt:lpstr>
      <vt:lpstr>Shall</vt:lpstr>
      <vt:lpstr>Kestopreesens ja yleispreesens  tulevan ajan ilmaisuissa</vt:lpstr>
      <vt:lpstr>Will have done</vt:lpstr>
      <vt:lpstr>Practise.</vt:lpstr>
      <vt:lpstr>Practise.</vt:lpstr>
      <vt:lpstr>Aikaa ilmaisevat sivulauseet</vt:lpstr>
      <vt:lpstr>Ehtoa ilmaisevat sivulauseet</vt:lpstr>
      <vt:lpstr>Practise.</vt:lpstr>
      <vt:lpstr>Practise.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Tulevan ajan ilmaiseminen</dc:title>
  <dc:creator>Väänänen Anna</dc:creator>
  <cp:lastModifiedBy>Paavilainen Laura</cp:lastModifiedBy>
  <cp:revision>2</cp:revision>
  <dcterms:created xsi:type="dcterms:W3CDTF">2020-05-05T09:10:38Z</dcterms:created>
  <dcterms:modified xsi:type="dcterms:W3CDTF">2022-08-16T08:38:37Z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