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Kielitausta kielen kehityksessä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294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09034"/>
          </a:xfrm>
        </p:spPr>
        <p:txBody>
          <a:bodyPr/>
          <a:lstStyle/>
          <a:p>
            <a:r>
              <a:rPr lang="fi-FI" dirty="0" smtClean="0"/>
              <a:t>velvoitteet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540702"/>
            <a:ext cx="10363826" cy="4250498"/>
          </a:xfrm>
        </p:spPr>
        <p:txBody>
          <a:bodyPr>
            <a:normAutofit fontScale="85000" lnSpcReduction="20000"/>
          </a:bodyPr>
          <a:lstStyle/>
          <a:p>
            <a:r>
              <a:rPr lang="fi-FI" cap="none" dirty="0"/>
              <a:t>L</a:t>
            </a:r>
            <a:r>
              <a:rPr lang="fi-FI" cap="none" dirty="0" smtClean="0"/>
              <a:t>apsen </a:t>
            </a:r>
            <a:r>
              <a:rPr lang="fi-FI" b="1" cap="none" dirty="0" smtClean="0"/>
              <a:t>oikeus omaan kieleen, kulttuuriin ja uskontoon /S</a:t>
            </a:r>
            <a:r>
              <a:rPr lang="fi-FI" cap="none" dirty="0" smtClean="0"/>
              <a:t>uomen perustuslain artikla 17 sekä lapsen oikeuksien sopimuksen kohta 30. </a:t>
            </a:r>
          </a:p>
          <a:p>
            <a:r>
              <a:rPr lang="fi-FI" cap="none" dirty="0" smtClean="0"/>
              <a:t>Varhaiskasvatuslaki: </a:t>
            </a:r>
            <a:r>
              <a:rPr lang="fi-FI" b="1" cap="none" dirty="0" smtClean="0"/>
              <a:t>varhaiskasvatuksen tulee antaa lapsille valmiuksia ymmärtää ja kunnioittaa yleistä kulttuuriperinnettä sekä kunkin kielellistä, kulttuurista, uskonnollista ja katsomuksellista taustaa. </a:t>
            </a:r>
          </a:p>
          <a:p>
            <a:r>
              <a:rPr lang="fi-FI" cap="none" dirty="0" smtClean="0"/>
              <a:t>Varhaiskasvatussuunnitelma: jokaisella lapsella tulee olla mahdollisuus </a:t>
            </a:r>
            <a:r>
              <a:rPr lang="fi-FI" b="1" cap="none" dirty="0" smtClean="0"/>
              <a:t>kasvaa monikulttuurisessa yhteiskunnassa sekä oman kulttuuripiirinsä että suomalaisen yhteiskunnan jäseneksi. </a:t>
            </a:r>
          </a:p>
          <a:p>
            <a:r>
              <a:rPr lang="fi-FI" cap="none" dirty="0" smtClean="0"/>
              <a:t>Varhaiskasvatuksessa on otettava huomioon </a:t>
            </a:r>
            <a:r>
              <a:rPr lang="fi-FI" b="1" cap="none" dirty="0" smtClean="0"/>
              <a:t>kielitietoisuuden käsite </a:t>
            </a:r>
            <a:r>
              <a:rPr lang="fi-FI" cap="none" dirty="0" smtClean="0"/>
              <a:t>eli se, että kieliä on kaikkialla ja että lapset kasvavat erilaisissa kielellisissä ympäristöissä.</a:t>
            </a:r>
          </a:p>
          <a:p>
            <a:r>
              <a:rPr lang="fi-FI" cap="none" dirty="0" smtClean="0"/>
              <a:t>Henkilökunnan ja vanhempien tulee keskustella yhdessä perheen </a:t>
            </a:r>
            <a:r>
              <a:rPr lang="fi-FI" b="1" cap="none" dirty="0"/>
              <a:t>kielellisestä ympäristöstä, kielivalinnoista, monikielisten ja -kulttuuristen identiteettien muodostumisesta sekä äidinkielen tai -kielten kehityksen vaiheista ja </a:t>
            </a:r>
            <a:r>
              <a:rPr lang="fi-FI" b="1" cap="none" dirty="0" smtClean="0"/>
              <a:t>merkityksestä</a:t>
            </a:r>
          </a:p>
          <a:p>
            <a:r>
              <a:rPr lang="fi-FI" cap="none" dirty="0" smtClean="0"/>
              <a:t>Mikäli mahdollista, lapsille voidaan </a:t>
            </a:r>
            <a:r>
              <a:rPr lang="fi-FI" b="1" cap="none" dirty="0" smtClean="0"/>
              <a:t>järjestää tilaisuuksia käyttää myös omaa äidinkieltään /-kieliään </a:t>
            </a:r>
            <a:r>
              <a:rPr lang="fi-FI" cap="none" dirty="0" smtClean="0"/>
              <a:t>mutta </a:t>
            </a:r>
            <a:r>
              <a:rPr lang="fi-FI" b="1" cap="none" dirty="0" smtClean="0"/>
              <a:t>ensisijainen vastuu </a:t>
            </a:r>
            <a:r>
              <a:rPr lang="fi-FI" cap="none" dirty="0" smtClean="0"/>
              <a:t>lasten oman äidinkielen ja kulttuurin  säilyttämisestä ja kehittämisestä on </a:t>
            </a:r>
            <a:r>
              <a:rPr lang="fi-FI" b="1" cap="none" dirty="0" smtClean="0"/>
              <a:t>perheellä.</a:t>
            </a:r>
            <a:r>
              <a:rPr lang="fi-FI" cap="none" dirty="0" smtClean="0"/>
              <a:t> </a:t>
            </a:r>
          </a:p>
          <a:p>
            <a:pPr marL="0" indent="0">
              <a:buNone/>
            </a:pPr>
            <a:endParaRPr lang="fi-FI" cap="none" dirty="0"/>
          </a:p>
        </p:txBody>
      </p:sp>
    </p:spTree>
    <p:extLst>
      <p:ext uri="{BB962C8B-B14F-4D97-AF65-F5344CB8AC3E}">
        <p14:creationId xmlns:p14="http://schemas.microsoft.com/office/powerpoint/2010/main" val="3414004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kielitausta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13774" y="1853852"/>
            <a:ext cx="3298976" cy="613775"/>
          </a:xfrm>
        </p:spPr>
        <p:txBody>
          <a:bodyPr/>
          <a:lstStyle/>
          <a:p>
            <a:r>
              <a:rPr lang="fi-FI" dirty="0" smtClean="0"/>
              <a:t>Kaksikielisyys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15"/>
          </p:nvPr>
        </p:nvSpPr>
        <p:spPr>
          <a:xfrm>
            <a:off x="913774" y="2605414"/>
            <a:ext cx="3298976" cy="3185787"/>
          </a:xfrm>
        </p:spPr>
        <p:txBody>
          <a:bodyPr>
            <a:normAutofit fontScale="92500" lnSpcReduction="20000"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cap="none" dirty="0" smtClean="0"/>
              <a:t>n. puolet maailman väestöstä on kaksikielisiä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cap="none" dirty="0" smtClean="0"/>
              <a:t>luonnolliseksi kaksikielisyydeksi kutsutaan tilannetta, jossa vanhemmat puhuvat kumpikin omaa äidinkieltään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cap="none" dirty="0" smtClean="0"/>
              <a:t>Kun vanhemmat johdonmukaisesti puhuvat omaa kieltään, lapsi oppii kuin huomaamattaan molemmat kielet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cap="none" dirty="0" smtClean="0"/>
              <a:t>Kahden kielen oppimiseen lapsi saattaa tarvita enemmän aikaa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cap="none" dirty="0" smtClean="0"/>
              <a:t>Myönteinen suhtautuminen kaksikielisyyteen tukee kielten oppimista</a:t>
            </a:r>
            <a:endParaRPr lang="fi-FI" cap="none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452389" y="1853852"/>
            <a:ext cx="3291521" cy="613775"/>
          </a:xfrm>
        </p:spPr>
        <p:txBody>
          <a:bodyPr/>
          <a:lstStyle/>
          <a:p>
            <a:r>
              <a:rPr lang="fi-FI" dirty="0" smtClean="0"/>
              <a:t>Puolikielisyys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half" idx="16"/>
          </p:nvPr>
        </p:nvSpPr>
        <p:spPr>
          <a:xfrm>
            <a:off x="4441348" y="2605415"/>
            <a:ext cx="3303351" cy="3185786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cap="none" dirty="0" smtClean="0"/>
              <a:t>puolikielisyydellä tarkoitetaan tilannetta, jossa kumpikaan kieli ei ole kehittynyt tyydyttävästi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cap="none" dirty="0" smtClean="0"/>
              <a:t>Voi vaikeuttaa oppimista koulussa</a:t>
            </a:r>
            <a:endParaRPr lang="fi-FI" cap="none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>
          <a:xfrm>
            <a:off x="7973298" y="2054269"/>
            <a:ext cx="3304928" cy="551146"/>
          </a:xfrm>
        </p:spPr>
        <p:txBody>
          <a:bodyPr/>
          <a:lstStyle/>
          <a:p>
            <a:r>
              <a:rPr lang="fi-FI" dirty="0" smtClean="0"/>
              <a:t>Koulukaksikielisyys</a:t>
            </a: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half" idx="17"/>
          </p:nvPr>
        </p:nvSpPr>
        <p:spPr>
          <a:xfrm>
            <a:off x="7973298" y="2705623"/>
            <a:ext cx="3304928" cy="3085578"/>
          </a:xfrm>
        </p:spPr>
        <p:txBody>
          <a:bodyPr>
            <a:norm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200" cap="none" dirty="0" smtClean="0"/>
              <a:t>Oman äidinkielen oppimisen jälkeen opitaan käyttämään (esim. koulussa) toista kieltä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200" cap="none" dirty="0" smtClean="0"/>
              <a:t>Lapsi menee eri kieliseen kouluun tai perhe muuttaa vieraaseen maahan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200" cap="none" dirty="0" smtClean="0"/>
              <a:t>Maahanmuuttajaperheiden lasten usein pakko tulla kaksikielisiksi pärjätäkseen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200" cap="none" dirty="0" smtClean="0"/>
              <a:t>Nykisin myös viittomakieltä pidetään kaksikielisyytenä, jossa kuuron tai kuulovammaisen on opittava myös suomen kieli</a:t>
            </a:r>
            <a:endParaRPr lang="fi-FI" sz="1200" cap="none" dirty="0"/>
          </a:p>
        </p:txBody>
      </p:sp>
    </p:spTree>
    <p:extLst>
      <p:ext uri="{BB962C8B-B14F-4D97-AF65-F5344CB8AC3E}">
        <p14:creationId xmlns:p14="http://schemas.microsoft.com/office/powerpoint/2010/main" val="2828168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Kaksikielisyyden määritelmät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cap="none" dirty="0" smtClean="0"/>
              <a:t>lähes syntymästä omaksutusta, </a:t>
            </a:r>
            <a:r>
              <a:rPr lang="fi-FI" b="1" i="1" cap="none" dirty="0" smtClean="0"/>
              <a:t>simultaanista kaksikielisyydestä </a:t>
            </a:r>
            <a:r>
              <a:rPr lang="fi-FI" cap="none" dirty="0" smtClean="0"/>
              <a:t>voidaan puhua, kun lapsi omaksuu kaksi kieltä samanaikaisesti ennen kolmatta ikävuottaan. </a:t>
            </a:r>
          </a:p>
          <a:p>
            <a:r>
              <a:rPr lang="fi-FI" cap="none" dirty="0" smtClean="0"/>
              <a:t>peräkkäinen eli </a:t>
            </a:r>
            <a:r>
              <a:rPr lang="fi-FI" b="1" i="1" cap="none" dirty="0" smtClean="0"/>
              <a:t>suksessiivinen kaksikielisyys </a:t>
            </a:r>
            <a:r>
              <a:rPr lang="fi-FI" cap="none" dirty="0" smtClean="0"/>
              <a:t>taas tarkoittaa vähän myöhemmin eli kolmannen ikävuoden jälkeen kehittynyttä kaksikielisyyttä.</a:t>
            </a:r>
          </a:p>
          <a:p>
            <a:r>
              <a:rPr lang="fi-FI" cap="none" dirty="0" smtClean="0"/>
              <a:t>mikäli lapsi omaksuu kaksi kieltä myöhemmässä iässä 7-12 ikävuodesta</a:t>
            </a:r>
          </a:p>
          <a:p>
            <a:pPr marL="0" indent="0">
              <a:buNone/>
            </a:pPr>
            <a:r>
              <a:rPr lang="fi-FI" cap="none" dirty="0" smtClean="0"/>
              <a:t>   ylöspäin, kyseessä on </a:t>
            </a:r>
            <a:r>
              <a:rPr lang="fi-FI" b="1" i="1" cap="none" dirty="0" err="1" smtClean="0"/>
              <a:t>subordinatiivinen</a:t>
            </a:r>
            <a:r>
              <a:rPr lang="fi-FI" b="1" i="1" cap="none" dirty="0" smtClean="0"/>
              <a:t> kaksikielisyys</a:t>
            </a:r>
            <a:r>
              <a:rPr lang="fi-FI" cap="none" dirty="0" smtClean="0"/>
              <a:t>. </a:t>
            </a:r>
            <a:endParaRPr lang="fi-FI" cap="none" dirty="0"/>
          </a:p>
        </p:txBody>
      </p:sp>
    </p:spTree>
    <p:extLst>
      <p:ext uri="{BB962C8B-B14F-4D97-AF65-F5344CB8AC3E}">
        <p14:creationId xmlns:p14="http://schemas.microsoft.com/office/powerpoint/2010/main" val="104990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cap="none" dirty="0"/>
              <a:t>N</a:t>
            </a:r>
            <a:r>
              <a:rPr lang="fi-FI" cap="none" dirty="0" smtClean="0"/>
              <a:t>euvolaa ja päiväkotia tarvitaan kaksikielisyyden tueksi (äidinkielen oppimisen tukeminen, hyväksyvä suhtautuminen)</a:t>
            </a:r>
          </a:p>
          <a:p>
            <a:r>
              <a:rPr lang="fi-FI" cap="none" dirty="0"/>
              <a:t>Kaksikielisen henkilön kielet kehittyvät vain harvoin täysin </a:t>
            </a:r>
            <a:r>
              <a:rPr lang="fi-FI" cap="none" dirty="0" err="1"/>
              <a:t>samantasoisiksi</a:t>
            </a:r>
            <a:r>
              <a:rPr lang="fi-FI" cap="none" dirty="0" smtClean="0"/>
              <a:t>, tällöin </a:t>
            </a:r>
            <a:r>
              <a:rPr lang="fi-FI" cap="none" dirty="0"/>
              <a:t>puhutaan toisen kielen olevan dominoivampi eli vahvempi. </a:t>
            </a:r>
            <a:r>
              <a:rPr lang="fi-FI" cap="none" dirty="0" smtClean="0"/>
              <a:t>Erityisen yleistä </a:t>
            </a:r>
            <a:r>
              <a:rPr lang="fi-FI" cap="none" dirty="0"/>
              <a:t>tämä on silloin, kun lapsi omaksuu kieltä </a:t>
            </a:r>
            <a:r>
              <a:rPr lang="fi-FI" cap="none" dirty="0" err="1"/>
              <a:t>simultaanisti</a:t>
            </a:r>
            <a:r>
              <a:rPr lang="fi-FI" cap="none" dirty="0"/>
              <a:t>. </a:t>
            </a:r>
            <a:r>
              <a:rPr lang="fi-FI" cap="none" dirty="0" smtClean="0"/>
              <a:t>Dominoivaksi kieleksi </a:t>
            </a:r>
            <a:r>
              <a:rPr lang="fi-FI" cap="none" dirty="0"/>
              <a:t>kehittyy usein ympäristön kieli, jota lapsi luonnostaan kuulee tai </a:t>
            </a:r>
            <a:r>
              <a:rPr lang="fi-FI" cap="none" dirty="0" smtClean="0"/>
              <a:t>käyttää enemmän</a:t>
            </a:r>
            <a:r>
              <a:rPr lang="fi-FI" cap="none" dirty="0"/>
              <a:t>.</a:t>
            </a:r>
          </a:p>
          <a:p>
            <a:r>
              <a:rPr lang="fi-FI" cap="none" dirty="0" smtClean="0"/>
              <a:t>Kielenkehityksen häiriöt eivät ole riippuvaisia siitä, onko lapsi kaksikielinen tai yksikielinen. </a:t>
            </a:r>
            <a:br>
              <a:rPr lang="fi-FI" cap="none" dirty="0" smtClean="0"/>
            </a:br>
            <a:endParaRPr lang="fi-FI" cap="none" dirty="0"/>
          </a:p>
        </p:txBody>
      </p:sp>
    </p:spTree>
    <p:extLst>
      <p:ext uri="{BB962C8B-B14F-4D97-AF65-F5344CB8AC3E}">
        <p14:creationId xmlns:p14="http://schemas.microsoft.com/office/powerpoint/2010/main" val="759591635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47</TotalTime>
  <Words>374</Words>
  <Application>Microsoft Office PowerPoint</Application>
  <PresentationFormat>Laajakuva</PresentationFormat>
  <Paragraphs>31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Tw Cen MT</vt:lpstr>
      <vt:lpstr>Pisara</vt:lpstr>
      <vt:lpstr>Kielitausta kielen kehityksessä</vt:lpstr>
      <vt:lpstr>velvoitteet</vt:lpstr>
      <vt:lpstr>kielitausta</vt:lpstr>
      <vt:lpstr>Kaksikielisyyden määritelmät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Kielitaustan merkitys kielen kehityksessä</dc:title>
  <dc:creator>Sillanpää Erja</dc:creator>
  <cp:lastModifiedBy>Sillanpää Erja</cp:lastModifiedBy>
  <cp:revision>5</cp:revision>
  <dcterms:created xsi:type="dcterms:W3CDTF">2019-01-10T14:57:15Z</dcterms:created>
  <dcterms:modified xsi:type="dcterms:W3CDTF">2019-01-10T15:45:08Z</dcterms:modified>
</cp:coreProperties>
</file>