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970" r:id="rId1"/>
  </p:sldMasterIdLst>
  <p:notesMasterIdLst>
    <p:notesMasterId r:id="rId16"/>
  </p:notesMasterIdLst>
  <p:handoutMasterIdLst>
    <p:handoutMasterId r:id="rId17"/>
  </p:handoutMasterIdLst>
  <p:sldIdLst>
    <p:sldId id="327" r:id="rId2"/>
    <p:sldId id="551" r:id="rId3"/>
    <p:sldId id="552" r:id="rId4"/>
    <p:sldId id="553" r:id="rId5"/>
    <p:sldId id="542" r:id="rId6"/>
    <p:sldId id="547" r:id="rId7"/>
    <p:sldId id="548" r:id="rId8"/>
    <p:sldId id="549" r:id="rId9"/>
    <p:sldId id="537" r:id="rId10"/>
    <p:sldId id="546" r:id="rId11"/>
    <p:sldId id="545" r:id="rId12"/>
    <p:sldId id="554" r:id="rId13"/>
    <p:sldId id="514" r:id="rId14"/>
    <p:sldId id="515" r:id="rId15"/>
  </p:sldIdLst>
  <p:sldSz cx="9144000" cy="6858000" type="screen4x3"/>
  <p:notesSz cx="6797675" cy="987425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FF7C80"/>
    <a:srgbClr val="000000"/>
    <a:srgbClr val="FF9900"/>
    <a:srgbClr val="FFFF00"/>
    <a:srgbClr val="FFCC00"/>
    <a:srgbClr val="4B7D68"/>
    <a:srgbClr val="49701E"/>
    <a:srgbClr val="25390F"/>
    <a:srgbClr val="C9D5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90" autoAdjust="0"/>
    <p:restoredTop sz="89882" autoAdjust="0"/>
  </p:normalViewPr>
  <p:slideViewPr>
    <p:cSldViewPr>
      <p:cViewPr varScale="1">
        <p:scale>
          <a:sx n="83" d="100"/>
          <a:sy n="83" d="100"/>
        </p:scale>
        <p:origin x="108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" y="4146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notesViewPr>
    <p:cSldViewPr>
      <p:cViewPr>
        <p:scale>
          <a:sx n="75" d="100"/>
          <a:sy n="75" d="100"/>
        </p:scale>
        <p:origin x="-1398" y="1416"/>
      </p:cViewPr>
      <p:guideLst>
        <p:guide orient="horz" pos="3109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135" cy="493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84" tIns="45842" rIns="91684" bIns="45842" numCol="1" anchor="t" anchorCtr="0" compatLnSpc="1">
            <a:prstTxWarp prst="textNoShape">
              <a:avLst/>
            </a:prstTxWarp>
          </a:bodyPr>
          <a:lstStyle>
            <a:lvl1pPr defTabSz="916699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541" y="0"/>
            <a:ext cx="2946135" cy="493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84" tIns="45842" rIns="91684" bIns="45842" numCol="1" anchor="t" anchorCtr="0" compatLnSpc="1">
            <a:prstTxWarp prst="textNoShape">
              <a:avLst/>
            </a:prstTxWarp>
          </a:bodyPr>
          <a:lstStyle>
            <a:lvl1pPr algn="r" defTabSz="916699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0616"/>
            <a:ext cx="2946135" cy="493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84" tIns="45842" rIns="91684" bIns="45842" numCol="1" anchor="b" anchorCtr="0" compatLnSpc="1">
            <a:prstTxWarp prst="textNoShape">
              <a:avLst/>
            </a:prstTxWarp>
          </a:bodyPr>
          <a:lstStyle>
            <a:lvl1pPr defTabSz="916699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541" y="9380616"/>
            <a:ext cx="2946135" cy="493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84" tIns="45842" rIns="91684" bIns="45842" numCol="1" anchor="b" anchorCtr="0" compatLnSpc="1">
            <a:prstTxWarp prst="textNoShape">
              <a:avLst/>
            </a:prstTxWarp>
          </a:bodyPr>
          <a:lstStyle>
            <a:lvl1pPr algn="r" defTabSz="916699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8009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135" cy="493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84" tIns="45842" rIns="91684" bIns="45842" numCol="1" anchor="t" anchorCtr="0" compatLnSpc="1">
            <a:prstTxWarp prst="textNoShape">
              <a:avLst/>
            </a:prstTxWarp>
          </a:bodyPr>
          <a:lstStyle>
            <a:lvl1pPr defTabSz="916699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541" y="0"/>
            <a:ext cx="2946135" cy="493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84" tIns="45842" rIns="91684" bIns="45842" numCol="1" anchor="t" anchorCtr="0" compatLnSpc="1">
            <a:prstTxWarp prst="textNoShape">
              <a:avLst/>
            </a:prstTxWarp>
          </a:bodyPr>
          <a:lstStyle>
            <a:lvl1pPr algn="r" defTabSz="916699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3450" y="739775"/>
            <a:ext cx="4938713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991" y="4690308"/>
            <a:ext cx="4983693" cy="4444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84" tIns="45842" rIns="91684" bIns="4584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0616"/>
            <a:ext cx="2946135" cy="493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84" tIns="45842" rIns="91684" bIns="45842" numCol="1" anchor="b" anchorCtr="0" compatLnSpc="1">
            <a:prstTxWarp prst="textNoShape">
              <a:avLst/>
            </a:prstTxWarp>
          </a:bodyPr>
          <a:lstStyle>
            <a:lvl1pPr defTabSz="916699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541" y="9380616"/>
            <a:ext cx="2946135" cy="493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84" tIns="45842" rIns="91684" bIns="45842" numCol="1" anchor="b" anchorCtr="0" compatLnSpc="1">
            <a:prstTxWarp prst="textNoShape">
              <a:avLst/>
            </a:prstTxWarp>
          </a:bodyPr>
          <a:lstStyle>
            <a:lvl1pPr algn="r" defTabSz="916699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C29652F5-9F2C-4233-BF42-A5A74AFF10D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7010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F1A4AC7-5803-4E99-B52F-DA66C623C92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438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i-FI" smtClean="0">
              <a:latin typeface="Times" pitchFamily="18" charset="0"/>
              <a:ea typeface="ＭＳ Ｐゴシック" pitchFamily="34" charset="-128"/>
            </a:endParaRPr>
          </a:p>
        </p:txBody>
      </p:sp>
      <p:sp>
        <p:nvSpPr>
          <p:cNvPr id="31748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fi-FI" smtClean="0">
              <a:latin typeface="Times" pitchFamily="18" charset="0"/>
              <a:ea typeface="ＭＳ Ｐゴシック" pitchFamily="34" charset="-128"/>
            </a:endParaRPr>
          </a:p>
        </p:txBody>
      </p:sp>
      <p:sp>
        <p:nvSpPr>
          <p:cNvPr id="31749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D66443-1105-480C-93AE-E8FF42E3CFF2}" type="slidenum">
              <a:rPr lang="en-US" smtClean="0">
                <a:latin typeface="Times" pitchFamily="18" charset="0"/>
                <a:ea typeface="ＭＳ Ｐゴシック" pitchFamily="34" charset="-128"/>
              </a:rPr>
              <a:pPr>
                <a:defRPr/>
              </a:pPr>
              <a:t>5</a:t>
            </a:fld>
            <a:endParaRPr lang="en-US" smtClean="0">
              <a:latin typeface="Times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782172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i-FI" smtClean="0">
              <a:latin typeface="Times" pitchFamily="18" charset="0"/>
              <a:ea typeface="ＭＳ Ｐゴシック" pitchFamily="34" charset="-128"/>
            </a:endParaRPr>
          </a:p>
        </p:txBody>
      </p:sp>
      <p:sp>
        <p:nvSpPr>
          <p:cNvPr id="31748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fi-FI" smtClean="0">
              <a:latin typeface="Times" pitchFamily="18" charset="0"/>
              <a:ea typeface="ＭＳ Ｐゴシック" pitchFamily="34" charset="-128"/>
            </a:endParaRPr>
          </a:p>
        </p:txBody>
      </p:sp>
      <p:sp>
        <p:nvSpPr>
          <p:cNvPr id="31749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789BD76-A0D8-40E1-BEDD-EBCC6BA0EDCF}" type="slidenum">
              <a:rPr lang="en-US" smtClean="0">
                <a:latin typeface="Times" pitchFamily="18" charset="0"/>
                <a:ea typeface="ＭＳ Ｐゴシック" pitchFamily="34" charset="-128"/>
              </a:rPr>
              <a:pPr>
                <a:defRPr/>
              </a:pPr>
              <a:t>6</a:t>
            </a:fld>
            <a:endParaRPr lang="en-US" smtClean="0">
              <a:latin typeface="Times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547891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i-FI" smtClean="0">
              <a:latin typeface="Times" pitchFamily="18" charset="0"/>
              <a:ea typeface="ＭＳ Ｐゴシック" pitchFamily="34" charset="-128"/>
            </a:endParaRPr>
          </a:p>
        </p:txBody>
      </p:sp>
      <p:sp>
        <p:nvSpPr>
          <p:cNvPr id="31748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fi-FI" smtClean="0">
              <a:latin typeface="Times" pitchFamily="18" charset="0"/>
              <a:ea typeface="ＭＳ Ｐゴシック" pitchFamily="34" charset="-128"/>
            </a:endParaRPr>
          </a:p>
        </p:txBody>
      </p:sp>
      <p:sp>
        <p:nvSpPr>
          <p:cNvPr id="31749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9634E73-D84D-4C32-ADD4-4CBE654C50F4}" type="slidenum">
              <a:rPr lang="en-US" smtClean="0">
                <a:latin typeface="Times" pitchFamily="18" charset="0"/>
                <a:ea typeface="ＭＳ Ｐゴシック" pitchFamily="34" charset="-128"/>
              </a:rPr>
              <a:pPr>
                <a:defRPr/>
              </a:pPr>
              <a:t>9</a:t>
            </a:fld>
            <a:endParaRPr lang="en-US" smtClean="0">
              <a:latin typeface="Times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540511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i-FI" smtClean="0">
              <a:latin typeface="Times" pitchFamily="18" charset="0"/>
              <a:ea typeface="ＭＳ Ｐゴシック" pitchFamily="34" charset="-128"/>
            </a:endParaRPr>
          </a:p>
        </p:txBody>
      </p:sp>
      <p:sp>
        <p:nvSpPr>
          <p:cNvPr id="31748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fi-FI" smtClean="0">
              <a:latin typeface="Times" pitchFamily="18" charset="0"/>
              <a:ea typeface="ＭＳ Ｐゴシック" pitchFamily="34" charset="-128"/>
            </a:endParaRPr>
          </a:p>
        </p:txBody>
      </p:sp>
      <p:sp>
        <p:nvSpPr>
          <p:cNvPr id="31749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3BDD006-D7A2-434D-B859-5A27E0C3840C}" type="slidenum">
              <a:rPr lang="en-US" smtClean="0">
                <a:latin typeface="Times" pitchFamily="18" charset="0"/>
                <a:ea typeface="ＭＳ Ｐゴシック" pitchFamily="34" charset="-128"/>
              </a:rPr>
              <a:pPr>
                <a:defRPr/>
              </a:pPr>
              <a:t>10</a:t>
            </a:fld>
            <a:endParaRPr lang="en-US" smtClean="0">
              <a:latin typeface="Times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57069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785786" y="3571876"/>
            <a:ext cx="6072204" cy="357190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rgbClr val="4F5050"/>
                </a:solidFill>
                <a:latin typeface="+mn-lt"/>
              </a:defRPr>
            </a:lvl1pPr>
            <a:lvl2pPr>
              <a:buFont typeface="Arial" pitchFamily="34" charset="0"/>
              <a:buChar char="•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2pPr>
            <a:lvl3pP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3pPr>
            <a:lvl4pPr>
              <a:buFont typeface="Arial" pitchFamily="34" charset="0"/>
              <a:buChar char="•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4pPr>
            <a:lvl5pPr>
              <a:buFont typeface="Arial" pitchFamily="34" charset="0"/>
              <a:buChar char="•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85786" y="2500306"/>
            <a:ext cx="6215106" cy="857256"/>
          </a:xfrm>
          <a:prstGeom prst="rect">
            <a:avLst/>
          </a:prstGeom>
        </p:spPr>
        <p:txBody>
          <a:bodyPr/>
          <a:lstStyle>
            <a:lvl1pPr algn="l">
              <a:defRPr sz="2400" b="0">
                <a:solidFill>
                  <a:srgbClr val="1D5C42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erus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714348" y="1142984"/>
            <a:ext cx="7286676" cy="50006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714348" y="1785927"/>
            <a:ext cx="7358114" cy="4357718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>
                <a:latin typeface="+mj-lt"/>
              </a:defRPr>
            </a:lvl1pPr>
            <a:lvl2pPr>
              <a:buFont typeface="Arial" pitchFamily="34" charset="0"/>
              <a:buChar char="•"/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buFont typeface="Arial" pitchFamily="34" charset="0"/>
              <a:buChar char="•"/>
              <a:defRPr>
                <a:latin typeface="+mj-lt"/>
              </a:defRPr>
            </a:lvl4pPr>
            <a:lvl5pPr>
              <a:buFont typeface="Arial" pitchFamily="34" charset="0"/>
              <a:buChar char="•"/>
              <a:defRPr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 eaLnBrk="0" hangingPunct="0">
              <a:defRPr sz="800">
                <a:solidFill>
                  <a:schemeClr val="bg1"/>
                </a:solidFill>
                <a:latin typeface="+mn-lt"/>
                <a:ea typeface="ＭＳ Ｐゴシック" pitchFamily="-111" charset="-128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214313" y="6286500"/>
            <a:ext cx="757237" cy="3571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spcBef>
                <a:spcPct val="20000"/>
              </a:spcBef>
              <a:defRPr sz="800" b="0">
                <a:solidFill>
                  <a:srgbClr val="283C00"/>
                </a:solidFill>
                <a:latin typeface="+mn-lt"/>
                <a:ea typeface="ＭＳ Ｐゴシック" pitchFamily="-111" charset="-128"/>
                <a:cs typeface="+mn-cs"/>
              </a:defRPr>
            </a:lvl1pPr>
          </a:lstStyle>
          <a:p>
            <a:pPr>
              <a:defRPr/>
            </a:pPr>
            <a:fld id="{E144EF8C-6537-4840-A53B-386E3D005C1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 algn="l" eaLnBrk="0" hangingPunct="0">
              <a:defRPr sz="800">
                <a:solidFill>
                  <a:schemeClr val="bg1"/>
                </a:solidFill>
                <a:latin typeface="+mn-lt"/>
                <a:ea typeface="ＭＳ Ｐゴシック" pitchFamily="-111" charset="-128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3929058" y="1714488"/>
            <a:ext cx="4071966" cy="428628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600">
                <a:latin typeface="+mn-lt"/>
              </a:defRPr>
            </a:lvl1pPr>
            <a:lvl2pPr>
              <a:buFont typeface="Arial" pitchFamily="34" charset="0"/>
              <a:buChar char="•"/>
              <a:defRPr sz="1600">
                <a:latin typeface="+mn-lt"/>
              </a:defRPr>
            </a:lvl2pPr>
            <a:lvl3pPr>
              <a:defRPr sz="1600">
                <a:latin typeface="+mn-lt"/>
              </a:defRPr>
            </a:lvl3pPr>
            <a:lvl4pPr>
              <a:buFont typeface="Arial" pitchFamily="34" charset="0"/>
              <a:buChar char="•"/>
              <a:defRPr sz="1600">
                <a:latin typeface="+mn-lt"/>
              </a:defRPr>
            </a:lvl4pPr>
            <a:lvl5pPr>
              <a:buFont typeface="Arial" pitchFamily="34" charset="0"/>
              <a:buChar char="•"/>
              <a:defRPr sz="1600"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714348" y="1714501"/>
            <a:ext cx="2928933" cy="392907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2"/>
          </p:nvPr>
        </p:nvSpPr>
        <p:spPr>
          <a:xfrm>
            <a:off x="714348" y="5715018"/>
            <a:ext cx="2928938" cy="285750"/>
          </a:xfrm>
          <a:prstGeom prst="rect">
            <a:avLst/>
          </a:prstGeom>
        </p:spPr>
        <p:txBody>
          <a:bodyPr/>
          <a:lstStyle>
            <a:lvl1pPr algn="l">
              <a:defRPr sz="1000"/>
            </a:lvl1pPr>
            <a:lvl2pPr algn="l">
              <a:defRPr sz="1000"/>
            </a:lvl2pPr>
            <a:lvl3pPr algn="l">
              <a:defRPr sz="1000"/>
            </a:lvl3pPr>
            <a:lvl4pPr algn="l">
              <a:defRPr sz="1000"/>
            </a:lvl4pPr>
            <a:lvl5pPr algn="l">
              <a:defRPr sz="10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itle 8"/>
          <p:cNvSpPr>
            <a:spLocks noGrp="1"/>
          </p:cNvSpPr>
          <p:nvPr>
            <p:ph type="title"/>
          </p:nvPr>
        </p:nvSpPr>
        <p:spPr>
          <a:xfrm>
            <a:off x="714348" y="1142984"/>
            <a:ext cx="7286676" cy="50006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214313" y="6286500"/>
            <a:ext cx="757237" cy="3571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spcBef>
                <a:spcPct val="20000"/>
              </a:spcBef>
              <a:defRPr sz="800" b="0">
                <a:solidFill>
                  <a:srgbClr val="283C00"/>
                </a:solidFill>
                <a:latin typeface="+mn-lt"/>
                <a:ea typeface="ＭＳ Ｐゴシック" pitchFamily="-111" charset="-128"/>
                <a:cs typeface="+mn-cs"/>
              </a:defRPr>
            </a:lvl1pPr>
          </a:lstStyle>
          <a:p>
            <a:pPr>
              <a:defRPr/>
            </a:pPr>
            <a:fld id="{B22DAA2F-0CD5-4E37-B614-124B432F1F9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 algn="l" eaLnBrk="0" hangingPunct="0">
              <a:defRPr sz="800">
                <a:solidFill>
                  <a:schemeClr val="bg1"/>
                </a:solidFill>
                <a:latin typeface="+mn-lt"/>
                <a:ea typeface="ＭＳ Ｐゴシック" pitchFamily="-111" charset="-128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 algn="l" eaLnBrk="0" hangingPunct="0">
              <a:defRPr sz="800">
                <a:solidFill>
                  <a:schemeClr val="bg1"/>
                </a:solidFill>
                <a:latin typeface="+mn-lt"/>
                <a:ea typeface="ＭＳ Ｐゴシック" pitchFamily="-111" charset="-128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avio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4857752" y="1714488"/>
            <a:ext cx="3143272" cy="428628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600">
                <a:latin typeface="+mn-lt"/>
              </a:defRPr>
            </a:lvl1pPr>
            <a:lvl2pPr>
              <a:buFont typeface="Arial" pitchFamily="34" charset="0"/>
              <a:buChar char="•"/>
              <a:defRPr sz="1600">
                <a:latin typeface="+mn-lt"/>
              </a:defRPr>
            </a:lvl2pPr>
            <a:lvl3pPr>
              <a:defRPr sz="1600">
                <a:latin typeface="+mn-lt"/>
              </a:defRPr>
            </a:lvl3pPr>
            <a:lvl4pPr>
              <a:buFont typeface="Arial" pitchFamily="34" charset="0"/>
              <a:buChar char="•"/>
              <a:defRPr sz="1600">
                <a:latin typeface="+mn-lt"/>
              </a:defRPr>
            </a:lvl4pPr>
            <a:lvl5pPr>
              <a:buFont typeface="Arial" pitchFamily="34" charset="0"/>
              <a:buChar char="•"/>
              <a:defRPr sz="1600"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hart Placeholder 11"/>
          <p:cNvSpPr>
            <a:spLocks noGrp="1"/>
          </p:cNvSpPr>
          <p:nvPr>
            <p:ph type="chart" sz="quarter" idx="13"/>
          </p:nvPr>
        </p:nvSpPr>
        <p:spPr>
          <a:xfrm>
            <a:off x="714348" y="1714488"/>
            <a:ext cx="3857652" cy="428628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+mn-lt"/>
              </a:defRPr>
            </a:lvl1pPr>
          </a:lstStyle>
          <a:p>
            <a:pPr lvl="0"/>
            <a:r>
              <a:rPr lang="en-US" noProof="0" smtClean="0"/>
              <a:t>Click icon to add chart</a:t>
            </a:r>
            <a:endParaRPr lang="en-US" noProof="0" dirty="0"/>
          </a:p>
        </p:txBody>
      </p:sp>
      <p:sp>
        <p:nvSpPr>
          <p:cNvPr id="14" name="Title 8"/>
          <p:cNvSpPr>
            <a:spLocks noGrp="1"/>
          </p:cNvSpPr>
          <p:nvPr>
            <p:ph type="title"/>
          </p:nvPr>
        </p:nvSpPr>
        <p:spPr>
          <a:xfrm>
            <a:off x="714348" y="1142984"/>
            <a:ext cx="7286676" cy="50006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214313" y="6286500"/>
            <a:ext cx="757237" cy="3571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spcBef>
                <a:spcPct val="20000"/>
              </a:spcBef>
              <a:defRPr sz="800" b="0">
                <a:solidFill>
                  <a:srgbClr val="283C00"/>
                </a:solidFill>
                <a:latin typeface="+mn-lt"/>
                <a:ea typeface="ＭＳ Ｐゴシック" pitchFamily="-111" charset="-128"/>
                <a:cs typeface="+mn-cs"/>
              </a:defRPr>
            </a:lvl1pPr>
          </a:lstStyle>
          <a:p>
            <a:pPr>
              <a:defRPr/>
            </a:pPr>
            <a:fld id="{1FF35D21-BA74-4A70-B10E-63217B9B597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algn="l" eaLnBrk="0" hangingPunct="0">
              <a:defRPr sz="800">
                <a:solidFill>
                  <a:schemeClr val="bg1"/>
                </a:solidFill>
                <a:latin typeface="+mn-lt"/>
                <a:ea typeface="ＭＳ Ｐゴシック" pitchFamily="-111" charset="-128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 algn="l" eaLnBrk="0" hangingPunct="0">
              <a:defRPr sz="800">
                <a:solidFill>
                  <a:schemeClr val="bg1"/>
                </a:solidFill>
                <a:latin typeface="+mn-lt"/>
                <a:ea typeface="ＭＳ Ｐゴシック" pitchFamily="-111" charset="-128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oko sivun kaav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hart Placeholder 11"/>
          <p:cNvSpPr>
            <a:spLocks noGrp="1"/>
          </p:cNvSpPr>
          <p:nvPr>
            <p:ph type="chart" sz="quarter" idx="13"/>
          </p:nvPr>
        </p:nvSpPr>
        <p:spPr>
          <a:xfrm>
            <a:off x="714348" y="1714488"/>
            <a:ext cx="7286676" cy="4286280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pPr lvl="0"/>
            <a:r>
              <a:rPr lang="en-US" noProof="0" smtClean="0"/>
              <a:t>Click icon to add chart</a:t>
            </a:r>
            <a:endParaRPr lang="en-US" noProof="0"/>
          </a:p>
        </p:txBody>
      </p:sp>
      <p:sp>
        <p:nvSpPr>
          <p:cNvPr id="10" name="Title 8"/>
          <p:cNvSpPr>
            <a:spLocks noGrp="1"/>
          </p:cNvSpPr>
          <p:nvPr>
            <p:ph type="title"/>
          </p:nvPr>
        </p:nvSpPr>
        <p:spPr>
          <a:xfrm>
            <a:off x="714348" y="1142984"/>
            <a:ext cx="7286676" cy="50006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214313" y="6286500"/>
            <a:ext cx="757237" cy="3571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spcBef>
                <a:spcPct val="20000"/>
              </a:spcBef>
              <a:defRPr sz="800" b="0">
                <a:solidFill>
                  <a:srgbClr val="283C00"/>
                </a:solidFill>
                <a:latin typeface="+mn-lt"/>
                <a:ea typeface="ＭＳ Ｐゴシック" pitchFamily="-111" charset="-128"/>
                <a:cs typeface="+mn-cs"/>
              </a:defRPr>
            </a:lvl1pPr>
          </a:lstStyle>
          <a:p>
            <a:pPr>
              <a:defRPr/>
            </a:pPr>
            <a:fld id="{8A0E406E-0273-4A34-9B00-5771F790091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algn="l" eaLnBrk="0" hangingPunct="0">
              <a:defRPr sz="800">
                <a:solidFill>
                  <a:schemeClr val="bg1"/>
                </a:solidFill>
                <a:latin typeface="+mn-lt"/>
                <a:ea typeface="ＭＳ Ｐゴシック" pitchFamily="-111" charset="-128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 algn="l" eaLnBrk="0" hangingPunct="0">
              <a:defRPr sz="800">
                <a:solidFill>
                  <a:schemeClr val="bg1"/>
                </a:solidFill>
                <a:latin typeface="+mn-lt"/>
                <a:ea typeface="ＭＳ Ｐゴシック" pitchFamily="-111" charset="-128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oko sivun taulu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able Placeholder 7"/>
          <p:cNvSpPr>
            <a:spLocks noGrp="1"/>
          </p:cNvSpPr>
          <p:nvPr>
            <p:ph type="tbl" sz="quarter" idx="17"/>
          </p:nvPr>
        </p:nvSpPr>
        <p:spPr>
          <a:xfrm>
            <a:off x="714348" y="1714518"/>
            <a:ext cx="7286625" cy="4286250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pPr lvl="0"/>
            <a:r>
              <a:rPr lang="en-US" noProof="0" smtClean="0"/>
              <a:t>Click icon to add table</a:t>
            </a:r>
            <a:endParaRPr lang="en-US" noProof="0"/>
          </a:p>
        </p:txBody>
      </p:sp>
      <p:sp>
        <p:nvSpPr>
          <p:cNvPr id="11" name="Title 8"/>
          <p:cNvSpPr>
            <a:spLocks noGrp="1"/>
          </p:cNvSpPr>
          <p:nvPr>
            <p:ph type="title"/>
          </p:nvPr>
        </p:nvSpPr>
        <p:spPr>
          <a:xfrm>
            <a:off x="714348" y="1142984"/>
            <a:ext cx="7286676" cy="50006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8"/>
          </p:nvPr>
        </p:nvSpPr>
        <p:spPr>
          <a:xfrm>
            <a:off x="214313" y="6286500"/>
            <a:ext cx="757237" cy="3571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spcBef>
                <a:spcPct val="20000"/>
              </a:spcBef>
              <a:defRPr sz="800" b="0">
                <a:solidFill>
                  <a:srgbClr val="283C00"/>
                </a:solidFill>
                <a:latin typeface="+mn-lt"/>
                <a:ea typeface="ＭＳ Ｐゴシック" pitchFamily="-111" charset="-128"/>
                <a:cs typeface="+mn-cs"/>
              </a:defRPr>
            </a:lvl1pPr>
          </a:lstStyle>
          <a:p>
            <a:pPr>
              <a:defRPr/>
            </a:pPr>
            <a:fld id="{BBFE0F15-391C-47A8-B3A4-330C5BCB3F2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 algn="l" eaLnBrk="0" hangingPunct="0">
              <a:defRPr sz="800">
                <a:solidFill>
                  <a:schemeClr val="bg1"/>
                </a:solidFill>
                <a:latin typeface="+mn-lt"/>
                <a:ea typeface="ＭＳ Ｐゴシック" pitchFamily="-111" charset="-128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 algn="l" eaLnBrk="0" hangingPunct="0">
              <a:defRPr sz="800">
                <a:solidFill>
                  <a:schemeClr val="bg1"/>
                </a:solidFill>
                <a:latin typeface="+mn-lt"/>
                <a:ea typeface="ＭＳ Ｐゴシック" pitchFamily="-111" charset="-128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spcBef>
                <a:spcPct val="20000"/>
              </a:spcBef>
              <a:defRPr>
                <a:cs typeface="+mn-cs"/>
              </a:defRPr>
            </a:lvl1pPr>
          </a:lstStyle>
          <a:p>
            <a:pPr>
              <a:defRPr/>
            </a:pPr>
            <a:fld id="{BAE6B77C-F50F-462F-BA26-F578C1F0984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9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00188" y="6564313"/>
            <a:ext cx="27860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spcBef>
                <a:spcPct val="20000"/>
              </a:spcBef>
              <a:defRPr sz="800">
                <a:solidFill>
                  <a:schemeClr val="bg1"/>
                </a:solidFill>
                <a:latin typeface="+mn-lt"/>
                <a:ea typeface="ＭＳ Ｐゴシック" pitchFamily="-111" charset="-128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38" y="6572250"/>
            <a:ext cx="7858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spcBef>
                <a:spcPct val="20000"/>
              </a:spcBef>
              <a:defRPr sz="800">
                <a:solidFill>
                  <a:schemeClr val="bg1"/>
                </a:solidFill>
                <a:latin typeface="+mn-lt"/>
                <a:ea typeface="ＭＳ Ｐゴシック" pitchFamily="-111" charset="-128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422" r:id="rId1"/>
    <p:sldLayoutId id="2147486423" r:id="rId2"/>
    <p:sldLayoutId id="2147486424" r:id="rId3"/>
    <p:sldLayoutId id="2147486425" r:id="rId4"/>
    <p:sldLayoutId id="2147486426" r:id="rId5"/>
    <p:sldLayoutId id="2147486427" r:id="rId6"/>
    <p:sldLayoutId id="2147486428" r:id="rId7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200">
          <a:solidFill>
            <a:srgbClr val="283C00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200">
          <a:solidFill>
            <a:srgbClr val="283C00"/>
          </a:solidFill>
          <a:latin typeface="Arial" charset="0"/>
          <a:ea typeface="ＭＳ Ｐゴシック" pitchFamily="-65" charset="-128"/>
          <a:cs typeface="ＭＳ Ｐゴシック" pitchFamily="-65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200">
          <a:solidFill>
            <a:srgbClr val="283C00"/>
          </a:solidFill>
          <a:latin typeface="Arial" charset="0"/>
          <a:ea typeface="ＭＳ Ｐゴシック" pitchFamily="-65" charset="-128"/>
          <a:cs typeface="ＭＳ Ｐゴシック" pitchFamily="-65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200">
          <a:solidFill>
            <a:srgbClr val="283C00"/>
          </a:solidFill>
          <a:latin typeface="Arial" charset="0"/>
          <a:ea typeface="ＭＳ Ｐゴシック" pitchFamily="-65" charset="-128"/>
          <a:cs typeface="ＭＳ Ｐゴシック" pitchFamily="-65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200">
          <a:solidFill>
            <a:srgbClr val="283C00"/>
          </a:solidFill>
          <a:latin typeface="Arial" charset="0"/>
          <a:ea typeface="ＭＳ Ｐゴシック" pitchFamily="-65" charset="-128"/>
          <a:cs typeface="ＭＳ Ｐゴシック" pitchFamily="-65" charset="-128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600" b="1">
          <a:solidFill>
            <a:schemeClr val="tx1"/>
          </a:solidFill>
          <a:latin typeface="Arial Narrow" pitchFamily="-107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600" b="1">
          <a:solidFill>
            <a:schemeClr val="tx1"/>
          </a:solidFill>
          <a:latin typeface="Arial Narrow" pitchFamily="-107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600" b="1">
          <a:solidFill>
            <a:schemeClr val="tx1"/>
          </a:solidFill>
          <a:latin typeface="Arial Narrow" pitchFamily="-107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600" b="1">
          <a:solidFill>
            <a:schemeClr val="tx1"/>
          </a:solidFill>
          <a:latin typeface="Arial Narrow" pitchFamily="-107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Arial" charset="0"/>
          <a:ea typeface="ＭＳ Ｐゴシック" pitchFamily="-107" charset="-128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Arial" charset="0"/>
          <a:ea typeface="ＭＳ Ｐゴシック" pitchFamily="-107" charset="-128"/>
          <a:cs typeface="ＭＳ Ｐゴシック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Arial" charset="0"/>
          <a:ea typeface="ＭＳ Ｐゴシック" pitchFamily="-107" charset="-128"/>
          <a:cs typeface="ＭＳ Ｐゴシック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Arial" charset="0"/>
          <a:ea typeface="ＭＳ Ｐゴシック" pitchFamily="-107" charset="-128"/>
          <a:cs typeface="ＭＳ Ｐゴシック"/>
        </a:defRPr>
      </a:lvl5pPr>
      <a:lvl6pPr marL="2438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pitchFamily="-107" charset="0"/>
          <a:ea typeface="ＭＳ Ｐゴシック" pitchFamily="-107" charset="-128"/>
        </a:defRPr>
      </a:lvl6pPr>
      <a:lvl7pPr marL="2895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pitchFamily="-107" charset="0"/>
          <a:ea typeface="ＭＳ Ｐゴシック" pitchFamily="-107" charset="-128"/>
        </a:defRPr>
      </a:lvl7pPr>
      <a:lvl8pPr marL="3352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pitchFamily="-107" charset="0"/>
          <a:ea typeface="ＭＳ Ｐゴシック" pitchFamily="-107" charset="-128"/>
        </a:defRPr>
      </a:lvl8pPr>
      <a:lvl9pPr marL="3810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pitchFamily="-107" charset="0"/>
          <a:ea typeface="ＭＳ Ｐゴシック" pitchFamily="-107" charset="-128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daniel.eriksson@kuntarahoitus.fi" TargetMode="External"/><Relationship Id="rId2" Type="http://schemas.openxmlformats.org/officeDocument/2006/relationships/hyperlink" Target="mailto:Juha-pekka.ketola@kuntarahoitus.fi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>
              <a:ea typeface="ＭＳ Ｐゴシック" pitchFamily="34" charset="-128"/>
            </a:endParaRPr>
          </a:p>
        </p:txBody>
      </p:sp>
      <p:pic>
        <p:nvPicPr>
          <p:cNvPr id="11267" name="Picture 8" descr="sijoittajat_yksityise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7463"/>
            <a:ext cx="9144000" cy="686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16" descr="logo_illu_RGB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43063" y="2719388"/>
            <a:ext cx="5929312" cy="163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 bwMode="auto">
          <a:xfrm>
            <a:off x="714375" y="1143000"/>
            <a:ext cx="7286625" cy="70167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i-FI" dirty="0" smtClean="0">
                <a:ea typeface="ＭＳ Ｐゴシック" pitchFamily="34" charset="-128"/>
              </a:rPr>
              <a:t>Kiinteistöleasing – sopimusrakenne</a:t>
            </a:r>
            <a:r>
              <a:rPr lang="en-US" dirty="0" smtClean="0">
                <a:ea typeface="ＭＳ Ｐゴシック" pitchFamily="34" charset="-128"/>
              </a:rPr>
              <a:t/>
            </a:r>
            <a:br>
              <a:rPr lang="en-US" dirty="0" smtClean="0">
                <a:ea typeface="ＭＳ Ｐゴシック" pitchFamily="34" charset="-128"/>
              </a:rPr>
            </a:br>
            <a:r>
              <a:rPr lang="en-US" dirty="0" smtClean="0">
                <a:ea typeface="ＭＳ Ｐゴシック" pitchFamily="34" charset="-128"/>
              </a:rPr>
              <a:t/>
            </a:r>
            <a:br>
              <a:rPr lang="en-US" dirty="0" smtClean="0">
                <a:ea typeface="ＭＳ Ｐゴシック" pitchFamily="34" charset="-128"/>
              </a:rPr>
            </a:br>
            <a:r>
              <a:rPr lang="en-US" dirty="0" smtClean="0">
                <a:ea typeface="ＭＳ Ｐゴシック" pitchFamily="34" charset="-128"/>
              </a:rPr>
              <a:t/>
            </a:r>
            <a:br>
              <a:rPr lang="en-US" dirty="0" smtClean="0">
                <a:ea typeface="ＭＳ Ｐゴシック" pitchFamily="34" charset="-128"/>
              </a:rPr>
            </a:br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422409" y="2738736"/>
            <a:ext cx="1873250" cy="86360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1400" dirty="0">
                <a:solidFill>
                  <a:schemeClr val="tx1"/>
                </a:solidFill>
              </a:rPr>
              <a:t>Kiinteistön omistaja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3759334" y="2786361"/>
            <a:ext cx="1871662" cy="86360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1400" dirty="0" smtClean="0">
                <a:solidFill>
                  <a:schemeClr val="tx1"/>
                </a:solidFill>
              </a:rPr>
              <a:t>Kuntarahoitus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3759334" y="4250036"/>
            <a:ext cx="1871662" cy="865188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1400" dirty="0" err="1" smtClean="0">
                <a:solidFill>
                  <a:schemeClr val="tx1"/>
                </a:solidFill>
              </a:rPr>
              <a:t>Vuokralleottaja</a:t>
            </a:r>
            <a:endParaRPr lang="fi-FI" sz="1400" dirty="0" smtClean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fi-FI" sz="1400" dirty="0" smtClean="0">
                <a:solidFill>
                  <a:schemeClr val="tx1"/>
                </a:solidFill>
              </a:rPr>
              <a:t>(Tilaaja)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2607206" y="3385965"/>
            <a:ext cx="936625" cy="1079922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1400" dirty="0">
                <a:solidFill>
                  <a:schemeClr val="tx1"/>
                </a:solidFill>
              </a:rPr>
              <a:t>Osto-oikeus-sopimus</a:t>
            </a:r>
          </a:p>
        </p:txBody>
      </p:sp>
      <p:cxnSp>
        <p:nvCxnSpPr>
          <p:cNvPr id="21" name="Straight Arrow Connector 20"/>
          <p:cNvCxnSpPr>
            <a:endCxn id="10" idx="2"/>
          </p:cNvCxnSpPr>
          <p:nvPr/>
        </p:nvCxnSpPr>
        <p:spPr bwMode="auto">
          <a:xfrm flipV="1">
            <a:off x="5613534" y="3602336"/>
            <a:ext cx="2082006" cy="1512889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prstDash val="sysDash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 bwMode="auto">
          <a:xfrm>
            <a:off x="5631542" y="3529981"/>
            <a:ext cx="1146175" cy="1588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1" idx="2"/>
            <a:endCxn id="12" idx="0"/>
          </p:cNvCxnSpPr>
          <p:nvPr/>
        </p:nvCxnSpPr>
        <p:spPr bwMode="auto">
          <a:xfrm>
            <a:off x="4695165" y="3649961"/>
            <a:ext cx="0" cy="600075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9" idx="3"/>
          </p:cNvCxnSpPr>
          <p:nvPr/>
        </p:nvCxnSpPr>
        <p:spPr bwMode="auto">
          <a:xfrm>
            <a:off x="2295659" y="3170536"/>
            <a:ext cx="1465262" cy="1588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Elbow Connector 26"/>
          <p:cNvCxnSpPr>
            <a:stCxn id="11" idx="1"/>
            <a:endCxn id="12" idx="1"/>
          </p:cNvCxnSpPr>
          <p:nvPr/>
        </p:nvCxnSpPr>
        <p:spPr bwMode="auto">
          <a:xfrm rot="10800000" flipV="1">
            <a:off x="3759334" y="3218160"/>
            <a:ext cx="12700" cy="1464469"/>
          </a:xfrm>
          <a:prstGeom prst="bentConnector3">
            <a:avLst>
              <a:gd name="adj1" fmla="val 1800000"/>
            </a:avLst>
          </a:prstGeom>
          <a:ln>
            <a:solidFill>
              <a:schemeClr val="accent1">
                <a:lumMod val="50000"/>
                <a:lumOff val="50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 bwMode="auto">
          <a:xfrm flipH="1">
            <a:off x="5613534" y="3601989"/>
            <a:ext cx="1164183" cy="755997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ounded Rectangle 32"/>
          <p:cNvSpPr/>
          <p:nvPr/>
        </p:nvSpPr>
        <p:spPr bwMode="auto">
          <a:xfrm rot="19440563">
            <a:off x="6013633" y="4404602"/>
            <a:ext cx="1826422" cy="479425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50000"/>
              </a:lnSpc>
              <a:defRPr/>
            </a:pPr>
            <a:r>
              <a:rPr lang="fi-FI" sz="1400" dirty="0" smtClean="0">
                <a:solidFill>
                  <a:srgbClr val="FF0000"/>
                </a:solidFill>
              </a:rPr>
              <a:t>Urakkasopimus</a:t>
            </a:r>
          </a:p>
          <a:p>
            <a:pPr algn="ctr">
              <a:lnSpc>
                <a:spcPct val="150000"/>
              </a:lnSpc>
              <a:defRPr/>
            </a:pPr>
            <a:r>
              <a:rPr lang="fi-FI" sz="1400" dirty="0" smtClean="0">
                <a:solidFill>
                  <a:schemeClr val="tx1"/>
                </a:solidFill>
              </a:rPr>
              <a:t>(Elinkaarisopimus) </a:t>
            </a:r>
          </a:p>
        </p:txBody>
      </p:sp>
      <p:cxnSp>
        <p:nvCxnSpPr>
          <p:cNvPr id="34" name="Straight Arrow Connector 33"/>
          <p:cNvCxnSpPr/>
          <p:nvPr/>
        </p:nvCxnSpPr>
        <p:spPr bwMode="auto">
          <a:xfrm rot="16200000" flipH="1">
            <a:off x="5308486" y="3925046"/>
            <a:ext cx="647700" cy="1587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 bwMode="auto">
          <a:xfrm>
            <a:off x="5415518" y="3673997"/>
            <a:ext cx="1584325" cy="479425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1400" dirty="0">
                <a:solidFill>
                  <a:schemeClr val="tx1"/>
                </a:solidFill>
              </a:rPr>
              <a:t>Rakennuttamis-sopimus</a:t>
            </a:r>
          </a:p>
        </p:txBody>
      </p:sp>
      <p:sp>
        <p:nvSpPr>
          <p:cNvPr id="15" name="Rounded Rectangle 14"/>
          <p:cNvSpPr/>
          <p:nvPr/>
        </p:nvSpPr>
        <p:spPr bwMode="auto">
          <a:xfrm>
            <a:off x="2319174" y="2593877"/>
            <a:ext cx="1440160" cy="647700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1400" dirty="0">
                <a:solidFill>
                  <a:schemeClr val="tx1"/>
                </a:solidFill>
              </a:rPr>
              <a:t>Maanvuokra-</a:t>
            </a:r>
          </a:p>
          <a:p>
            <a:pPr algn="ctr">
              <a:defRPr/>
            </a:pPr>
            <a:r>
              <a:rPr lang="fi-FI" sz="1400" dirty="0">
                <a:solidFill>
                  <a:schemeClr val="tx1"/>
                </a:solidFill>
              </a:rPr>
              <a:t>sopimus</a:t>
            </a:r>
          </a:p>
        </p:txBody>
      </p:sp>
      <p:sp>
        <p:nvSpPr>
          <p:cNvPr id="17" name="Rounded Rectangle 16"/>
          <p:cNvSpPr/>
          <p:nvPr/>
        </p:nvSpPr>
        <p:spPr bwMode="auto">
          <a:xfrm>
            <a:off x="3628901" y="3710285"/>
            <a:ext cx="1225550" cy="479425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1400" dirty="0">
                <a:solidFill>
                  <a:schemeClr val="tx1"/>
                </a:solidFill>
              </a:rPr>
              <a:t>Leasing-sopimus</a:t>
            </a:r>
          </a:p>
        </p:txBody>
      </p:sp>
      <p:sp>
        <p:nvSpPr>
          <p:cNvPr id="10" name="Rounded Rectangle 9"/>
          <p:cNvSpPr/>
          <p:nvPr/>
        </p:nvSpPr>
        <p:spPr bwMode="auto">
          <a:xfrm>
            <a:off x="6759709" y="2738736"/>
            <a:ext cx="1871662" cy="8636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solidFill>
              <a:schemeClr val="tx2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1400" dirty="0" smtClean="0">
                <a:solidFill>
                  <a:schemeClr val="tx1"/>
                </a:solidFill>
              </a:rPr>
              <a:t>Urakoitsija</a:t>
            </a:r>
          </a:p>
          <a:p>
            <a:pPr algn="ctr">
              <a:defRPr/>
            </a:pPr>
            <a:r>
              <a:rPr lang="fi-FI" sz="1400" dirty="0" smtClean="0">
                <a:solidFill>
                  <a:schemeClr val="tx1"/>
                </a:solidFill>
              </a:rPr>
              <a:t>(Palveluntarjoaja)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2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14313" y="6286500"/>
            <a:ext cx="757237" cy="357188"/>
          </a:xfrm>
        </p:spPr>
        <p:txBody>
          <a:bodyPr/>
          <a:lstStyle/>
          <a:p>
            <a:pPr>
              <a:defRPr/>
            </a:pPr>
            <a:fld id="{A3A49C7D-AA4B-4FAD-AB43-608B0EFF3BD7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5355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34" charset="-128"/>
              </a:rPr>
              <a:t>Leasing vs. </a:t>
            </a:r>
            <a:r>
              <a:rPr lang="en-US" dirty="0" err="1" smtClean="0">
                <a:ea typeface="ＭＳ Ｐゴシック" pitchFamily="34" charset="-128"/>
              </a:rPr>
              <a:t>taselaina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14313" y="6286500"/>
            <a:ext cx="757237" cy="357188"/>
          </a:xfrm>
        </p:spPr>
        <p:txBody>
          <a:bodyPr/>
          <a:lstStyle/>
          <a:p>
            <a:pPr>
              <a:defRPr/>
            </a:pPr>
            <a:fld id="{A3A49C7D-AA4B-4FAD-AB43-608B0EFF3BD7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9382616"/>
              </p:ext>
            </p:extLst>
          </p:nvPr>
        </p:nvGraphicFramePr>
        <p:xfrm>
          <a:off x="611561" y="1772817"/>
          <a:ext cx="7992888" cy="359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296"/>
                <a:gridCol w="2664296"/>
                <a:gridCol w="2664296"/>
              </a:tblGrid>
              <a:tr h="321128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Rahoitusleasing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Laina</a:t>
                      </a:r>
                      <a:endParaRPr lang="fi-FI" dirty="0"/>
                    </a:p>
                  </a:txBody>
                  <a:tcPr/>
                </a:tc>
              </a:tr>
              <a:tr h="542748">
                <a:tc>
                  <a:txBody>
                    <a:bodyPr/>
                    <a:lstStyle/>
                    <a:p>
                      <a:r>
                        <a:rPr lang="fi-FI" sz="1600" dirty="0" smtClean="0"/>
                        <a:t>Tarkoitus</a:t>
                      </a:r>
                      <a:endParaRPr lang="fi-FI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 smtClean="0"/>
                        <a:t>Pääomavuokraus</a:t>
                      </a:r>
                      <a:r>
                        <a:rPr lang="fi-FI" sz="1600" baseline="0" dirty="0" smtClean="0"/>
                        <a:t> (ja jäännösarvo)</a:t>
                      </a:r>
                      <a:endParaRPr lang="fi-FI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 smtClean="0"/>
                        <a:t>Omistamisen rahoitus</a:t>
                      </a:r>
                      <a:endParaRPr lang="fi-FI" sz="1600" dirty="0"/>
                    </a:p>
                  </a:txBody>
                  <a:tcPr/>
                </a:tc>
              </a:tr>
              <a:tr h="310142">
                <a:tc>
                  <a:txBody>
                    <a:bodyPr/>
                    <a:lstStyle/>
                    <a:p>
                      <a:r>
                        <a:rPr lang="fi-FI" sz="1600" dirty="0" smtClean="0"/>
                        <a:t>Rahoitusaika</a:t>
                      </a:r>
                      <a:endParaRPr lang="fi-FI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 smtClean="0"/>
                        <a:t>15 – 25 vuotta</a:t>
                      </a:r>
                      <a:endParaRPr lang="fi-FI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 smtClean="0"/>
                        <a:t>Sopimuksen</a:t>
                      </a:r>
                      <a:r>
                        <a:rPr lang="fi-FI" sz="1600" baseline="0" dirty="0" smtClean="0"/>
                        <a:t> mukaan</a:t>
                      </a:r>
                      <a:endParaRPr lang="fi-FI" sz="1600" dirty="0"/>
                    </a:p>
                  </a:txBody>
                  <a:tcPr/>
                </a:tc>
              </a:tr>
              <a:tr h="310142">
                <a:tc>
                  <a:txBody>
                    <a:bodyPr/>
                    <a:lstStyle/>
                    <a:p>
                      <a:r>
                        <a:rPr lang="fi-FI" sz="1600" dirty="0" smtClean="0"/>
                        <a:t>Lyhennyssuunnitelma</a:t>
                      </a:r>
                      <a:endParaRPr lang="fi-FI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 smtClean="0"/>
                        <a:t>Annuiteetti / neljännes</a:t>
                      </a:r>
                      <a:endParaRPr lang="fi-FI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 smtClean="0"/>
                        <a:t>Tasaerälyhennys</a:t>
                      </a:r>
                      <a:endParaRPr lang="fi-FI" sz="1600" dirty="0"/>
                    </a:p>
                  </a:txBody>
                  <a:tcPr/>
                </a:tc>
              </a:tr>
              <a:tr h="542748">
                <a:tc>
                  <a:txBody>
                    <a:bodyPr/>
                    <a:lstStyle/>
                    <a:p>
                      <a:r>
                        <a:rPr lang="fi-FI" sz="1600" dirty="0" smtClean="0"/>
                        <a:t>Omistus</a:t>
                      </a:r>
                      <a:endParaRPr lang="fi-FI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 smtClean="0"/>
                        <a:t>Rahoittajalla</a:t>
                      </a:r>
                    </a:p>
                    <a:p>
                      <a:r>
                        <a:rPr lang="fi-FI" sz="1600" dirty="0" smtClean="0"/>
                        <a:t>Optio lunastaa (useita)</a:t>
                      </a:r>
                      <a:endParaRPr lang="fi-FI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 smtClean="0"/>
                        <a:t>Asiakkaalla</a:t>
                      </a:r>
                      <a:endParaRPr lang="fi-FI" sz="1600" dirty="0"/>
                    </a:p>
                  </a:txBody>
                  <a:tcPr/>
                </a:tc>
              </a:tr>
              <a:tr h="310142">
                <a:tc>
                  <a:txBody>
                    <a:bodyPr/>
                    <a:lstStyle/>
                    <a:p>
                      <a:r>
                        <a:rPr lang="fi-FI" sz="1600" dirty="0" smtClean="0"/>
                        <a:t>ALV-vähennys</a:t>
                      </a:r>
                      <a:endParaRPr lang="fi-FI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 smtClean="0"/>
                        <a:t>Vuokraerittäin</a:t>
                      </a:r>
                      <a:endParaRPr lang="fi-FI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 smtClean="0"/>
                        <a:t>”Toimitushetkellä”</a:t>
                      </a:r>
                      <a:endParaRPr lang="fi-FI" sz="1600" dirty="0"/>
                    </a:p>
                  </a:txBody>
                  <a:tcPr/>
                </a:tc>
              </a:tr>
              <a:tr h="936624">
                <a:tc>
                  <a:txBody>
                    <a:bodyPr/>
                    <a:lstStyle/>
                    <a:p>
                      <a:r>
                        <a:rPr lang="fi-FI" sz="1600" dirty="0" smtClean="0"/>
                        <a:t>Kirjanpito</a:t>
                      </a:r>
                      <a:endParaRPr lang="fi-FI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 smtClean="0"/>
                        <a:t>Kuluina</a:t>
                      </a:r>
                      <a:r>
                        <a:rPr lang="fi-FI" sz="1600" baseline="0" dirty="0" smtClean="0"/>
                        <a:t> tuloslaskelmaan ja vastuuerittely tilinpäätöksen liitetietoihin</a:t>
                      </a:r>
                      <a:endParaRPr lang="fi-FI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 smtClean="0"/>
                        <a:t>Poistot ja kulut tuloslaskelmaan. Taseessa käyttöomaisuuteen ja vieraaseen pääomaan</a:t>
                      </a:r>
                      <a:endParaRPr lang="fi-FI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7667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 bwMode="auto">
          <a:xfrm>
            <a:off x="611560" y="620688"/>
            <a:ext cx="7286625" cy="5000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i-FI" dirty="0" smtClean="0">
                <a:ea typeface="ＭＳ Ｐゴシック" panose="020B0600070205080204" pitchFamily="34" charset="-128"/>
              </a:rPr>
              <a:t>Kuntarahoitus-konsernin tarjonta</a:t>
            </a:r>
            <a:endParaRPr lang="en-US" dirty="0" smtClean="0">
              <a:ea typeface="ＭＳ Ｐゴシック" panose="020B0600070205080204" pitchFamily="34" charset="-128"/>
            </a:endParaRPr>
          </a:p>
        </p:txBody>
      </p:sp>
      <p:sp>
        <p:nvSpPr>
          <p:cNvPr id="20483" name="Text Placeholder 2"/>
          <p:cNvSpPr>
            <a:spLocks noGrp="1"/>
          </p:cNvSpPr>
          <p:nvPr>
            <p:ph idx="1"/>
          </p:nvPr>
        </p:nvSpPr>
        <p:spPr bwMode="auto">
          <a:xfrm>
            <a:off x="611560" y="1268760"/>
            <a:ext cx="7358063" cy="4357687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80975" indent="-180975"/>
            <a:r>
              <a:rPr lang="fi-FI" sz="1400" b="1" dirty="0" smtClean="0">
                <a:ea typeface="ＭＳ Ｐゴシック" panose="020B0600070205080204" pitchFamily="34" charset="-128"/>
              </a:rPr>
              <a:t>Kunnan omaan taseeseen</a:t>
            </a:r>
          </a:p>
          <a:p>
            <a:pPr marL="285750" indent="-285750">
              <a:buFontTx/>
              <a:buChar char="-"/>
            </a:pPr>
            <a:r>
              <a:rPr lang="fi-FI" sz="1400" dirty="0" smtClean="0">
                <a:ea typeface="ＭＳ Ｐゴシック" panose="020B0600070205080204" pitchFamily="34" charset="-128"/>
              </a:rPr>
              <a:t>Velkakirjalaina</a:t>
            </a:r>
            <a:endParaRPr lang="fi-FI" sz="1400" dirty="0">
              <a:ea typeface="ＭＳ Ｐゴシック" panose="020B0600070205080204" pitchFamily="34" charset="-128"/>
            </a:endParaRPr>
          </a:p>
          <a:p>
            <a:pPr marL="285750" indent="-285750">
              <a:buFontTx/>
              <a:buChar char="-"/>
            </a:pPr>
            <a:endParaRPr lang="fi-FI" sz="1400" dirty="0">
              <a:ea typeface="ＭＳ Ｐゴシック" panose="020B0600070205080204" pitchFamily="34" charset="-128"/>
            </a:endParaRPr>
          </a:p>
          <a:p>
            <a:pPr marL="0" indent="0"/>
            <a:r>
              <a:rPr lang="fi-FI" sz="1400" b="1" dirty="0">
                <a:ea typeface="ＭＳ Ｐゴシック" panose="020B0600070205080204" pitchFamily="34" charset="-128"/>
              </a:rPr>
              <a:t>Kunnan </a:t>
            </a:r>
            <a:r>
              <a:rPr lang="fi-FI" sz="1400" b="1" dirty="0" smtClean="0">
                <a:ea typeface="ＭＳ Ｐゴシック" panose="020B0600070205080204" pitchFamily="34" charset="-128"/>
              </a:rPr>
              <a:t>omistaman yhtiön taseeseen</a:t>
            </a:r>
          </a:p>
          <a:p>
            <a:pPr marL="285750" indent="-285750">
              <a:buFontTx/>
              <a:buChar char="-"/>
            </a:pPr>
            <a:r>
              <a:rPr lang="fi-FI" sz="1400" dirty="0" smtClean="0">
                <a:ea typeface="ＭＳ Ｐゴシック" panose="020B0600070205080204" pitchFamily="34" charset="-128"/>
              </a:rPr>
              <a:t>Velkakirjalaina kunnan omavelkaisella takauksella</a:t>
            </a:r>
            <a:endParaRPr lang="fi-FI" sz="1400" dirty="0">
              <a:ea typeface="ＭＳ Ｐゴシック" panose="020B0600070205080204" pitchFamily="34" charset="-128"/>
            </a:endParaRPr>
          </a:p>
          <a:p>
            <a:pPr marL="0" indent="0"/>
            <a:endParaRPr lang="fi-FI" sz="1400" b="1" dirty="0" smtClean="0">
              <a:ea typeface="ＭＳ Ｐゴシック" panose="020B0600070205080204" pitchFamily="34" charset="-128"/>
            </a:endParaRPr>
          </a:p>
          <a:p>
            <a:pPr marL="0" indent="0"/>
            <a:r>
              <a:rPr lang="fi-FI" sz="1400" b="1" dirty="0" smtClean="0">
                <a:ea typeface="ＭＳ Ｐゴシック" panose="020B0600070205080204" pitchFamily="34" charset="-128"/>
              </a:rPr>
              <a:t>Kiinteistöleasing</a:t>
            </a:r>
            <a:endParaRPr lang="fi-FI" sz="1400" b="1" dirty="0">
              <a:ea typeface="ＭＳ Ｐゴシック" panose="020B0600070205080204" pitchFamily="34" charset="-128"/>
            </a:endParaRPr>
          </a:p>
          <a:p>
            <a:pPr marL="285750" indent="-285750">
              <a:buFontTx/>
              <a:buChar char="-"/>
            </a:pPr>
            <a:r>
              <a:rPr lang="fi-FI" sz="1400" dirty="0" smtClean="0">
                <a:ea typeface="ＭＳ Ｐゴシック" panose="020B0600070205080204" pitchFamily="34" charset="-128"/>
              </a:rPr>
              <a:t>Rahoitusleasing sopimusmalli</a:t>
            </a:r>
            <a:endParaRPr lang="fi-FI" sz="1400" dirty="0">
              <a:ea typeface="ＭＳ Ｐゴシック" panose="020B0600070205080204" pitchFamily="34" charset="-128"/>
            </a:endParaRPr>
          </a:p>
          <a:p>
            <a:pPr marL="0" indent="0"/>
            <a:endParaRPr lang="fi-FI" sz="1400" dirty="0">
              <a:ea typeface="ＭＳ Ｐゴシック" panose="020B0600070205080204" pitchFamily="34" charset="-128"/>
            </a:endParaRPr>
          </a:p>
          <a:p>
            <a:pPr marL="0" indent="0"/>
            <a:r>
              <a:rPr lang="fi-FI" sz="1400" b="1" dirty="0">
                <a:ea typeface="ＭＳ Ｐゴシック" panose="020B0600070205080204" pitchFamily="34" charset="-128"/>
              </a:rPr>
              <a:t>Vaihtoehtoiset toteutus- ja </a:t>
            </a:r>
            <a:r>
              <a:rPr lang="fi-FI" sz="1400" b="1" dirty="0" smtClean="0">
                <a:ea typeface="ＭＳ Ｐゴシック" panose="020B0600070205080204" pitchFamily="34" charset="-128"/>
              </a:rPr>
              <a:t>rahoitusmallit</a:t>
            </a:r>
          </a:p>
          <a:p>
            <a:pPr marL="285750" indent="-285750">
              <a:buFontTx/>
              <a:buChar char="-"/>
            </a:pPr>
            <a:r>
              <a:rPr lang="fi-FI" sz="1400" dirty="0" err="1" smtClean="0">
                <a:ea typeface="ＭＳ Ｐゴシック" panose="020B0600070205080204" pitchFamily="34" charset="-128"/>
              </a:rPr>
              <a:t>Inspira</a:t>
            </a:r>
            <a:r>
              <a:rPr lang="fi-FI" sz="1400" dirty="0" smtClean="0">
                <a:ea typeface="ＭＳ Ｐゴシック" panose="020B0600070205080204" pitchFamily="34" charset="-128"/>
              </a:rPr>
              <a:t> Oy</a:t>
            </a:r>
          </a:p>
          <a:p>
            <a:pPr marL="285750" indent="-285750">
              <a:buFontTx/>
              <a:buChar char="-"/>
            </a:pPr>
            <a:r>
              <a:rPr lang="fi-FI" sz="1400" dirty="0" smtClean="0">
                <a:ea typeface="ＭＳ Ｐゴシック" panose="020B0600070205080204" pitchFamily="34" charset="-128"/>
              </a:rPr>
              <a:t>Hankekohtaiset esiselvitykset, rahoituskilpailutukset ja neuvonanto</a:t>
            </a:r>
          </a:p>
          <a:p>
            <a:pPr marL="285750" indent="-285750">
              <a:buFontTx/>
              <a:buChar char="-"/>
            </a:pPr>
            <a:endParaRPr lang="fi-FI" sz="1400" dirty="0" smtClean="0">
              <a:ea typeface="ＭＳ Ｐゴシック" panose="020B0600070205080204" pitchFamily="34" charset="-128"/>
            </a:endParaRPr>
          </a:p>
          <a:p>
            <a:pPr marL="285750" indent="-285750">
              <a:buFontTx/>
              <a:buChar char="-"/>
            </a:pPr>
            <a:endParaRPr lang="fi-FI" sz="1400" dirty="0" smtClean="0">
              <a:ea typeface="ＭＳ Ｐゴシック" panose="020B0600070205080204" pitchFamily="34" charset="-128"/>
            </a:endParaRPr>
          </a:p>
          <a:p>
            <a:pPr marL="180975" indent="-180975"/>
            <a:endParaRPr lang="fi-FI" sz="1400" dirty="0" smtClean="0">
              <a:ea typeface="ＭＳ Ｐゴシック" panose="020B0600070205080204" pitchFamily="34" charset="-128"/>
            </a:endParaRPr>
          </a:p>
          <a:p>
            <a:pPr marL="180975" indent="-180975">
              <a:buFontTx/>
              <a:buNone/>
            </a:pPr>
            <a:endParaRPr lang="fi-FI" sz="1400" dirty="0" smtClean="0">
              <a:ea typeface="ＭＳ Ｐゴシック" panose="020B0600070205080204" pitchFamily="34" charset="-128"/>
            </a:endParaRPr>
          </a:p>
          <a:p>
            <a:pPr marL="180975" indent="-180975">
              <a:buFontTx/>
              <a:buNone/>
            </a:pPr>
            <a:endParaRPr lang="fi-FI" sz="1400" dirty="0" smtClean="0">
              <a:ea typeface="ＭＳ Ｐゴシック" panose="020B0600070205080204" pitchFamily="34" charset="-128"/>
            </a:endParaRPr>
          </a:p>
          <a:p>
            <a:pPr marL="180975" indent="-180975">
              <a:buFontTx/>
              <a:buNone/>
            </a:pPr>
            <a:endParaRPr lang="en-US" sz="1400" dirty="0" smtClean="0">
              <a:ea typeface="ＭＳ Ｐゴシック" panose="020B0600070205080204" pitchFamily="34" charset="-128"/>
            </a:endParaRPr>
          </a:p>
        </p:txBody>
      </p:sp>
      <p:sp>
        <p:nvSpPr>
          <p:cNvPr id="30724" name="Slide Number Placeholder 6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B3D2A4BC-6BF2-454E-94D3-819C52E09A5F}" type="slidenum">
              <a:rPr lang="en-US" sz="800">
                <a:solidFill>
                  <a:srgbClr val="283C00"/>
                </a:solidFill>
                <a:latin typeface="Arial" panose="020B0604020202020204" pitchFamily="34" charset="0"/>
              </a:rPr>
              <a:pPr/>
              <a:t>12</a:t>
            </a:fld>
            <a:endParaRPr lang="en-US" sz="800">
              <a:solidFill>
                <a:srgbClr val="283C00"/>
              </a:solidFill>
              <a:latin typeface="Arial" panose="020B0604020202020204" pitchFamily="34" charset="0"/>
            </a:endParaRPr>
          </a:p>
        </p:txBody>
      </p:sp>
      <p:sp>
        <p:nvSpPr>
          <p:cNvPr id="30725" name="Footer Placeholder 7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fi-FI" sz="800" dirty="0">
                <a:solidFill>
                  <a:srgbClr val="FFFFFF"/>
                </a:solidFill>
                <a:latin typeface="Arial" panose="020B0604020202020204" pitchFamily="34" charset="0"/>
              </a:rPr>
              <a:t>Kuntarahoitus, Luottamuksellinen</a:t>
            </a:r>
            <a:endParaRPr lang="en-US" sz="8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AF8DC2D-026D-45A5-8982-8FF139ECB801}" type="datetime1">
              <a:rPr lang="fi-FI" smtClean="0"/>
              <a:t>3.9.2015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169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ＭＳ Ｐゴシック" pitchFamily="34" charset="-128"/>
              </a:rPr>
              <a:t>Miksi</a:t>
            </a:r>
            <a:r>
              <a:rPr lang="en-US" dirty="0">
                <a:ea typeface="ＭＳ Ｐゴシック" pitchFamily="34" charset="-128"/>
              </a:rPr>
              <a:t> </a:t>
            </a:r>
            <a:r>
              <a:rPr lang="en-US" dirty="0" err="1">
                <a:ea typeface="ＭＳ Ｐゴシック" pitchFamily="34" charset="-128"/>
              </a:rPr>
              <a:t>leasingrahoitus</a:t>
            </a:r>
            <a:r>
              <a:rPr lang="en-US" dirty="0">
                <a:ea typeface="ＭＳ Ｐゴシック" pitchFamily="34" charset="-128"/>
              </a:rPr>
              <a:t>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714348" y="1785926"/>
            <a:ext cx="7286676" cy="428628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fi-FI" sz="1800" dirty="0" smtClean="0"/>
              <a:t>ei sido pääomia omistamiseen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fi-FI" sz="1800" dirty="0"/>
              <a:t>h</a:t>
            </a:r>
            <a:r>
              <a:rPr lang="fi-FI" sz="1800" dirty="0" smtClean="0"/>
              <a:t>elpottaa budjetointia ja rahoituksen suunnittelua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fi-FI" sz="1800" dirty="0"/>
              <a:t>t</a:t>
            </a:r>
            <a:r>
              <a:rPr lang="fi-FI" sz="1800" dirty="0" smtClean="0"/>
              <a:t>aseen ulkopuolinen erä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fi-FI" sz="1800" dirty="0" smtClean="0"/>
              <a:t>maksut kohdentuvat yksiköille oikein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fi-FI" sz="1800" dirty="0"/>
              <a:t>r</a:t>
            </a:r>
            <a:r>
              <a:rPr lang="fi-FI" sz="1800" dirty="0" smtClean="0"/>
              <a:t>ahoitusrakenne saadaan vastaamaan käyttöomaisuuden elinkaarta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fi-FI" sz="1800" dirty="0"/>
              <a:t>l</a:t>
            </a:r>
            <a:r>
              <a:rPr lang="fi-FI" sz="1800" dirty="0" smtClean="0"/>
              <a:t>isäarvopalvelut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fi-FI" sz="1800" dirty="0"/>
              <a:t>l</a:t>
            </a:r>
            <a:r>
              <a:rPr lang="fi-FI" sz="1800" dirty="0" smtClean="0"/>
              <a:t>easing ≠ laina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fi-FI" sz="1800" dirty="0" smtClean="0"/>
              <a:t>Jäännösarvon merkitys?</a:t>
            </a:r>
          </a:p>
          <a:p>
            <a:endParaRPr lang="fi-FI" sz="1800" dirty="0" smtClean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14313" y="6286500"/>
            <a:ext cx="757237" cy="357188"/>
          </a:xfrm>
        </p:spPr>
        <p:txBody>
          <a:bodyPr/>
          <a:lstStyle/>
          <a:p>
            <a:pPr>
              <a:defRPr/>
            </a:pPr>
            <a:fld id="{A3A49C7D-AA4B-4FAD-AB43-608B0EFF3BD7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title"/>
          </p:nvPr>
        </p:nvSpPr>
        <p:spPr bwMode="auto">
          <a:xfrm>
            <a:off x="714375" y="1143000"/>
            <a:ext cx="7286625" cy="5000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ea typeface="ＭＳ Ｐゴシック"/>
                <a:cs typeface="ＭＳ Ｐゴシック"/>
              </a:rPr>
              <a:t>KIITOS!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714375" y="1785938"/>
            <a:ext cx="7358063" cy="4357687"/>
          </a:xfrm>
        </p:spPr>
        <p:txBody>
          <a:bodyPr/>
          <a:lstStyle/>
          <a:p>
            <a:pPr>
              <a:defRPr/>
            </a:pPr>
            <a:endParaRPr lang="en-US" dirty="0" smtClean="0">
              <a:hlinkClick r:id="rId2"/>
            </a:endParaRPr>
          </a:p>
          <a:p>
            <a:pPr>
              <a:defRPr/>
            </a:pPr>
            <a:endParaRPr lang="en-US" dirty="0" smtClean="0">
              <a:hlinkClick r:id="rId2"/>
            </a:endParaRPr>
          </a:p>
          <a:p>
            <a:pPr>
              <a:defRPr/>
            </a:pPr>
            <a:r>
              <a:rPr lang="en-US" dirty="0">
                <a:hlinkClick r:id="rId3"/>
              </a:rPr>
              <a:t>d</a:t>
            </a:r>
            <a:r>
              <a:rPr lang="en-US" dirty="0" smtClean="0">
                <a:hlinkClick r:id="rId3"/>
              </a:rPr>
              <a:t>aniel.eriksson@kuntarahoitus.fi</a:t>
            </a: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err="1" smtClean="0"/>
              <a:t>Puh</a:t>
            </a:r>
            <a:r>
              <a:rPr lang="en-US" dirty="0" smtClean="0"/>
              <a:t>. 050 595 8422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14313" y="6286500"/>
            <a:ext cx="757237" cy="357188"/>
          </a:xfrm>
        </p:spPr>
        <p:txBody>
          <a:bodyPr/>
          <a:lstStyle/>
          <a:p>
            <a:pPr>
              <a:defRPr/>
            </a:pPr>
            <a:fld id="{A3A49C7D-AA4B-4FAD-AB43-608B0EFF3BD7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in paikkamerkki 7"/>
          <p:cNvSpPr>
            <a:spLocks noGrp="1"/>
          </p:cNvSpPr>
          <p:nvPr>
            <p:ph type="body" sz="quarter" idx="11"/>
          </p:nvPr>
        </p:nvSpPr>
        <p:spPr>
          <a:xfrm>
            <a:off x="755576" y="4293096"/>
            <a:ext cx="7602638" cy="357190"/>
          </a:xfrm>
        </p:spPr>
        <p:txBody>
          <a:bodyPr/>
          <a:lstStyle/>
          <a:p>
            <a:pPr algn="ctr"/>
            <a:fld id="{75DBDB1B-D013-6541-81E8-102C4B6DAB23}" type="datetime1">
              <a:rPr lang="fi-FI" smtClean="0"/>
              <a:t>3.9.2015</a:t>
            </a:fld>
            <a:endParaRPr lang="fi-FI" dirty="0"/>
          </a:p>
        </p:txBody>
      </p:sp>
      <p:sp>
        <p:nvSpPr>
          <p:cNvPr id="7" name="Otsikko 6"/>
          <p:cNvSpPr>
            <a:spLocks noGrp="1"/>
          </p:cNvSpPr>
          <p:nvPr>
            <p:ph type="title"/>
          </p:nvPr>
        </p:nvSpPr>
        <p:spPr>
          <a:xfrm>
            <a:off x="785786" y="3005502"/>
            <a:ext cx="7530630" cy="857256"/>
          </a:xfrm>
        </p:spPr>
        <p:txBody>
          <a:bodyPr>
            <a:noAutofit/>
          </a:bodyPr>
          <a:lstStyle/>
          <a:p>
            <a:pPr algn="ctr"/>
            <a:r>
              <a:rPr lang="fi-FI" sz="2800" dirty="0" smtClean="0"/>
              <a:t>Kuntarahoitus – kuntien oma</a:t>
            </a:r>
            <a:br>
              <a:rPr lang="fi-FI" sz="2800" dirty="0" smtClean="0"/>
            </a:br>
            <a:r>
              <a:rPr lang="fi-FI" sz="2800" dirty="0" smtClean="0"/>
              <a:t>rahoituskumppani</a:t>
            </a:r>
            <a:endParaRPr lang="fi-FI" sz="2800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1115616" y="6564313"/>
            <a:ext cx="27860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800" dirty="0" smtClean="0">
                <a:solidFill>
                  <a:schemeClr val="bg1"/>
                </a:solidFill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1pPr>
          </a:lstStyle>
          <a:p>
            <a:pPr>
              <a:defRPr/>
            </a:pPr>
            <a:r>
              <a:rPr lang="fi-FI" dirty="0" smtClean="0"/>
              <a:t>Kuntarahoitus, Luottamuksellinen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258366" y="6572250"/>
            <a:ext cx="7858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800" smtClean="0">
                <a:solidFill>
                  <a:schemeClr val="bg1"/>
                </a:solidFill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1pPr>
          </a:lstStyle>
          <a:p>
            <a:pPr>
              <a:defRPr/>
            </a:pPr>
            <a:fld id="{2C27DC15-CCD1-42D6-AE43-A6F9D354CD06}" type="datetime1">
              <a:rPr lang="fi-FI" smtClean="0"/>
              <a:pPr>
                <a:defRPr/>
              </a:pPr>
              <a:t>3.9.2015</a:t>
            </a:fld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294967295"/>
          </p:nvPr>
        </p:nvSpPr>
        <p:spPr>
          <a:xfrm>
            <a:off x="7812360" y="6669360"/>
            <a:ext cx="756000" cy="1886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0B49015C-28F1-4DFB-977F-08C74CD49C9B}" type="slidenum">
              <a:rPr lang="fi-FI" smtClean="0"/>
              <a:pPr/>
              <a:t>2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08400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Kuntarahoituksen osakkeenomistajat</a:t>
            </a:r>
          </a:p>
        </p:txBody>
      </p:sp>
      <p:sp>
        <p:nvSpPr>
          <p:cNvPr id="6" name="Tekstiruutu 5"/>
          <p:cNvSpPr txBox="1"/>
          <p:nvPr/>
        </p:nvSpPr>
        <p:spPr>
          <a:xfrm>
            <a:off x="611560" y="6048290"/>
            <a:ext cx="521869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fi-FI" sz="1100" dirty="0" smtClean="0">
                <a:solidFill>
                  <a:srgbClr val="1D5C42"/>
                </a:solidFill>
                <a:latin typeface="+mn-lt"/>
              </a:rPr>
              <a:t>* Sisältäen kuntien omistamien yhteisöjen omistamat Kuntarahoituksen osakkeet</a:t>
            </a:r>
            <a:endParaRPr lang="fi-FI" sz="1100" b="1" dirty="0" smtClean="0">
              <a:solidFill>
                <a:srgbClr val="1D5C42"/>
              </a:solidFill>
              <a:latin typeface="+mn-lt"/>
              <a:ea typeface="Calibri" charset="0"/>
              <a:cs typeface="Times New Roman" charset="0"/>
            </a:endParaRPr>
          </a:p>
          <a:p>
            <a:endParaRPr lang="fi-FI" sz="1400" dirty="0">
              <a:latin typeface="+mn-lt"/>
            </a:endParaRPr>
          </a:p>
        </p:txBody>
      </p:sp>
      <p:sp>
        <p:nvSpPr>
          <p:cNvPr id="7" name="Pyöristetty suorakulmio 6"/>
          <p:cNvSpPr/>
          <p:nvPr/>
        </p:nvSpPr>
        <p:spPr bwMode="auto">
          <a:xfrm>
            <a:off x="5940152" y="1916832"/>
            <a:ext cx="2808312" cy="2952328"/>
          </a:xfrm>
          <a:prstGeom prst="roundRect">
            <a:avLst/>
          </a:prstGeom>
          <a:solidFill>
            <a:schemeClr val="bg1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1000"/>
              </a:spcBef>
              <a:buFont typeface="Arial" charset="0"/>
              <a:buChar char="•"/>
            </a:pPr>
            <a:r>
              <a:rPr lang="fi-FI" sz="1400" dirty="0">
                <a:solidFill>
                  <a:srgbClr val="000000"/>
                </a:solidFill>
                <a:latin typeface="Arial" charset="0"/>
              </a:rPr>
              <a:t> 284 osakkeenomistajaa</a:t>
            </a:r>
          </a:p>
          <a:p>
            <a:pPr eaLnBrk="1" hangingPunct="1">
              <a:spcBef>
                <a:spcPts val="1000"/>
              </a:spcBef>
            </a:pPr>
            <a:endParaRPr lang="fi-FI" sz="1200" dirty="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20000"/>
              </a:spcBef>
            </a:pPr>
            <a:r>
              <a:rPr lang="fi-FI" sz="1400" u="sng" dirty="0">
                <a:solidFill>
                  <a:srgbClr val="000000"/>
                </a:solidFill>
                <a:latin typeface="Arial" charset="0"/>
              </a:rPr>
              <a:t>Omistajat </a:t>
            </a:r>
            <a:r>
              <a:rPr lang="fi-FI" sz="1400" u="sng" dirty="0" smtClean="0">
                <a:solidFill>
                  <a:srgbClr val="000000"/>
                </a:solidFill>
                <a:latin typeface="Arial" charset="0"/>
              </a:rPr>
              <a:t>1.1.2014:</a:t>
            </a:r>
            <a:endParaRPr lang="fi-FI" sz="1400" u="sng" dirty="0">
              <a:solidFill>
                <a:srgbClr val="000000"/>
              </a:solidFill>
              <a:latin typeface="Arial" charset="0"/>
            </a:endParaRPr>
          </a:p>
          <a:p>
            <a:pPr marL="180975" lvl="1">
              <a:spcBef>
                <a:spcPct val="20000"/>
              </a:spcBef>
              <a:buFont typeface="Arial" charset="0"/>
              <a:buChar char="•"/>
            </a:pPr>
            <a:r>
              <a:rPr lang="fi-FI" sz="1400" dirty="0">
                <a:solidFill>
                  <a:srgbClr val="000000"/>
                </a:solidFill>
                <a:latin typeface="Arial" charset="0"/>
              </a:rPr>
              <a:t> Kunnat: 253</a:t>
            </a:r>
          </a:p>
          <a:p>
            <a:pPr marL="180975" lvl="1">
              <a:spcBef>
                <a:spcPct val="20000"/>
              </a:spcBef>
              <a:buFont typeface="Arial" charset="0"/>
              <a:buChar char="•"/>
            </a:pPr>
            <a:r>
              <a:rPr lang="fi-FI" sz="1400" dirty="0">
                <a:solidFill>
                  <a:srgbClr val="000000"/>
                </a:solidFill>
                <a:latin typeface="Arial" charset="0"/>
              </a:rPr>
              <a:t> Kuntayhtymät: 5</a:t>
            </a:r>
          </a:p>
          <a:p>
            <a:pPr marL="180975" lvl="1">
              <a:spcBef>
                <a:spcPct val="20000"/>
              </a:spcBef>
              <a:buFont typeface="Arial" charset="0"/>
              <a:buChar char="•"/>
            </a:pPr>
            <a:r>
              <a:rPr lang="fi-FI" sz="1400" dirty="0">
                <a:solidFill>
                  <a:srgbClr val="000000"/>
                </a:solidFill>
                <a:latin typeface="Arial" charset="0"/>
              </a:rPr>
              <a:t> Kuntien yhtiöt  ja muut: 26</a:t>
            </a:r>
          </a:p>
          <a:p>
            <a:pPr marL="536575" lvl="2" indent="-109538">
              <a:spcBef>
                <a:spcPct val="20000"/>
              </a:spcBef>
              <a:buSzPct val="79000"/>
              <a:buFont typeface="Lucida Grande"/>
              <a:buChar char="-"/>
            </a:pPr>
            <a:r>
              <a:rPr lang="fi-FI" sz="1400" dirty="0">
                <a:solidFill>
                  <a:srgbClr val="000000"/>
                </a:solidFill>
                <a:latin typeface="Arial" charset="0"/>
              </a:rPr>
              <a:t>Asuntoyhteisöt</a:t>
            </a:r>
          </a:p>
          <a:p>
            <a:pPr marL="536575" lvl="2" indent="-109538">
              <a:spcBef>
                <a:spcPct val="20000"/>
              </a:spcBef>
              <a:buSzPct val="79000"/>
              <a:buFont typeface="Lucida Grande"/>
              <a:buChar char="-"/>
            </a:pPr>
            <a:r>
              <a:rPr lang="fi-FI" sz="1400" dirty="0">
                <a:solidFill>
                  <a:srgbClr val="000000"/>
                </a:solidFill>
                <a:latin typeface="Arial" charset="0"/>
              </a:rPr>
              <a:t>Suomen valtio</a:t>
            </a:r>
          </a:p>
          <a:p>
            <a:pPr marL="536575" lvl="2" indent="-109538">
              <a:spcBef>
                <a:spcPct val="20000"/>
              </a:spcBef>
              <a:buSzPct val="79000"/>
              <a:buFont typeface="Lucida Grande"/>
              <a:buChar char="-"/>
            </a:pPr>
            <a:r>
              <a:rPr lang="fi-FI" sz="1400" dirty="0" err="1">
                <a:solidFill>
                  <a:srgbClr val="000000"/>
                </a:solidFill>
                <a:latin typeface="Arial" charset="0"/>
              </a:rPr>
              <a:t>Keva</a:t>
            </a:r>
            <a:endParaRPr lang="fi-FI" sz="1400" dirty="0">
              <a:solidFill>
                <a:srgbClr val="000000"/>
              </a:solidFill>
              <a:latin typeface="Arial" charset="0"/>
            </a:endParaRPr>
          </a:p>
          <a:p>
            <a:pPr marL="536575" lvl="2" indent="-109538">
              <a:spcBef>
                <a:spcPct val="20000"/>
              </a:spcBef>
              <a:buSzPct val="79000"/>
              <a:buFont typeface="Lucida Grande"/>
              <a:buChar char="-"/>
            </a:pPr>
            <a:r>
              <a:rPr lang="fi-FI" sz="1400" dirty="0">
                <a:solidFill>
                  <a:srgbClr val="000000"/>
                </a:solidFill>
                <a:latin typeface="Arial" charset="0"/>
              </a:rPr>
              <a:t>Suomen kuntaliitto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1115616" y="6564313"/>
            <a:ext cx="27860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800" dirty="0" smtClean="0">
                <a:solidFill>
                  <a:schemeClr val="bg1"/>
                </a:solidFill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1pPr>
          </a:lstStyle>
          <a:p>
            <a:pPr>
              <a:defRPr/>
            </a:pPr>
            <a:r>
              <a:rPr lang="fi-FI" dirty="0" smtClean="0"/>
              <a:t>Kuntarahoitus, Luottamuksellinen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258366" y="6572250"/>
            <a:ext cx="7858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800" smtClean="0">
                <a:solidFill>
                  <a:schemeClr val="bg1"/>
                </a:solidFill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1pPr>
          </a:lstStyle>
          <a:p>
            <a:pPr>
              <a:defRPr/>
            </a:pPr>
            <a:fld id="{2C27DC15-CCD1-42D6-AE43-A6F9D354CD06}" type="datetime1">
              <a:rPr lang="fi-FI" smtClean="0"/>
              <a:pPr>
                <a:defRPr/>
              </a:pPr>
              <a:t>3.9.2015</a:t>
            </a:fld>
            <a:endParaRPr lang="en-US" dirty="0"/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4294967295"/>
          </p:nvPr>
        </p:nvSpPr>
        <p:spPr>
          <a:xfrm>
            <a:off x="7812360" y="6669360"/>
            <a:ext cx="756000" cy="1886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0B49015C-28F1-4DFB-977F-08C74CD49C9B}" type="slidenum">
              <a:rPr lang="fi-FI" smtClean="0"/>
              <a:pPr/>
              <a:t>3</a:t>
            </a:fld>
            <a:endParaRPr lang="fi-FI" dirty="0"/>
          </a:p>
        </p:txBody>
      </p:sp>
      <p:graphicFrame>
        <p:nvGraphicFramePr>
          <p:cNvPr id="11" name="Table 1"/>
          <p:cNvGraphicFramePr>
            <a:graphicFrameLocks noGrp="1"/>
          </p:cNvGraphicFramePr>
          <p:nvPr>
            <p:extLst/>
          </p:nvPr>
        </p:nvGraphicFramePr>
        <p:xfrm>
          <a:off x="611560" y="1239790"/>
          <a:ext cx="5040560" cy="4421463"/>
        </p:xfrm>
        <a:graphic>
          <a:graphicData uri="http://schemas.openxmlformats.org/drawingml/2006/table">
            <a:tbl>
              <a:tblPr bandRow="1">
                <a:tableStyleId>{35758FB7-9AC5-4552-8A53-C91805E547FA}</a:tableStyleId>
              </a:tblPr>
              <a:tblGrid>
                <a:gridCol w="2808311"/>
                <a:gridCol w="1296144"/>
                <a:gridCol w="936105"/>
              </a:tblGrid>
              <a:tr h="25619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900" b="1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20 </a:t>
                      </a:r>
                      <a:r>
                        <a:rPr kumimoji="0" lang="fi-FI" sz="9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SUURINTA OSAKKEENOMISTAJAA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sz="9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38529" marR="38529" marT="0" marB="0" anchor="b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sz="9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38529" marR="38529" marT="0" marB="0" anchor="b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8073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b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b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6567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900" b="1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Osakas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900" b="1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Osakkeet yhteensä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b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900" b="1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Omistus%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b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6266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KEVA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11 975 550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30,66 %</a:t>
                      </a:r>
                      <a:endParaRPr kumimoji="0" lang="fi-FI" sz="1000" b="1" i="0" u="none" strike="noStrike" cap="none" normalizeH="0" baseline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6567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SUOMEN VALTIO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6 250 000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16,00 %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6567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HELSINKI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4 066 525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10,41 %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6567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ESPOO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1 547 884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3,96 %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6567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TURKU*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1 363 798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3,49 %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6567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VANTAA*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963 048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2,47 %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6567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TAMPERE*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959 027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2,46 %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6567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OULU</a:t>
                      </a:r>
                      <a:endParaRPr kumimoji="0" lang="fi-FI" sz="1000" b="1" i="0" u="none" strike="noStrike" cap="none" normalizeH="0" baseline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903 125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2,31 %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6567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JYVÄSKYLÄ*</a:t>
                      </a:r>
                      <a:endParaRPr kumimoji="0" lang="fi-FI" sz="1000" b="1" i="0" u="none" strike="noStrike" cap="none" normalizeH="0" baseline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698 025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1,79 %</a:t>
                      </a:r>
                      <a:endParaRPr kumimoji="0" lang="fi-FI" sz="1000" b="1" i="0" u="none" strike="noStrike" cap="none" normalizeH="0" baseline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6567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KUOPIO</a:t>
                      </a:r>
                      <a:endParaRPr kumimoji="0" lang="fi-FI" sz="1000" b="1" i="0" u="none" strike="noStrike" cap="none" normalizeH="0" baseline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569 450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1,46 %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6567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LAHTI</a:t>
                      </a:r>
                      <a:endParaRPr kumimoji="0" lang="fi-FI" sz="1000" b="1" i="0" u="none" strike="noStrike" cap="none" normalizeH="0" baseline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502 220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1,29 %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6567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JOENSUU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479 875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1,23 %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6567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KOUVOLA*</a:t>
                      </a:r>
                      <a:endParaRPr kumimoji="0" lang="fi-FI" sz="1000" b="1" i="0" u="none" strike="noStrike" cap="none" normalizeH="0" baseline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453 900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1,16 %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6567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SUOMEN KUNTALIITTO</a:t>
                      </a:r>
                      <a:endParaRPr kumimoji="0" lang="fi-FI" sz="1000" b="1" i="0" u="none" strike="noStrike" cap="none" normalizeH="0" baseline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444 125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1,14 %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6567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LAPPEENRANTA*</a:t>
                      </a:r>
                      <a:endParaRPr kumimoji="0" lang="fi-FI" sz="1000" b="1" i="0" u="none" strike="noStrike" cap="none" normalizeH="0" baseline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381 550</a:t>
                      </a:r>
                      <a:endParaRPr kumimoji="0" lang="fi-FI" sz="1000" b="1" i="0" u="none" strike="noStrike" cap="none" normalizeH="0" baseline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0,98 %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6567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VAASA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265 530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0,68 %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6567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KOTKA</a:t>
                      </a:r>
                      <a:endParaRPr kumimoji="0" lang="fi-FI" sz="1000" b="1" i="0" u="none" strike="noStrike" cap="none" normalizeH="0" baseline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265 000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0,68 %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6567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HÄMEENLINNA</a:t>
                      </a:r>
                      <a:endParaRPr kumimoji="0" lang="fi-FI" sz="1000" b="1" i="0" u="none" strike="noStrike" cap="none" normalizeH="0" baseline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239 500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0,61 %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6567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MIKKELI</a:t>
                      </a:r>
                      <a:endParaRPr kumimoji="0" lang="fi-FI" sz="1000" b="1" i="0" u="none" strike="noStrike" cap="none" normalizeH="0" baseline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222 675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0,57 %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7697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PORI</a:t>
                      </a:r>
                      <a:endParaRPr kumimoji="0" lang="fi-FI" sz="1000" b="1" i="0" u="none" strike="noStrike" cap="none" normalizeH="0" baseline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214 625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0,55 %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6567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b="1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20 suurinta yhteensä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b="1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32 765 432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b="1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83,88 %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6567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b="1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Muut osakkeenomistajat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b="1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6 298 366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b="1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16,12 %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6567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b="1" u="none" strike="noStrike" cap="none" normalizeH="0" baseline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Kaikki osakkeet yhteensä</a:t>
                      </a:r>
                      <a:endParaRPr kumimoji="0" lang="fi-FI" sz="1000" b="1" i="0" u="none" strike="noStrike" cap="none" normalizeH="0" baseline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b="1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39 063 798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b="1" u="none" strike="noStrike" cap="none" normalizeH="0" baseline="0" dirty="0">
                          <a:ln>
                            <a:noFill/>
                          </a:ln>
                          <a:solidFill>
                            <a:srgbClr val="1D5C42"/>
                          </a:solidFill>
                          <a:effectLst/>
                        </a:rPr>
                        <a:t>100,00 %</a:t>
                      </a:r>
                      <a:endParaRPr kumimoji="0" lang="fi-FI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1D5C42"/>
                        </a:solidFill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8529" marR="38529" marT="0" marB="0" anchor="ctr" horzOverflow="overflow">
                    <a:lnL w="3175" cap="flat" cmpd="sng" algn="ctr">
                      <a:solidFill>
                        <a:srgbClr val="1D5C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1059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18" descr="C:\Documents and Settings\Mirkka  Jyläntö\Omat tiedostot\KUNTIS\Untitled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6075" y="985838"/>
            <a:ext cx="8594725" cy="537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Toimintaympäristö</a:t>
            </a:r>
            <a:endParaRPr lang="en-US" dirty="0" smtClean="0"/>
          </a:p>
        </p:txBody>
      </p:sp>
      <p:sp>
        <p:nvSpPr>
          <p:cNvPr id="26628" name="Curved Up Arrow 8"/>
          <p:cNvSpPr>
            <a:spLocks noChangeArrowheads="1"/>
          </p:cNvSpPr>
          <p:nvPr/>
        </p:nvSpPr>
        <p:spPr bwMode="auto">
          <a:xfrm>
            <a:off x="4786313" y="4500563"/>
            <a:ext cx="1143000" cy="357187"/>
          </a:xfrm>
          <a:prstGeom prst="curvedUpArrow">
            <a:avLst>
              <a:gd name="adj1" fmla="val 24993"/>
              <a:gd name="adj2" fmla="val 50000"/>
              <a:gd name="adj3" fmla="val 25000"/>
            </a:avLst>
          </a:prstGeom>
          <a:noFill/>
          <a:ln w="9525" algn="ctr">
            <a:noFill/>
            <a:round/>
            <a:headEnd/>
            <a:tailEnd/>
          </a:ln>
        </p:spPr>
        <p:txBody>
          <a:bodyPr/>
          <a:lstStyle/>
          <a:p>
            <a:pPr marL="342900" indent="-342900" eaLnBrk="0" hangingPunct="0"/>
            <a:endParaRPr lang="fi-FI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6629" name="Curved Down Arrow 9"/>
          <p:cNvSpPr>
            <a:spLocks noChangeArrowheads="1"/>
          </p:cNvSpPr>
          <p:nvPr/>
        </p:nvSpPr>
        <p:spPr bwMode="auto">
          <a:xfrm>
            <a:off x="1214438" y="1571625"/>
            <a:ext cx="1216025" cy="731838"/>
          </a:xfrm>
          <a:prstGeom prst="curvedDownArrow">
            <a:avLst>
              <a:gd name="adj1" fmla="val 24986"/>
              <a:gd name="adj2" fmla="val 49971"/>
              <a:gd name="adj3" fmla="val 25000"/>
            </a:avLst>
          </a:prstGeom>
          <a:noFill/>
          <a:ln w="9525" algn="ctr">
            <a:noFill/>
            <a:round/>
            <a:headEnd/>
            <a:tailEnd/>
          </a:ln>
        </p:spPr>
        <p:txBody>
          <a:bodyPr/>
          <a:lstStyle/>
          <a:p>
            <a:pPr marL="342900" indent="-342900" eaLnBrk="0" hangingPunct="0"/>
            <a:endParaRPr lang="fi-FI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6630" name="Curved Up Arrow 10"/>
          <p:cNvSpPr>
            <a:spLocks noChangeArrowheads="1"/>
          </p:cNvSpPr>
          <p:nvPr/>
        </p:nvSpPr>
        <p:spPr bwMode="auto">
          <a:xfrm>
            <a:off x="1000125" y="1643063"/>
            <a:ext cx="1216025" cy="731837"/>
          </a:xfrm>
          <a:prstGeom prst="curvedUpArrow">
            <a:avLst>
              <a:gd name="adj1" fmla="val 24986"/>
              <a:gd name="adj2" fmla="val 49971"/>
              <a:gd name="adj3" fmla="val 25000"/>
            </a:avLst>
          </a:prstGeom>
          <a:noFill/>
          <a:ln w="9525" algn="ctr">
            <a:noFill/>
            <a:round/>
            <a:headEnd/>
            <a:tailEnd/>
          </a:ln>
        </p:spPr>
        <p:txBody>
          <a:bodyPr/>
          <a:lstStyle/>
          <a:p>
            <a:pPr marL="342900" indent="-342900" eaLnBrk="0" hangingPunct="0"/>
            <a:endParaRPr lang="fi-FI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6631" name="Curved Up Arrow 11"/>
          <p:cNvSpPr>
            <a:spLocks noChangeArrowheads="1"/>
          </p:cNvSpPr>
          <p:nvPr/>
        </p:nvSpPr>
        <p:spPr bwMode="auto">
          <a:xfrm>
            <a:off x="1357313" y="1428750"/>
            <a:ext cx="3786187" cy="285750"/>
          </a:xfrm>
          <a:prstGeom prst="curvedUpArrow">
            <a:avLst>
              <a:gd name="adj1" fmla="val 24966"/>
              <a:gd name="adj2" fmla="val 49994"/>
              <a:gd name="adj3" fmla="val 25000"/>
            </a:avLst>
          </a:prstGeom>
          <a:noFill/>
          <a:ln w="9525" algn="ctr">
            <a:noFill/>
            <a:round/>
            <a:headEnd/>
            <a:tailEnd/>
          </a:ln>
        </p:spPr>
        <p:txBody>
          <a:bodyPr/>
          <a:lstStyle/>
          <a:p>
            <a:pPr marL="342900" indent="-342900" eaLnBrk="0" hangingPunct="0"/>
            <a:endParaRPr lang="fi-FI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6632" name="Right Arrow 22"/>
          <p:cNvSpPr>
            <a:spLocks noChangeArrowheads="1"/>
          </p:cNvSpPr>
          <p:nvPr/>
        </p:nvSpPr>
        <p:spPr bwMode="auto">
          <a:xfrm>
            <a:off x="2857500" y="4857750"/>
            <a:ext cx="1289050" cy="428625"/>
          </a:xfrm>
          <a:prstGeom prst="rightArrow">
            <a:avLst>
              <a:gd name="adj1" fmla="val 50000"/>
              <a:gd name="adj2" fmla="val 49942"/>
            </a:avLst>
          </a:prstGeom>
          <a:noFill/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42900" indent="-342900" algn="ctr" eaLnBrk="0" hangingPunct="0"/>
            <a:r>
              <a:rPr lang="fi-FI" sz="1600">
                <a:solidFill>
                  <a:srgbClr val="000000"/>
                </a:solidFill>
                <a:latin typeface="Calibri" pitchFamily="34" charset="0"/>
              </a:rPr>
              <a:t>Jäsenyys</a:t>
            </a:r>
            <a:endParaRPr lang="en-US" sz="16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6633" name="Right Arrow 23"/>
          <p:cNvSpPr>
            <a:spLocks noChangeArrowheads="1"/>
          </p:cNvSpPr>
          <p:nvPr/>
        </p:nvSpPr>
        <p:spPr bwMode="auto">
          <a:xfrm>
            <a:off x="5700713" y="4500563"/>
            <a:ext cx="1157287" cy="428625"/>
          </a:xfrm>
          <a:prstGeom prst="rightArrow">
            <a:avLst>
              <a:gd name="adj1" fmla="val 50000"/>
              <a:gd name="adj2" fmla="val 50012"/>
            </a:avLst>
          </a:prstGeom>
          <a:noFill/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42900" indent="-342900" algn="ctr" eaLnBrk="0" hangingPunct="0"/>
            <a:r>
              <a:rPr lang="fi-FI" sz="1600">
                <a:solidFill>
                  <a:srgbClr val="000000"/>
                </a:solidFill>
                <a:latin typeface="Calibri" pitchFamily="34" charset="0"/>
              </a:rPr>
              <a:t>Takaus</a:t>
            </a:r>
            <a:endParaRPr lang="en-US" sz="16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6634" name="Right Arrow 24"/>
          <p:cNvSpPr>
            <a:spLocks noChangeArrowheads="1"/>
          </p:cNvSpPr>
          <p:nvPr/>
        </p:nvSpPr>
        <p:spPr bwMode="auto">
          <a:xfrm flipH="1">
            <a:off x="6021388" y="1214438"/>
            <a:ext cx="1908175" cy="428625"/>
          </a:xfrm>
          <a:prstGeom prst="rightArrow">
            <a:avLst>
              <a:gd name="adj1" fmla="val 50000"/>
              <a:gd name="adj2" fmla="val 50001"/>
            </a:avLst>
          </a:prstGeom>
          <a:noFill/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42900" indent="-342900" algn="ctr" eaLnBrk="0" hangingPunct="0"/>
            <a:r>
              <a:rPr lang="fi-FI" sz="1600">
                <a:solidFill>
                  <a:srgbClr val="000000"/>
                </a:solidFill>
                <a:latin typeface="Calibri" pitchFamily="34" charset="0"/>
              </a:rPr>
              <a:t>Varainhankinta</a:t>
            </a:r>
            <a:endParaRPr lang="en-US" sz="16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6635" name="Rectangle 25"/>
          <p:cNvSpPr>
            <a:spLocks noChangeArrowheads="1"/>
          </p:cNvSpPr>
          <p:nvPr/>
        </p:nvSpPr>
        <p:spPr bwMode="auto">
          <a:xfrm>
            <a:off x="4000500" y="3500438"/>
            <a:ext cx="1501775" cy="428625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42900" indent="-342900" algn="ctr" eaLnBrk="0" hangingPunct="0"/>
            <a:r>
              <a:rPr lang="fi-FI" sz="1600" dirty="0" smtClean="0">
                <a:solidFill>
                  <a:srgbClr val="000000"/>
                </a:solidFill>
                <a:latin typeface="Calibri" pitchFamily="34" charset="0"/>
              </a:rPr>
              <a:t>AA+, </a:t>
            </a:r>
            <a:r>
              <a:rPr lang="fi-FI" sz="1600" dirty="0" err="1">
                <a:solidFill>
                  <a:srgbClr val="000000"/>
                </a:solidFill>
                <a:latin typeface="Calibri" pitchFamily="34" charset="0"/>
              </a:rPr>
              <a:t>Aaa</a:t>
            </a:r>
            <a:endParaRPr lang="en-US" sz="16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6636" name="Rectangle 28"/>
          <p:cNvSpPr>
            <a:spLocks noChangeArrowheads="1"/>
          </p:cNvSpPr>
          <p:nvPr/>
        </p:nvSpPr>
        <p:spPr bwMode="auto">
          <a:xfrm>
            <a:off x="4283968" y="4941168"/>
            <a:ext cx="1501775" cy="428625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42900" indent="-342900" algn="ctr" eaLnBrk="0" hangingPunct="0"/>
            <a:r>
              <a:rPr lang="fi-FI" sz="1600" dirty="0" smtClean="0">
                <a:solidFill>
                  <a:srgbClr val="000000"/>
                </a:solidFill>
                <a:latin typeface="Calibri" pitchFamily="34" charset="0"/>
              </a:rPr>
              <a:t>AA+, </a:t>
            </a:r>
            <a:r>
              <a:rPr lang="fi-FI" sz="1600" dirty="0" err="1">
                <a:solidFill>
                  <a:srgbClr val="000000"/>
                </a:solidFill>
                <a:latin typeface="Calibri" pitchFamily="34" charset="0"/>
              </a:rPr>
              <a:t>Aaa</a:t>
            </a:r>
            <a:endParaRPr lang="en-US" sz="16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6637" name="Right Arrow 29"/>
          <p:cNvSpPr>
            <a:spLocks noChangeArrowheads="1"/>
          </p:cNvSpPr>
          <p:nvPr/>
        </p:nvSpPr>
        <p:spPr bwMode="auto">
          <a:xfrm>
            <a:off x="2500313" y="3429000"/>
            <a:ext cx="1524000" cy="428625"/>
          </a:xfrm>
          <a:prstGeom prst="rightArrow">
            <a:avLst>
              <a:gd name="adj1" fmla="val 50000"/>
              <a:gd name="adj2" fmla="val 49959"/>
            </a:avLst>
          </a:prstGeom>
          <a:noFill/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42900" indent="-342900" algn="ctr" eaLnBrk="0" hangingPunct="0"/>
            <a:r>
              <a:rPr lang="fi-FI" sz="1600">
                <a:solidFill>
                  <a:srgbClr val="000000"/>
                </a:solidFill>
                <a:latin typeface="Calibri" pitchFamily="34" charset="0"/>
              </a:rPr>
              <a:t>Osakkuus</a:t>
            </a:r>
            <a:endParaRPr lang="en-US" sz="16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6638" name="Right Arrow 31"/>
          <p:cNvSpPr>
            <a:spLocks noChangeArrowheads="1"/>
          </p:cNvSpPr>
          <p:nvPr/>
        </p:nvSpPr>
        <p:spPr bwMode="auto">
          <a:xfrm flipH="1">
            <a:off x="2428875" y="2571750"/>
            <a:ext cx="1524000" cy="428625"/>
          </a:xfrm>
          <a:prstGeom prst="rightArrow">
            <a:avLst>
              <a:gd name="adj1" fmla="val 50000"/>
              <a:gd name="adj2" fmla="val 49959"/>
            </a:avLst>
          </a:prstGeom>
          <a:noFill/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42900" indent="-342900" algn="ctr" eaLnBrk="0" hangingPunct="0"/>
            <a:r>
              <a:rPr lang="fi-FI" sz="1600">
                <a:solidFill>
                  <a:srgbClr val="000000"/>
                </a:solidFill>
                <a:latin typeface="Calibri" pitchFamily="34" charset="0"/>
              </a:rPr>
              <a:t>Asiakkuus</a:t>
            </a:r>
            <a:endParaRPr lang="en-US" sz="160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26639" name="Kuva 17" descr="nuoli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50" y="1500188"/>
            <a:ext cx="3730625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40" name="Kuva 18" descr="nuoli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657480">
            <a:off x="2076450" y="2132013"/>
            <a:ext cx="1949450" cy="995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41" name="Kuva 19" descr="nuoli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-10502235">
            <a:off x="2254250" y="3363913"/>
            <a:ext cx="1857375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42" name="Kuva 20" descr="nuoli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-10502235">
            <a:off x="2611438" y="4926013"/>
            <a:ext cx="1857375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43" name="Kuva 21" descr="nuoli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10057298">
            <a:off x="5657850" y="4259263"/>
            <a:ext cx="1857375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1115616" y="6564313"/>
            <a:ext cx="27860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800" dirty="0" smtClean="0">
                <a:solidFill>
                  <a:schemeClr val="bg1"/>
                </a:solidFill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1pPr>
          </a:lstStyle>
          <a:p>
            <a:pPr>
              <a:defRPr/>
            </a:pPr>
            <a:r>
              <a:rPr lang="fi-FI" dirty="0" smtClean="0"/>
              <a:t>Kuntarahoitus, Luottamuksellinen</a:t>
            </a:r>
            <a:endParaRPr lang="en-US" dirty="0"/>
          </a:p>
        </p:txBody>
      </p:sp>
      <p:sp>
        <p:nvSpPr>
          <p:cNvPr id="21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258366" y="6572250"/>
            <a:ext cx="7858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800" smtClean="0">
                <a:solidFill>
                  <a:schemeClr val="bg1"/>
                </a:solidFill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1pPr>
          </a:lstStyle>
          <a:p>
            <a:pPr>
              <a:defRPr/>
            </a:pPr>
            <a:fld id="{2C27DC15-CCD1-42D6-AE43-A6F9D354CD06}" type="datetime1">
              <a:rPr lang="fi-FI" smtClean="0"/>
              <a:pPr>
                <a:defRPr/>
              </a:pPr>
              <a:t>3.9.2015</a:t>
            </a:fld>
            <a:endParaRPr lang="en-US" dirty="0"/>
          </a:p>
        </p:txBody>
      </p:sp>
      <p:sp>
        <p:nvSpPr>
          <p:cNvPr id="22" name="Dian numeron paikkamerkki 5"/>
          <p:cNvSpPr>
            <a:spLocks noGrp="1"/>
          </p:cNvSpPr>
          <p:nvPr>
            <p:ph type="sldNum" sz="quarter" idx="4294967295"/>
          </p:nvPr>
        </p:nvSpPr>
        <p:spPr>
          <a:xfrm>
            <a:off x="7812360" y="6669360"/>
            <a:ext cx="756000" cy="1886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0B49015C-28F1-4DFB-977F-08C74CD49C9B}" type="slidenum">
              <a:rPr lang="fi-FI" smtClean="0"/>
              <a:pPr/>
              <a:t>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66358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 bwMode="auto">
          <a:xfrm>
            <a:off x="714375" y="1143000"/>
            <a:ext cx="7286625" cy="70167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err="1" smtClean="0">
                <a:ea typeface="ＭＳ Ｐゴシック" pitchFamily="34" charset="-128"/>
              </a:rPr>
              <a:t>Rahoitettuja</a:t>
            </a:r>
            <a:r>
              <a:rPr lang="en-US" dirty="0" smtClean="0">
                <a:ea typeface="ＭＳ Ｐゴシック" pitchFamily="34" charset="-128"/>
              </a:rPr>
              <a:t> </a:t>
            </a:r>
            <a:r>
              <a:rPr lang="en-US" dirty="0" err="1" smtClean="0">
                <a:ea typeface="ＭＳ Ｐゴシック" pitchFamily="34" charset="-128"/>
              </a:rPr>
              <a:t>kohteita</a:t>
            </a:r>
            <a:r>
              <a:rPr lang="en-US" dirty="0" smtClean="0">
                <a:ea typeface="ＭＳ Ｐゴシック" pitchFamily="34" charset="-128"/>
              </a:rPr>
              <a:t/>
            </a:r>
            <a:br>
              <a:rPr lang="en-US" dirty="0" smtClean="0">
                <a:ea typeface="ＭＳ Ｐゴシック" pitchFamily="34" charset="-128"/>
              </a:rPr>
            </a:br>
            <a:r>
              <a:rPr lang="en-US" dirty="0" smtClean="0">
                <a:ea typeface="ＭＳ Ｐゴシック" pitchFamily="34" charset="-128"/>
              </a:rPr>
              <a:t/>
            </a:r>
            <a:br>
              <a:rPr lang="en-US" dirty="0" smtClean="0">
                <a:ea typeface="ＭＳ Ｐゴシック" pitchFamily="34" charset="-128"/>
              </a:rPr>
            </a:br>
            <a:r>
              <a:rPr lang="en-US" dirty="0" smtClean="0">
                <a:ea typeface="ＭＳ Ｐゴシック" pitchFamily="34" charset="-128"/>
              </a:rPr>
              <a:t/>
            </a:r>
            <a:br>
              <a:rPr lang="en-US" dirty="0" smtClean="0">
                <a:ea typeface="ＭＳ Ｐゴシック" pitchFamily="34" charset="-128"/>
              </a:rPr>
            </a:br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31747" name="Text Placeholder 2"/>
          <p:cNvSpPr>
            <a:spLocks noGrp="1"/>
          </p:cNvSpPr>
          <p:nvPr>
            <p:ph type="body" sz="quarter" idx="4294967295"/>
          </p:nvPr>
        </p:nvSpPr>
        <p:spPr bwMode="auto">
          <a:xfrm>
            <a:off x="714375" y="1700808"/>
            <a:ext cx="7286625" cy="437138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fi-FI" dirty="0" smtClean="0">
                <a:ea typeface="ＭＳ Ｐゴシック" pitchFamily="34" charset="-128"/>
              </a:rPr>
              <a:t>Siirtokelpoiset tilaelementtiratkaisut (päiväkoti-, koulu- ja väistötilat)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fi-FI" b="1" dirty="0" smtClean="0">
                <a:ea typeface="ＭＳ Ｐゴシック" pitchFamily="34" charset="-128"/>
              </a:rPr>
              <a:t>Kiinteistöt (koulut, laitokset etc.)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fi-FI" dirty="0" smtClean="0">
                <a:ea typeface="ＭＳ Ｐゴシック" pitchFamily="34" charset="-128"/>
              </a:rPr>
              <a:t>Energiansäästö-hankkeet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fi-FI" dirty="0" smtClean="0">
                <a:ea typeface="ＭＳ Ｐゴシック" pitchFamily="34" charset="-128"/>
              </a:rPr>
              <a:t>Lääketieteen laitteet</a:t>
            </a:r>
            <a:endParaRPr lang="fi-FI" dirty="0">
              <a:ea typeface="ＭＳ Ｐゴシック" pitchFamily="34" charset="-128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fi-FI" dirty="0" smtClean="0">
                <a:ea typeface="ＭＳ Ｐゴシック" pitchFamily="34" charset="-128"/>
              </a:rPr>
              <a:t>Työkoneet (esim. tiehöylä, harvesteri, latukone)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fi-FI" dirty="0" smtClean="0">
                <a:ea typeface="ＭＳ Ｐゴシック" pitchFamily="34" charset="-128"/>
              </a:rPr>
              <a:t>Katuvalaistusratkaisut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fi-FI" dirty="0" smtClean="0">
                <a:ea typeface="ＭＳ Ｐゴシック" pitchFamily="34" charset="-128"/>
              </a:rPr>
              <a:t>Autot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fi-FI" dirty="0" smtClean="0">
                <a:ea typeface="ＭＳ Ｐゴシック" pitchFamily="34" charset="-128"/>
              </a:rPr>
              <a:t>Energia-, lämpö-, sähköyhtiöiden koneet ja laitteet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fi-FI" dirty="0" smtClean="0">
                <a:ea typeface="ＭＳ Ｐゴシック" pitchFamily="34" charset="-128"/>
              </a:rPr>
              <a:t>ICT ja muut konttorilaitteet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fi-FI" b="1" dirty="0" smtClean="0">
                <a:ea typeface="ＭＳ Ｐゴシック" pitchFamily="34" charset="-128"/>
              </a:rPr>
              <a:t>Myynti ja takaisinvuokraus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848A3A8-F0CA-46E0-80EA-FD5665D1A1D6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9264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 bwMode="auto">
          <a:xfrm>
            <a:off x="714375" y="1143000"/>
            <a:ext cx="7286625" cy="70167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err="1" smtClean="0">
                <a:ea typeface="ＭＳ Ｐゴシック"/>
                <a:cs typeface="ＭＳ Ｐゴシック"/>
              </a:rPr>
              <a:t>Leasingrahoituksen</a:t>
            </a:r>
            <a:r>
              <a:rPr lang="en-US" dirty="0" smtClean="0">
                <a:ea typeface="ＭＳ Ｐゴシック"/>
                <a:cs typeface="ＭＳ Ｐゴシック"/>
              </a:rPr>
              <a:t> </a:t>
            </a:r>
            <a:r>
              <a:rPr lang="en-US" dirty="0" err="1" smtClean="0">
                <a:ea typeface="ＭＳ Ｐゴシック"/>
                <a:cs typeface="ＭＳ Ｐゴシック"/>
              </a:rPr>
              <a:t>peruskäsitteet</a:t>
            </a:r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08F2D31-605A-4487-A005-0BDF7EAF484E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Suorakulmainen kolmio 11"/>
          <p:cNvSpPr/>
          <p:nvPr/>
        </p:nvSpPr>
        <p:spPr bwMode="auto">
          <a:xfrm>
            <a:off x="606252" y="2249717"/>
            <a:ext cx="3888432" cy="2700300"/>
          </a:xfrm>
          <a:prstGeom prst="rtTriangle">
            <a:avLst/>
          </a:prstGeom>
          <a:solidFill>
            <a:schemeClr val="accent4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sz="1800" dirty="0" err="1" smtClean="0">
                <a:latin typeface="+mn-lt"/>
              </a:rPr>
              <a:t>Rahoitusleasing</a:t>
            </a:r>
            <a:endParaRPr lang="fi-FI" sz="1800" dirty="0" smtClean="0">
              <a:latin typeface="+mn-lt"/>
            </a:endParaRPr>
          </a:p>
        </p:txBody>
      </p:sp>
      <p:sp>
        <p:nvSpPr>
          <p:cNvPr id="13" name="Suorakulmainen kolmio 11"/>
          <p:cNvSpPr/>
          <p:nvPr/>
        </p:nvSpPr>
        <p:spPr bwMode="auto">
          <a:xfrm>
            <a:off x="4926732" y="2276382"/>
            <a:ext cx="3888432" cy="2700300"/>
          </a:xfrm>
          <a:prstGeom prst="rtTriangle">
            <a:avLst/>
          </a:prstGeom>
          <a:solidFill>
            <a:schemeClr val="accent4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sz="1800" dirty="0" smtClean="0">
                <a:latin typeface="+mn-lt"/>
              </a:rPr>
              <a:t>”</a:t>
            </a:r>
            <a:r>
              <a:rPr lang="fi-FI" sz="1800" dirty="0" err="1" smtClean="0">
                <a:latin typeface="+mn-lt"/>
              </a:rPr>
              <a:t>Käyttöleasing</a:t>
            </a:r>
            <a:r>
              <a:rPr lang="fi-FI" sz="1800" dirty="0" smtClean="0">
                <a:latin typeface="+mn-lt"/>
              </a:rPr>
              <a:t>”</a:t>
            </a:r>
          </a:p>
        </p:txBody>
      </p:sp>
      <p:sp>
        <p:nvSpPr>
          <p:cNvPr id="17" name="Suorakulmainen kolmio 11"/>
          <p:cNvSpPr/>
          <p:nvPr/>
        </p:nvSpPr>
        <p:spPr bwMode="auto">
          <a:xfrm>
            <a:off x="3406180" y="4185548"/>
            <a:ext cx="1088504" cy="764469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sz="1800" dirty="0" smtClean="0">
                <a:latin typeface="+mn-lt"/>
              </a:rPr>
              <a:t>JA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6252" y="5141296"/>
            <a:ext cx="29470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i-FI" sz="1600" dirty="0" smtClean="0"/>
              <a:t>Sopimuksen jatkokausi</a:t>
            </a:r>
          </a:p>
          <a:p>
            <a:pPr marL="285750" indent="-285750">
              <a:buFontTx/>
              <a:buChar char="-"/>
            </a:pPr>
            <a:r>
              <a:rPr lang="fi-FI" sz="1600" dirty="0" smtClean="0"/>
              <a:t>Lunastus</a:t>
            </a:r>
          </a:p>
          <a:p>
            <a:pPr marL="285750" indent="-285750">
              <a:buFontTx/>
              <a:buChar char="-"/>
            </a:pPr>
            <a:r>
              <a:rPr lang="fi-FI" sz="1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Osoittaa ostaja</a:t>
            </a:r>
            <a:endParaRPr lang="fi-FI" sz="1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926732" y="5148617"/>
            <a:ext cx="29470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i-FI" sz="1600" dirty="0" smtClean="0">
                <a:solidFill>
                  <a:srgbClr val="FF0000"/>
                </a:solidFill>
              </a:rPr>
              <a:t>Sopimuksen jatkokausi</a:t>
            </a:r>
          </a:p>
          <a:p>
            <a:pPr marL="285750" indent="-285750">
              <a:buFontTx/>
              <a:buChar char="-"/>
            </a:pPr>
            <a:r>
              <a:rPr lang="fi-FI" sz="1600" dirty="0" smtClean="0">
                <a:solidFill>
                  <a:srgbClr val="FF0000"/>
                </a:solidFill>
              </a:rPr>
              <a:t>Lunastus</a:t>
            </a:r>
            <a:endParaRPr lang="fi-FI" sz="16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285750" indent="-285750">
              <a:buFontTx/>
              <a:buChar char="-"/>
            </a:pPr>
            <a:r>
              <a:rPr lang="fi-FI" sz="1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Palautus</a:t>
            </a:r>
            <a:endParaRPr lang="fi-FI" sz="1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9" name="Suorakulmainen kolmio 11"/>
          <p:cNvSpPr/>
          <p:nvPr/>
        </p:nvSpPr>
        <p:spPr bwMode="auto">
          <a:xfrm>
            <a:off x="7726660" y="4201615"/>
            <a:ext cx="1088504" cy="764469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sz="1800" dirty="0" smtClean="0">
                <a:latin typeface="+mn-lt"/>
              </a:rPr>
              <a:t>JA</a:t>
            </a:r>
          </a:p>
        </p:txBody>
      </p:sp>
      <p:cxnSp>
        <p:nvCxnSpPr>
          <p:cNvPr id="9" name="Straight Connector 8"/>
          <p:cNvCxnSpPr>
            <a:stCxn id="19" idx="0"/>
          </p:cNvCxnSpPr>
          <p:nvPr/>
        </p:nvCxnSpPr>
        <p:spPr bwMode="auto">
          <a:xfrm flipV="1">
            <a:off x="7726660" y="3861048"/>
            <a:ext cx="0" cy="340567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>
            <a:endCxn id="19" idx="4"/>
          </p:cNvCxnSpPr>
          <p:nvPr/>
        </p:nvCxnSpPr>
        <p:spPr bwMode="auto">
          <a:xfrm>
            <a:off x="7726660" y="3861048"/>
            <a:ext cx="1088504" cy="1105036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" name="Straight Connector 3"/>
          <p:cNvCxnSpPr>
            <a:stCxn id="17" idx="0"/>
            <a:endCxn id="12" idx="4"/>
          </p:cNvCxnSpPr>
          <p:nvPr/>
        </p:nvCxnSpPr>
        <p:spPr bwMode="auto">
          <a:xfrm>
            <a:off x="3406180" y="4185548"/>
            <a:ext cx="1088504" cy="7644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>
            <a:stCxn id="17" idx="2"/>
          </p:cNvCxnSpPr>
          <p:nvPr/>
        </p:nvCxnSpPr>
        <p:spPr bwMode="auto">
          <a:xfrm flipV="1">
            <a:off x="3406180" y="4201615"/>
            <a:ext cx="0" cy="74840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endCxn id="12" idx="4"/>
          </p:cNvCxnSpPr>
          <p:nvPr/>
        </p:nvCxnSpPr>
        <p:spPr bwMode="auto">
          <a:xfrm>
            <a:off x="3406180" y="4950017"/>
            <a:ext cx="108850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069822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 bwMode="auto">
          <a:xfrm>
            <a:off x="611560" y="620688"/>
            <a:ext cx="7286625" cy="5000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i-FI" dirty="0" smtClean="0">
                <a:ea typeface="ＭＳ Ｐゴシック" panose="020B0600070205080204" pitchFamily="34" charset="-128"/>
              </a:rPr>
              <a:t>Rakentamisen toteutusmallit</a:t>
            </a:r>
            <a:endParaRPr lang="en-US" dirty="0" smtClean="0">
              <a:ea typeface="ＭＳ Ｐゴシック" panose="020B0600070205080204" pitchFamily="34" charset="-128"/>
            </a:endParaRPr>
          </a:p>
        </p:txBody>
      </p:sp>
      <p:sp>
        <p:nvSpPr>
          <p:cNvPr id="20483" name="Text Placeholder 2"/>
          <p:cNvSpPr>
            <a:spLocks noGrp="1"/>
          </p:cNvSpPr>
          <p:nvPr>
            <p:ph idx="1"/>
          </p:nvPr>
        </p:nvSpPr>
        <p:spPr bwMode="auto">
          <a:xfrm>
            <a:off x="611560" y="1268760"/>
            <a:ext cx="7358063" cy="4357687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80975" indent="-180975"/>
            <a:r>
              <a:rPr lang="fi-FI" sz="1400" b="1" dirty="0" smtClean="0">
                <a:ea typeface="ＭＳ Ｐゴシック" panose="020B0600070205080204" pitchFamily="34" charset="-128"/>
              </a:rPr>
              <a:t>Perinteinen Urakka </a:t>
            </a:r>
          </a:p>
          <a:p>
            <a:pPr marL="285750" indent="-285750">
              <a:buFontTx/>
              <a:buChar char="-"/>
            </a:pPr>
            <a:r>
              <a:rPr lang="fi-FI" sz="1400" dirty="0" smtClean="0">
                <a:ea typeface="ＭＳ Ｐゴシック" panose="020B0600070205080204" pitchFamily="34" charset="-128"/>
              </a:rPr>
              <a:t>Jaettu urakka, kokonaisurakka, KVR, projektinjohtototeutukset jne.</a:t>
            </a:r>
          </a:p>
          <a:p>
            <a:pPr marL="285750" indent="-285750">
              <a:buFontTx/>
              <a:buChar char="-"/>
            </a:pPr>
            <a:r>
              <a:rPr lang="fi-FI" sz="1400" dirty="0" smtClean="0">
                <a:ea typeface="ＭＳ Ｐゴシック" panose="020B0600070205080204" pitchFamily="34" charset="-128"/>
              </a:rPr>
              <a:t>Tunnettu toteutustapa, </a:t>
            </a:r>
            <a:r>
              <a:rPr lang="fi-FI" sz="1400" dirty="0">
                <a:ea typeface="ＭＳ Ｐゴシック" panose="020B0600070205080204" pitchFamily="34" charset="-128"/>
              </a:rPr>
              <a:t>oma organisaatio ja aikataulu, kilpailutukset tarvittaessa osina, </a:t>
            </a:r>
            <a:r>
              <a:rPr lang="fi-FI" sz="1400" dirty="0" smtClean="0">
                <a:ea typeface="ＭＳ Ｐゴシック" panose="020B0600070205080204" pitchFamily="34" charset="-128"/>
              </a:rPr>
              <a:t>täysi hankkeen kontrolli</a:t>
            </a:r>
          </a:p>
          <a:p>
            <a:pPr marL="285750" indent="-285750">
              <a:buFontTx/>
              <a:buChar char="-"/>
            </a:pPr>
            <a:endParaRPr lang="fi-FI" sz="1400" dirty="0">
              <a:ea typeface="ＭＳ Ｐゴシック" panose="020B0600070205080204" pitchFamily="34" charset="-128"/>
            </a:endParaRPr>
          </a:p>
          <a:p>
            <a:pPr marL="0" indent="0"/>
            <a:r>
              <a:rPr lang="fi-FI" sz="1400" b="1" dirty="0" smtClean="0">
                <a:ea typeface="ＭＳ Ｐゴシック" panose="020B0600070205080204" pitchFamily="34" charset="-128"/>
              </a:rPr>
              <a:t>Elinkaarimalli</a:t>
            </a:r>
          </a:p>
          <a:p>
            <a:pPr marL="285750" indent="-285750">
              <a:buFontTx/>
              <a:buChar char="-"/>
            </a:pPr>
            <a:r>
              <a:rPr lang="fi-FI" sz="1400" dirty="0" smtClean="0">
                <a:ea typeface="ＭＳ Ｐゴシック" panose="020B0600070205080204" pitchFamily="34" charset="-128"/>
              </a:rPr>
              <a:t>Täysin hankekohtainen</a:t>
            </a:r>
          </a:p>
          <a:p>
            <a:pPr marL="285750" indent="-285750">
              <a:buFontTx/>
              <a:buChar char="-"/>
            </a:pPr>
            <a:r>
              <a:rPr lang="fi-FI" sz="1400" dirty="0" smtClean="0">
                <a:ea typeface="ＭＳ Ｐゴシック" panose="020B0600070205080204" pitchFamily="34" charset="-128"/>
              </a:rPr>
              <a:t>riskien </a:t>
            </a:r>
            <a:r>
              <a:rPr lang="fi-FI" sz="1400" dirty="0">
                <a:ea typeface="ＭＳ Ｐゴシック" panose="020B0600070205080204" pitchFamily="34" charset="-128"/>
              </a:rPr>
              <a:t>ulkoistaminen palveluntuottajalle, </a:t>
            </a:r>
            <a:r>
              <a:rPr lang="fi-FI" sz="1400" dirty="0" smtClean="0">
                <a:ea typeface="ＭＳ Ｐゴシック" panose="020B0600070205080204" pitchFamily="34" charset="-128"/>
              </a:rPr>
              <a:t>maksetaan </a:t>
            </a:r>
            <a:r>
              <a:rPr lang="fi-FI" sz="1400" dirty="0">
                <a:ea typeface="ＭＳ Ｐゴシック" panose="020B0600070205080204" pitchFamily="34" charset="-128"/>
              </a:rPr>
              <a:t>käytettävyydestä tilojen </a:t>
            </a:r>
            <a:r>
              <a:rPr lang="fi-FI" sz="1400" dirty="0" smtClean="0">
                <a:ea typeface="ＭＳ Ｐゴシック" panose="020B0600070205080204" pitchFamily="34" charset="-128"/>
              </a:rPr>
              <a:t>sijaan, kustannukset ennustettavissa, palveluntuottajan kannustimet, korjausvelan eliminoiminen</a:t>
            </a:r>
          </a:p>
          <a:p>
            <a:pPr marL="285750" indent="-285750">
              <a:buFontTx/>
              <a:buChar char="-"/>
            </a:pPr>
            <a:endParaRPr lang="fi-FI" sz="1400" dirty="0">
              <a:ea typeface="ＭＳ Ｐゴシック" panose="020B0600070205080204" pitchFamily="34" charset="-128"/>
            </a:endParaRPr>
          </a:p>
          <a:p>
            <a:pPr marL="0" indent="0"/>
            <a:r>
              <a:rPr lang="fi-FI" sz="1400" b="1" dirty="0" smtClean="0">
                <a:ea typeface="ＭＳ Ｐゴシック" panose="020B0600070205080204" pitchFamily="34" charset="-128"/>
              </a:rPr>
              <a:t>Allianssimalli</a:t>
            </a:r>
          </a:p>
          <a:p>
            <a:pPr marL="285750" indent="-285750">
              <a:buFontTx/>
              <a:buChar char="-"/>
            </a:pPr>
            <a:r>
              <a:rPr lang="fi-FI" sz="1400" dirty="0" smtClean="0">
                <a:ea typeface="ＭＳ Ｐゴシック" panose="020B0600070205080204" pitchFamily="34" charset="-128"/>
              </a:rPr>
              <a:t>tilaajan</a:t>
            </a:r>
            <a:r>
              <a:rPr lang="fi-FI" sz="1400" dirty="0">
                <a:ea typeface="ＭＳ Ｐゴシック" panose="020B0600070205080204" pitchFamily="34" charset="-128"/>
              </a:rPr>
              <a:t>, suunnittelijan ja urakoitsijan </a:t>
            </a:r>
            <a:r>
              <a:rPr lang="fi-FI" sz="1400" dirty="0" smtClean="0">
                <a:ea typeface="ＭＳ Ｐゴシック" panose="020B0600070205080204" pitchFamily="34" charset="-128"/>
              </a:rPr>
              <a:t>yhteistyösopimus</a:t>
            </a:r>
          </a:p>
          <a:p>
            <a:pPr marL="285750" indent="-285750">
              <a:buFontTx/>
              <a:buChar char="-"/>
            </a:pPr>
            <a:r>
              <a:rPr lang="fi-FI" sz="1400" dirty="0">
                <a:ea typeface="ＭＳ Ｐゴシック" panose="020B0600070205080204" pitchFamily="34" charset="-128"/>
              </a:rPr>
              <a:t>yhdessä </a:t>
            </a:r>
            <a:r>
              <a:rPr lang="fi-FI" sz="1400" dirty="0" smtClean="0">
                <a:ea typeface="ＭＳ Ｐゴシック" panose="020B0600070205080204" pitchFamily="34" charset="-128"/>
              </a:rPr>
              <a:t>määritellyt tavoitteet </a:t>
            </a:r>
            <a:r>
              <a:rPr lang="fi-FI" sz="1400" dirty="0">
                <a:ea typeface="ＭＳ Ｐゴシック" panose="020B0600070205080204" pitchFamily="34" charset="-128"/>
              </a:rPr>
              <a:t>ja </a:t>
            </a:r>
            <a:r>
              <a:rPr lang="fi-FI" sz="1400" dirty="0" smtClean="0">
                <a:ea typeface="ＭＳ Ｐゴシック" panose="020B0600070205080204" pitchFamily="34" charset="-128"/>
              </a:rPr>
              <a:t>reunaehdot, </a:t>
            </a:r>
            <a:r>
              <a:rPr lang="fi-FI" sz="1400" dirty="0">
                <a:ea typeface="ＭＳ Ｐゴシック" panose="020B0600070205080204" pitchFamily="34" charset="-128"/>
              </a:rPr>
              <a:t>riskinjako aitoa, </a:t>
            </a:r>
            <a:r>
              <a:rPr lang="fi-FI" sz="1400" dirty="0" smtClean="0">
                <a:ea typeface="ＭＳ Ｐゴシック" panose="020B0600070205080204" pitchFamily="34" charset="-128"/>
              </a:rPr>
              <a:t>osapuolten etu </a:t>
            </a:r>
            <a:r>
              <a:rPr lang="fi-FI" sz="1400" dirty="0">
                <a:ea typeface="ＭＳ Ｐゴシック" panose="020B0600070205080204" pitchFamily="34" charset="-128"/>
              </a:rPr>
              <a:t>on toimia koko projektin </a:t>
            </a:r>
            <a:r>
              <a:rPr lang="fi-FI" sz="1400" dirty="0" smtClean="0">
                <a:ea typeface="ＭＳ Ｐゴシック" panose="020B0600070205080204" pitchFamily="34" charset="-128"/>
              </a:rPr>
              <a:t>hyväksi, kannustaa löytämään innovatiivisia </a:t>
            </a:r>
            <a:r>
              <a:rPr lang="fi-FI" sz="1400" dirty="0">
                <a:ea typeface="ＭＳ Ｐゴシック" panose="020B0600070205080204" pitchFamily="34" charset="-128"/>
              </a:rPr>
              <a:t>ratkaisuja hankkeen </a:t>
            </a:r>
            <a:r>
              <a:rPr lang="fi-FI" sz="1400" dirty="0" smtClean="0">
                <a:ea typeface="ＭＳ Ｐゴシック" panose="020B0600070205080204" pitchFamily="34" charset="-128"/>
              </a:rPr>
              <a:t>toteuttamiseen</a:t>
            </a:r>
          </a:p>
          <a:p>
            <a:pPr marL="285750" indent="-285750">
              <a:buFontTx/>
              <a:buChar char="-"/>
            </a:pPr>
            <a:endParaRPr lang="fi-FI" sz="1400" dirty="0" smtClean="0">
              <a:ea typeface="ＭＳ Ｐゴシック" panose="020B0600070205080204" pitchFamily="34" charset="-128"/>
            </a:endParaRPr>
          </a:p>
          <a:p>
            <a:pPr marL="285750" indent="-285750">
              <a:buFontTx/>
              <a:buChar char="-"/>
            </a:pPr>
            <a:endParaRPr lang="fi-FI" sz="1400" dirty="0" smtClean="0">
              <a:ea typeface="ＭＳ Ｐゴシック" panose="020B0600070205080204" pitchFamily="34" charset="-128"/>
            </a:endParaRPr>
          </a:p>
          <a:p>
            <a:pPr marL="285750" indent="-285750">
              <a:buFontTx/>
              <a:buChar char="-"/>
            </a:pPr>
            <a:endParaRPr lang="fi-FI" sz="1400" dirty="0" smtClean="0">
              <a:ea typeface="ＭＳ Ｐゴシック" panose="020B0600070205080204" pitchFamily="34" charset="-128"/>
            </a:endParaRPr>
          </a:p>
          <a:p>
            <a:pPr marL="180975" indent="-180975"/>
            <a:endParaRPr lang="fi-FI" sz="1400" dirty="0" smtClean="0">
              <a:ea typeface="ＭＳ Ｐゴシック" panose="020B0600070205080204" pitchFamily="34" charset="-128"/>
            </a:endParaRPr>
          </a:p>
          <a:p>
            <a:pPr marL="180975" indent="-180975">
              <a:buFontTx/>
              <a:buNone/>
            </a:pPr>
            <a:endParaRPr lang="fi-FI" sz="1400" dirty="0" smtClean="0">
              <a:ea typeface="ＭＳ Ｐゴシック" panose="020B0600070205080204" pitchFamily="34" charset="-128"/>
            </a:endParaRPr>
          </a:p>
          <a:p>
            <a:pPr marL="180975" indent="-180975">
              <a:buFontTx/>
              <a:buNone/>
            </a:pPr>
            <a:endParaRPr lang="fi-FI" sz="1400" dirty="0" smtClean="0">
              <a:ea typeface="ＭＳ Ｐゴシック" panose="020B0600070205080204" pitchFamily="34" charset="-128"/>
            </a:endParaRPr>
          </a:p>
          <a:p>
            <a:pPr marL="180975" indent="-180975">
              <a:buFontTx/>
              <a:buNone/>
            </a:pPr>
            <a:endParaRPr lang="en-US" sz="1400" dirty="0" smtClean="0">
              <a:ea typeface="ＭＳ Ｐゴシック" panose="020B0600070205080204" pitchFamily="34" charset="-128"/>
            </a:endParaRPr>
          </a:p>
        </p:txBody>
      </p:sp>
      <p:sp>
        <p:nvSpPr>
          <p:cNvPr id="30724" name="Slide Number Placeholder 6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B3D2A4BC-6BF2-454E-94D3-819C52E09A5F}" type="slidenum">
              <a:rPr lang="en-US" sz="800">
                <a:solidFill>
                  <a:srgbClr val="283C00"/>
                </a:solidFill>
                <a:latin typeface="Arial" panose="020B0604020202020204" pitchFamily="34" charset="0"/>
              </a:rPr>
              <a:pPr/>
              <a:t>7</a:t>
            </a:fld>
            <a:endParaRPr lang="en-US" sz="800">
              <a:solidFill>
                <a:srgbClr val="283C00"/>
              </a:solidFill>
              <a:latin typeface="Arial" panose="020B0604020202020204" pitchFamily="34" charset="0"/>
            </a:endParaRPr>
          </a:p>
        </p:txBody>
      </p:sp>
      <p:sp>
        <p:nvSpPr>
          <p:cNvPr id="30725" name="Footer Placeholder 7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fi-FI" sz="800">
                <a:solidFill>
                  <a:srgbClr val="FFFFFF"/>
                </a:solidFill>
                <a:latin typeface="Arial" panose="020B0604020202020204" pitchFamily="34" charset="0"/>
              </a:rPr>
              <a:t>Kuntarahoitus, Luottamuksellinen</a:t>
            </a:r>
            <a:endParaRPr lang="en-US" sz="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AF8DC2D-026D-45A5-8982-8FF139ECB801}" type="datetime1">
              <a:rPr lang="fi-FI" smtClean="0"/>
              <a:t>3.9.2015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846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 bwMode="auto">
          <a:xfrm>
            <a:off x="611560" y="620688"/>
            <a:ext cx="7286625" cy="5000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i-FI" dirty="0" smtClean="0">
                <a:ea typeface="ＭＳ Ｐゴシック" panose="020B0600070205080204" pitchFamily="34" charset="-128"/>
              </a:rPr>
              <a:t>Rahoitusmallit</a:t>
            </a:r>
            <a:endParaRPr lang="en-US" dirty="0" smtClean="0">
              <a:ea typeface="ＭＳ Ｐゴシック" panose="020B0600070205080204" pitchFamily="34" charset="-128"/>
            </a:endParaRPr>
          </a:p>
        </p:txBody>
      </p:sp>
      <p:sp>
        <p:nvSpPr>
          <p:cNvPr id="20483" name="Text Placeholder 2"/>
          <p:cNvSpPr>
            <a:spLocks noGrp="1"/>
          </p:cNvSpPr>
          <p:nvPr>
            <p:ph idx="1"/>
          </p:nvPr>
        </p:nvSpPr>
        <p:spPr bwMode="auto">
          <a:xfrm>
            <a:off x="611560" y="1268760"/>
            <a:ext cx="7358063" cy="4357687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80975" indent="-180975"/>
            <a:r>
              <a:rPr lang="fi-FI" sz="1400" b="1" dirty="0" smtClean="0">
                <a:ea typeface="ＭＳ Ｐゴシック" panose="020B0600070205080204" pitchFamily="34" charset="-128"/>
              </a:rPr>
              <a:t>Kunnan omaan taseeseen</a:t>
            </a:r>
          </a:p>
          <a:p>
            <a:pPr marL="285750" indent="-285750">
              <a:buFontTx/>
              <a:buChar char="-"/>
            </a:pPr>
            <a:r>
              <a:rPr lang="fi-FI" sz="1400" dirty="0" smtClean="0">
                <a:ea typeface="ＭＳ Ｐゴシック" panose="020B0600070205080204" pitchFamily="34" charset="-128"/>
              </a:rPr>
              <a:t>Tunnettu toteutustapa, suoraviivainen päätöksenteko</a:t>
            </a:r>
          </a:p>
          <a:p>
            <a:pPr marL="285750" indent="-285750">
              <a:buFontTx/>
              <a:buChar char="-"/>
            </a:pPr>
            <a:r>
              <a:rPr lang="fi-FI" sz="1400" dirty="0">
                <a:ea typeface="ＭＳ Ｐゴシック" panose="020B0600070205080204" pitchFamily="34" charset="-128"/>
              </a:rPr>
              <a:t>Edulliset investoinnin </a:t>
            </a:r>
            <a:r>
              <a:rPr lang="fi-FI" sz="1400" dirty="0" smtClean="0">
                <a:ea typeface="ＭＳ Ｐゴシック" panose="020B0600070205080204" pitchFamily="34" charset="-128"/>
              </a:rPr>
              <a:t>rahoituskustannukset, hankkeeseen </a:t>
            </a:r>
            <a:r>
              <a:rPr lang="fi-FI" sz="1400" dirty="0">
                <a:ea typeface="ＭＳ Ｐゴシック" panose="020B0600070205080204" pitchFamily="34" charset="-128"/>
              </a:rPr>
              <a:t>liittyvät omistusjärjestely </a:t>
            </a:r>
            <a:r>
              <a:rPr lang="fi-FI" sz="1400" dirty="0" smtClean="0">
                <a:ea typeface="ＭＳ Ｐゴシック" panose="020B0600070205080204" pitchFamily="34" charset="-128"/>
              </a:rPr>
              <a:t>joustavia</a:t>
            </a:r>
            <a:endParaRPr lang="fi-FI" sz="1400" dirty="0">
              <a:ea typeface="ＭＳ Ｐゴシック" panose="020B0600070205080204" pitchFamily="34" charset="-128"/>
            </a:endParaRPr>
          </a:p>
          <a:p>
            <a:pPr marL="285750" indent="-285750">
              <a:buFontTx/>
              <a:buChar char="-"/>
            </a:pPr>
            <a:endParaRPr lang="fi-FI" sz="1400" dirty="0">
              <a:ea typeface="ＭＳ Ｐゴシック" panose="020B0600070205080204" pitchFamily="34" charset="-128"/>
            </a:endParaRPr>
          </a:p>
          <a:p>
            <a:pPr marL="0" indent="0"/>
            <a:r>
              <a:rPr lang="fi-FI" sz="1400" b="1" dirty="0" smtClean="0">
                <a:ea typeface="ＭＳ Ｐゴシック" panose="020B0600070205080204" pitchFamily="34" charset="-128"/>
              </a:rPr>
              <a:t>Kiinteistöleasing</a:t>
            </a:r>
            <a:endParaRPr lang="fi-FI" sz="1400" b="1" dirty="0">
              <a:ea typeface="ＭＳ Ｐゴシック" panose="020B0600070205080204" pitchFamily="34" charset="-128"/>
            </a:endParaRPr>
          </a:p>
          <a:p>
            <a:pPr marL="285750" indent="-285750">
              <a:buFontTx/>
              <a:buChar char="-"/>
            </a:pPr>
            <a:r>
              <a:rPr lang="fi-FI" sz="1400" dirty="0">
                <a:ea typeface="ＭＳ Ｐゴシック" panose="020B0600070205080204" pitchFamily="34" charset="-128"/>
              </a:rPr>
              <a:t>Investoinnin ulkoistaminen </a:t>
            </a:r>
            <a:r>
              <a:rPr lang="fi-FI" sz="1400" dirty="0" smtClean="0">
                <a:ea typeface="ＭＳ Ｐゴシック" panose="020B0600070205080204" pitchFamily="34" charset="-128"/>
              </a:rPr>
              <a:t>konsernin taseesta</a:t>
            </a:r>
          </a:p>
          <a:p>
            <a:pPr marL="285750" indent="-285750">
              <a:buFontTx/>
              <a:buChar char="-"/>
            </a:pPr>
            <a:r>
              <a:rPr lang="fi-FI" sz="1400" dirty="0">
                <a:ea typeface="ＭＳ Ｐゴシック" panose="020B0600070205080204" pitchFamily="34" charset="-128"/>
              </a:rPr>
              <a:t>L</a:t>
            </a:r>
            <a:r>
              <a:rPr lang="fi-FI" sz="1400" dirty="0" smtClean="0">
                <a:ea typeface="ＭＳ Ｐゴシック" panose="020B0600070205080204" pitchFamily="34" charset="-128"/>
              </a:rPr>
              <a:t>ähes </a:t>
            </a:r>
            <a:r>
              <a:rPr lang="fi-FI" sz="1400" dirty="0">
                <a:ea typeface="ＭＳ Ｐゴシック" panose="020B0600070205080204" pitchFamily="34" charset="-128"/>
              </a:rPr>
              <a:t>kunnan lainavaihtoehtoa vastaavat </a:t>
            </a:r>
            <a:r>
              <a:rPr lang="fi-FI" sz="1400" dirty="0" smtClean="0">
                <a:ea typeface="ＭＳ Ｐゴシック" panose="020B0600070205080204" pitchFamily="34" charset="-128"/>
              </a:rPr>
              <a:t>rahoituskustannukset, investoinnin </a:t>
            </a:r>
            <a:r>
              <a:rPr lang="fi-FI" sz="1400" dirty="0">
                <a:ea typeface="ＭＳ Ｐゴシック" panose="020B0600070205080204" pitchFamily="34" charset="-128"/>
              </a:rPr>
              <a:t>kustannukset </a:t>
            </a:r>
            <a:r>
              <a:rPr lang="fi-FI" sz="1400" dirty="0" smtClean="0">
                <a:ea typeface="ＭＳ Ｐゴシック" panose="020B0600070205080204" pitchFamily="34" charset="-128"/>
              </a:rPr>
              <a:t>läpinäkyviä pääomakulujen osalta, hyötyjen </a:t>
            </a:r>
            <a:r>
              <a:rPr lang="fi-FI" sz="1400" dirty="0">
                <a:ea typeface="ＭＳ Ｐゴシック" panose="020B0600070205080204" pitchFamily="34" charset="-128"/>
              </a:rPr>
              <a:t>ja kustannusten </a:t>
            </a:r>
            <a:r>
              <a:rPr lang="fi-FI" sz="1400" dirty="0" smtClean="0">
                <a:ea typeface="ＭＳ Ｐゴシック" panose="020B0600070205080204" pitchFamily="34" charset="-128"/>
              </a:rPr>
              <a:t>samanaikaisuus, peruskorjausten </a:t>
            </a:r>
            <a:r>
              <a:rPr lang="fi-FI" sz="1400" dirty="0">
                <a:ea typeface="ＭＳ Ｐゴシック" panose="020B0600070205080204" pitchFamily="34" charset="-128"/>
              </a:rPr>
              <a:t>rahoitusmahdollisuus leasingin kautta</a:t>
            </a:r>
          </a:p>
          <a:p>
            <a:pPr marL="0" indent="0"/>
            <a:endParaRPr lang="fi-FI" sz="1400" dirty="0">
              <a:ea typeface="ＭＳ Ｐゴシック" panose="020B0600070205080204" pitchFamily="34" charset="-128"/>
            </a:endParaRPr>
          </a:p>
          <a:p>
            <a:pPr marL="0" indent="0"/>
            <a:r>
              <a:rPr lang="fi-FI" sz="1400" b="1" dirty="0" smtClean="0">
                <a:ea typeface="ＭＳ Ｐゴシック" panose="020B0600070205080204" pitchFamily="34" charset="-128"/>
              </a:rPr>
              <a:t>Kiinteistösijoittajavetoinen </a:t>
            </a:r>
            <a:r>
              <a:rPr lang="fi-FI" sz="1400" b="1" dirty="0">
                <a:ea typeface="ＭＳ Ｐゴシック" panose="020B0600070205080204" pitchFamily="34" charset="-128"/>
              </a:rPr>
              <a:t>toteutus</a:t>
            </a:r>
            <a:endParaRPr lang="fi-FI" sz="1400" b="1" dirty="0" smtClean="0">
              <a:ea typeface="ＭＳ Ｐゴシック" panose="020B0600070205080204" pitchFamily="34" charset="-128"/>
            </a:endParaRPr>
          </a:p>
          <a:p>
            <a:pPr marL="285750" indent="-285750">
              <a:buFontTx/>
              <a:buChar char="-"/>
            </a:pPr>
            <a:r>
              <a:rPr lang="fi-FI" sz="1400" dirty="0">
                <a:ea typeface="ＭＳ Ｐゴシック" panose="020B0600070205080204" pitchFamily="34" charset="-128"/>
              </a:rPr>
              <a:t>Aidosti </a:t>
            </a:r>
            <a:r>
              <a:rPr lang="fi-FI" sz="1400" dirty="0" smtClean="0">
                <a:ea typeface="ＭＳ Ｐゴシック" panose="020B0600070205080204" pitchFamily="34" charset="-128"/>
              </a:rPr>
              <a:t>investointibudjetin </a:t>
            </a:r>
            <a:r>
              <a:rPr lang="fi-FI" sz="1400" dirty="0">
                <a:ea typeface="ＭＳ Ｐゴシック" panose="020B0600070205080204" pitchFamily="34" charset="-128"/>
              </a:rPr>
              <a:t>ja taseen </a:t>
            </a:r>
            <a:r>
              <a:rPr lang="fi-FI" sz="1400" dirty="0" smtClean="0">
                <a:ea typeface="ＭＳ Ｐゴシック" panose="020B0600070205080204" pitchFamily="34" charset="-128"/>
              </a:rPr>
              <a:t>ulkopuolinen ratkaisu, mahdollistaa </a:t>
            </a:r>
            <a:r>
              <a:rPr lang="fi-FI" sz="1400" dirty="0">
                <a:ea typeface="ＭＳ Ｐゴシック" panose="020B0600070205080204" pitchFamily="34" charset="-128"/>
              </a:rPr>
              <a:t>lyhemmän sitoutumisen tiloihin ja joustavuuden tilantarpeiden </a:t>
            </a:r>
            <a:r>
              <a:rPr lang="fi-FI" sz="1400" dirty="0" smtClean="0">
                <a:ea typeface="ＭＳ Ｐゴシック" panose="020B0600070205080204" pitchFamily="34" charset="-128"/>
              </a:rPr>
              <a:t>muuttuessa, investoinnin </a:t>
            </a:r>
            <a:r>
              <a:rPr lang="fi-FI" sz="1400" dirty="0">
                <a:ea typeface="ＭＳ Ｐゴシック" panose="020B0600070205080204" pitchFamily="34" charset="-128"/>
              </a:rPr>
              <a:t>aiheuttamat kustannukset kohtuullisen </a:t>
            </a:r>
            <a:r>
              <a:rPr lang="fi-FI" sz="1400" dirty="0" smtClean="0">
                <a:ea typeface="ＭＳ Ｐゴシック" panose="020B0600070205080204" pitchFamily="34" charset="-128"/>
              </a:rPr>
              <a:t>läpinäkyviä, hyötyjen </a:t>
            </a:r>
            <a:r>
              <a:rPr lang="fi-FI" sz="1400" dirty="0">
                <a:ea typeface="ＭＳ Ｐゴシック" panose="020B0600070205080204" pitchFamily="34" charset="-128"/>
              </a:rPr>
              <a:t>ja kustannusten </a:t>
            </a:r>
            <a:r>
              <a:rPr lang="fi-FI" sz="1400" dirty="0" smtClean="0">
                <a:ea typeface="ＭＳ Ｐゴシック" panose="020B0600070205080204" pitchFamily="34" charset="-128"/>
              </a:rPr>
              <a:t>samanaikaisuus</a:t>
            </a:r>
            <a:endParaRPr lang="fi-FI" sz="1400" dirty="0">
              <a:ea typeface="ＭＳ Ｐゴシック" panose="020B0600070205080204" pitchFamily="34" charset="-128"/>
            </a:endParaRPr>
          </a:p>
          <a:p>
            <a:pPr marL="285750" indent="-285750">
              <a:buFontTx/>
              <a:buChar char="-"/>
            </a:pPr>
            <a:endParaRPr lang="fi-FI" sz="1400" dirty="0" smtClean="0">
              <a:ea typeface="ＭＳ Ｐゴシック" panose="020B0600070205080204" pitchFamily="34" charset="-128"/>
            </a:endParaRPr>
          </a:p>
          <a:p>
            <a:pPr marL="285750" indent="-285750">
              <a:buFontTx/>
              <a:buChar char="-"/>
            </a:pPr>
            <a:endParaRPr lang="fi-FI" sz="1400" dirty="0" smtClean="0">
              <a:ea typeface="ＭＳ Ｐゴシック" panose="020B0600070205080204" pitchFamily="34" charset="-128"/>
            </a:endParaRPr>
          </a:p>
          <a:p>
            <a:pPr marL="285750" indent="-285750">
              <a:buFontTx/>
              <a:buChar char="-"/>
            </a:pPr>
            <a:endParaRPr lang="fi-FI" sz="1400" dirty="0" smtClean="0">
              <a:ea typeface="ＭＳ Ｐゴシック" panose="020B0600070205080204" pitchFamily="34" charset="-128"/>
            </a:endParaRPr>
          </a:p>
          <a:p>
            <a:pPr marL="180975" indent="-180975"/>
            <a:endParaRPr lang="fi-FI" sz="1400" dirty="0" smtClean="0">
              <a:ea typeface="ＭＳ Ｐゴシック" panose="020B0600070205080204" pitchFamily="34" charset="-128"/>
            </a:endParaRPr>
          </a:p>
          <a:p>
            <a:pPr marL="180975" indent="-180975">
              <a:buFontTx/>
              <a:buNone/>
            </a:pPr>
            <a:endParaRPr lang="fi-FI" sz="1400" dirty="0" smtClean="0">
              <a:ea typeface="ＭＳ Ｐゴシック" panose="020B0600070205080204" pitchFamily="34" charset="-128"/>
            </a:endParaRPr>
          </a:p>
          <a:p>
            <a:pPr marL="180975" indent="-180975">
              <a:buFontTx/>
              <a:buNone/>
            </a:pPr>
            <a:endParaRPr lang="fi-FI" sz="1400" dirty="0" smtClean="0">
              <a:ea typeface="ＭＳ Ｐゴシック" panose="020B0600070205080204" pitchFamily="34" charset="-128"/>
            </a:endParaRPr>
          </a:p>
          <a:p>
            <a:pPr marL="180975" indent="-180975">
              <a:buFontTx/>
              <a:buNone/>
            </a:pPr>
            <a:endParaRPr lang="en-US" sz="1400" dirty="0" smtClean="0">
              <a:ea typeface="ＭＳ Ｐゴシック" panose="020B0600070205080204" pitchFamily="34" charset="-128"/>
            </a:endParaRPr>
          </a:p>
        </p:txBody>
      </p:sp>
      <p:sp>
        <p:nvSpPr>
          <p:cNvPr id="30724" name="Slide Number Placeholder 6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B3D2A4BC-6BF2-454E-94D3-819C52E09A5F}" type="slidenum">
              <a:rPr lang="en-US" sz="800">
                <a:solidFill>
                  <a:srgbClr val="283C00"/>
                </a:solidFill>
                <a:latin typeface="Arial" panose="020B0604020202020204" pitchFamily="34" charset="0"/>
              </a:rPr>
              <a:pPr/>
              <a:t>8</a:t>
            </a:fld>
            <a:endParaRPr lang="en-US" sz="800">
              <a:solidFill>
                <a:srgbClr val="283C00"/>
              </a:solidFill>
              <a:latin typeface="Arial" panose="020B0604020202020204" pitchFamily="34" charset="0"/>
            </a:endParaRPr>
          </a:p>
        </p:txBody>
      </p:sp>
      <p:sp>
        <p:nvSpPr>
          <p:cNvPr id="30725" name="Footer Placeholder 7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fi-FI" sz="800" dirty="0">
                <a:solidFill>
                  <a:srgbClr val="FFFFFF"/>
                </a:solidFill>
                <a:latin typeface="Arial" panose="020B0604020202020204" pitchFamily="34" charset="0"/>
              </a:rPr>
              <a:t>Kuntarahoitus, Luottamuksellinen</a:t>
            </a:r>
            <a:endParaRPr lang="en-US" sz="8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AF8DC2D-026D-45A5-8982-8FF139ECB801}" type="datetime1">
              <a:rPr lang="fi-FI" smtClean="0"/>
              <a:t>3.9.2015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680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 bwMode="auto">
          <a:xfrm>
            <a:off x="714375" y="1143000"/>
            <a:ext cx="7286625" cy="70167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err="1" smtClean="0">
                <a:ea typeface="ＭＳ Ｐゴシック" pitchFamily="34" charset="-128"/>
              </a:rPr>
              <a:t>Kiinteistöleasing</a:t>
            </a:r>
            <a:r>
              <a:rPr lang="en-US" dirty="0" smtClean="0">
                <a:ea typeface="ＭＳ Ｐゴシック" pitchFamily="34" charset="-128"/>
              </a:rPr>
              <a:t/>
            </a:r>
            <a:br>
              <a:rPr lang="en-US" dirty="0" smtClean="0">
                <a:ea typeface="ＭＳ Ｐゴシック" pitchFamily="34" charset="-128"/>
              </a:rPr>
            </a:br>
            <a:r>
              <a:rPr lang="en-US" dirty="0" smtClean="0">
                <a:ea typeface="ＭＳ Ｐゴシック" pitchFamily="34" charset="-128"/>
              </a:rPr>
              <a:t/>
            </a:r>
            <a:br>
              <a:rPr lang="en-US" dirty="0" smtClean="0">
                <a:ea typeface="ＭＳ Ｐゴシック" pitchFamily="34" charset="-128"/>
              </a:rPr>
            </a:br>
            <a:r>
              <a:rPr lang="en-US" dirty="0" smtClean="0">
                <a:ea typeface="ＭＳ Ｐゴシック" pitchFamily="34" charset="-128"/>
              </a:rPr>
              <a:t/>
            </a:r>
            <a:br>
              <a:rPr lang="en-US" dirty="0" smtClean="0">
                <a:ea typeface="ＭＳ Ｐゴシック" pitchFamily="34" charset="-128"/>
              </a:rPr>
            </a:br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29699" name="Text Placeholder 2"/>
          <p:cNvSpPr>
            <a:spLocks noGrp="1"/>
          </p:cNvSpPr>
          <p:nvPr>
            <p:ph type="body" sz="quarter" idx="4294967295"/>
          </p:nvPr>
        </p:nvSpPr>
        <p:spPr bwMode="auto">
          <a:xfrm>
            <a:off x="714375" y="2133600"/>
            <a:ext cx="7286625" cy="393858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indent="0"/>
            <a:r>
              <a:rPr lang="fi-FI" sz="1800" dirty="0" err="1" smtClean="0">
                <a:ea typeface="ＭＳ Ｐゴシック" pitchFamily="34" charset="-128"/>
              </a:rPr>
              <a:t>Kiinteistöleasing</a:t>
            </a:r>
            <a:r>
              <a:rPr lang="fi-FI" sz="1800" dirty="0">
                <a:ea typeface="ＭＳ Ｐゴシック" pitchFamily="34" charset="-128"/>
              </a:rPr>
              <a:t> </a:t>
            </a:r>
            <a:r>
              <a:rPr lang="fi-FI" sz="1800" u="sng" dirty="0" smtClean="0">
                <a:ea typeface="ＭＳ Ｐゴシック" pitchFamily="34" charset="-128"/>
              </a:rPr>
              <a:t>on</a:t>
            </a:r>
            <a:r>
              <a:rPr lang="fi-FI" sz="1800" dirty="0" smtClean="0">
                <a:ea typeface="ＭＳ Ｐゴシック" pitchFamily="34" charset="-128"/>
              </a:rPr>
              <a:t>:</a:t>
            </a:r>
            <a:r>
              <a:rPr lang="fi-FI" sz="1800" u="sng" dirty="0" smtClean="0">
                <a:ea typeface="ＭＳ Ｐゴシック" pitchFamily="34" charset="-128"/>
              </a:rPr>
              <a:t> </a:t>
            </a:r>
          </a:p>
          <a:p>
            <a:pPr marL="285750" indent="-285750">
              <a:buFont typeface="Wingdings" pitchFamily="2" charset="2"/>
              <a:buChar char="ü"/>
            </a:pPr>
            <a:endParaRPr lang="fi-FI" sz="1800" dirty="0" smtClean="0">
              <a:ea typeface="ＭＳ Ｐゴシック" pitchFamily="34" charset="-128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fi-FI" sz="1800" dirty="0" smtClean="0">
                <a:ea typeface="ＭＳ Ｐゴシック" pitchFamily="34" charset="-128"/>
              </a:rPr>
              <a:t>Rahoitusmalli ja sopimuskokonaisuus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fi-FI" sz="1800" dirty="0" smtClean="0">
                <a:ea typeface="ＭＳ Ｐゴシック" pitchFamily="34" charset="-128"/>
              </a:rPr>
              <a:t>Toteutettava oikea-aikaisesti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fi-FI" sz="1800" dirty="0">
                <a:ea typeface="ＭＳ Ｐゴシック" pitchFamily="34" charset="-128"/>
              </a:rPr>
              <a:t>Vaihtoehto </a:t>
            </a:r>
            <a:r>
              <a:rPr lang="fi-FI" sz="1800" dirty="0" smtClean="0">
                <a:ea typeface="ＭＳ Ｐゴシック" pitchFamily="34" charset="-128"/>
              </a:rPr>
              <a:t>lainalle</a:t>
            </a:r>
          </a:p>
          <a:p>
            <a:pPr marL="285750" indent="-285750">
              <a:buFont typeface="Wingdings" pitchFamily="2" charset="2"/>
              <a:buChar char="ü"/>
            </a:pPr>
            <a:endParaRPr lang="fi-FI" sz="1800" dirty="0" smtClean="0">
              <a:ea typeface="ＭＳ Ｐゴシック" pitchFamily="34" charset="-128"/>
            </a:endParaRPr>
          </a:p>
          <a:p>
            <a:pPr marL="0" indent="0"/>
            <a:r>
              <a:rPr lang="fi-FI" sz="1800" dirty="0" err="1">
                <a:ea typeface="ＭＳ Ｐゴシック" pitchFamily="34" charset="-128"/>
              </a:rPr>
              <a:t>Kiinteistöleasing</a:t>
            </a:r>
            <a:r>
              <a:rPr lang="fi-FI" sz="1800" dirty="0">
                <a:ea typeface="ＭＳ Ｐゴシック" pitchFamily="34" charset="-128"/>
              </a:rPr>
              <a:t> </a:t>
            </a:r>
            <a:r>
              <a:rPr lang="fi-FI" sz="1800" u="sng" dirty="0" smtClean="0">
                <a:ea typeface="ＭＳ Ｐゴシック" pitchFamily="34" charset="-128"/>
              </a:rPr>
              <a:t>ei ole</a:t>
            </a:r>
            <a:r>
              <a:rPr lang="fi-FI" sz="1800" dirty="0" smtClean="0">
                <a:ea typeface="ＭＳ Ｐゴシック" pitchFamily="34" charset="-128"/>
              </a:rPr>
              <a:t>:</a:t>
            </a:r>
            <a:r>
              <a:rPr lang="fi-FI" sz="1800" u="sng" dirty="0" smtClean="0">
                <a:ea typeface="ＭＳ Ｐゴシック" pitchFamily="34" charset="-128"/>
              </a:rPr>
              <a:t> </a:t>
            </a:r>
            <a:endParaRPr lang="fi-FI" sz="1800" u="sng" dirty="0">
              <a:ea typeface="ＭＳ Ｐゴシック" pitchFamily="34" charset="-128"/>
            </a:endParaRPr>
          </a:p>
          <a:p>
            <a:pPr marL="285750" indent="-285750"/>
            <a:endParaRPr lang="fi-FI" sz="1800" dirty="0">
              <a:ea typeface="ＭＳ Ｐゴシック" pitchFamily="34" charset="-128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fi-FI" sz="1800" dirty="0">
                <a:ea typeface="ＭＳ Ｐゴシック" pitchFamily="34" charset="-128"/>
              </a:rPr>
              <a:t>Omistamiseen liittyvien riskien ulkoistamista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fi-FI" sz="1800" dirty="0">
                <a:ea typeface="ＭＳ Ｐゴシック" pitchFamily="34" charset="-128"/>
              </a:rPr>
              <a:t>Kohteen käyttöön ja ylläpitoon ratkaisua tarjoava sopimus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fi-FI" sz="1800" dirty="0">
                <a:ea typeface="ＭＳ Ｐゴシック" pitchFamily="34" charset="-128"/>
              </a:rPr>
              <a:t>Tilaajan velvoitteiden siirtoa rahoittajalle</a:t>
            </a:r>
          </a:p>
          <a:p>
            <a:pPr marL="285750" indent="-285750">
              <a:buFont typeface="Wingdings" pitchFamily="2" charset="2"/>
              <a:buChar char="ü"/>
            </a:pPr>
            <a:endParaRPr lang="fi-FI" sz="1800" dirty="0" smtClean="0">
              <a:ea typeface="ＭＳ Ｐゴシック" pitchFamily="34" charset="-128"/>
            </a:endParaRPr>
          </a:p>
          <a:p>
            <a:pPr marL="285750" indent="-285750">
              <a:buFont typeface="Wingdings" pitchFamily="2" charset="2"/>
              <a:buChar char="ü"/>
            </a:pPr>
            <a:endParaRPr lang="fi-FI" sz="1800" dirty="0" smtClean="0">
              <a:ea typeface="ＭＳ Ｐゴシック" pitchFamily="34" charset="-128"/>
            </a:endParaRPr>
          </a:p>
          <a:p>
            <a:pPr marL="285750" indent="-285750"/>
            <a:endParaRPr lang="fi-FI" sz="1800" dirty="0" smtClean="0">
              <a:ea typeface="ＭＳ Ｐゴシック" pitchFamily="34" charset="-128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58EFE71-E433-4F08-8764-36B8F37D0A6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uRa_ppt_template">
  <a:themeElements>
    <a:clrScheme name="Kuntarahoitus">
      <a:dk1>
        <a:srgbClr val="000000"/>
      </a:dk1>
      <a:lt1>
        <a:srgbClr val="FFFFFF"/>
      </a:lt1>
      <a:dk2>
        <a:srgbClr val="1D5C42"/>
      </a:dk2>
      <a:lt2>
        <a:srgbClr val="4F5050"/>
      </a:lt2>
      <a:accent1>
        <a:srgbClr val="1D5C42"/>
      </a:accent1>
      <a:accent2>
        <a:srgbClr val="4A7D68"/>
      </a:accent2>
      <a:accent3>
        <a:srgbClr val="F0AB45"/>
      </a:accent3>
      <a:accent4>
        <a:srgbClr val="3F3F3F"/>
      </a:accent4>
      <a:accent5>
        <a:srgbClr val="CCCCCC"/>
      </a:accent5>
      <a:accent6>
        <a:srgbClr val="FFFFFF"/>
      </a:accent6>
      <a:hlink>
        <a:srgbClr val="000000"/>
      </a:hlink>
      <a:folHlink>
        <a:srgbClr val="000000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-107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-107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KuRa_ppt_template_alkukuvalla_muokattu</Template>
  <TotalTime>26489</TotalTime>
  <Words>632</Words>
  <Application>Microsoft Office PowerPoint</Application>
  <PresentationFormat>On-screen Show (4:3)</PresentationFormat>
  <Paragraphs>263</Paragraphs>
  <Slides>14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ＭＳ Ｐゴシック</vt:lpstr>
      <vt:lpstr>Arial</vt:lpstr>
      <vt:lpstr>Arial Narrow</vt:lpstr>
      <vt:lpstr>Calibri</vt:lpstr>
      <vt:lpstr>Lucida Grande</vt:lpstr>
      <vt:lpstr>Times</vt:lpstr>
      <vt:lpstr>Times New Roman</vt:lpstr>
      <vt:lpstr>Verdana</vt:lpstr>
      <vt:lpstr>Wingdings</vt:lpstr>
      <vt:lpstr>KuRa_ppt_template</vt:lpstr>
      <vt:lpstr>PowerPoint Presentation</vt:lpstr>
      <vt:lpstr>Kuntarahoitus – kuntien oma rahoituskumppani</vt:lpstr>
      <vt:lpstr>Kuntarahoituksen osakkeenomistajat</vt:lpstr>
      <vt:lpstr>Toimintaympäristö</vt:lpstr>
      <vt:lpstr>Rahoitettuja kohteita   </vt:lpstr>
      <vt:lpstr>Leasingrahoituksen peruskäsitteet</vt:lpstr>
      <vt:lpstr>Rakentamisen toteutusmallit</vt:lpstr>
      <vt:lpstr>Rahoitusmallit</vt:lpstr>
      <vt:lpstr>Kiinteistöleasing   </vt:lpstr>
      <vt:lpstr>Kiinteistöleasing – sopimusrakenne   </vt:lpstr>
      <vt:lpstr>Leasing vs. taselaina</vt:lpstr>
      <vt:lpstr>Kuntarahoitus-konsernin tarjonta</vt:lpstr>
      <vt:lpstr>Miksi leasingrahoitus?</vt:lpstr>
      <vt:lpstr>KIITOS!</vt:lpstr>
    </vt:vector>
  </TitlesOfParts>
  <Company>Kuntarahoitus Oyj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Toni Heikkilä</dc:creator>
  <cp:lastModifiedBy>Daniel Eriksson</cp:lastModifiedBy>
  <cp:revision>2169</cp:revision>
  <cp:lastPrinted>2012-10-29T12:14:00Z</cp:lastPrinted>
  <dcterms:created xsi:type="dcterms:W3CDTF">2001-09-26T11:34:06Z</dcterms:created>
  <dcterms:modified xsi:type="dcterms:W3CDTF">2015-09-03T04:35:33Z</dcterms:modified>
</cp:coreProperties>
</file>