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8" r:id="rId3"/>
    <p:sldId id="259" r:id="rId4"/>
    <p:sldId id="264" r:id="rId5"/>
    <p:sldId id="260" r:id="rId6"/>
    <p:sldId id="261" r:id="rId7"/>
    <p:sldId id="262" r:id="rId8"/>
    <p:sldId id="263" r:id="rId9"/>
    <p:sldId id="266"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A583E24D-9FFB-4966-A0D6-EF69B2223824}" type="datetimeFigureOut">
              <a:rPr lang="fi-FI" smtClean="0"/>
              <a:t>17.5.2019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260022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583E24D-9FFB-4966-A0D6-EF69B2223824}" type="datetimeFigureOut">
              <a:rPr lang="fi-FI" smtClean="0"/>
              <a:t>17.5.2019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314347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583E24D-9FFB-4966-A0D6-EF69B2223824}" type="datetimeFigureOut">
              <a:rPr lang="fi-FI" smtClean="0"/>
              <a:t>17.5.2019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132479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583E24D-9FFB-4966-A0D6-EF69B2223824}" type="datetimeFigureOut">
              <a:rPr lang="fi-FI" smtClean="0"/>
              <a:t>17.5.2019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26780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A583E24D-9FFB-4966-A0D6-EF69B2223824}" type="datetimeFigureOut">
              <a:rPr lang="fi-FI" smtClean="0"/>
              <a:t>17.5.2019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135026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A583E24D-9FFB-4966-A0D6-EF69B2223824}" type="datetimeFigureOut">
              <a:rPr lang="fi-FI" smtClean="0"/>
              <a:t>17.5.2019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56431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A583E24D-9FFB-4966-A0D6-EF69B2223824}" type="datetimeFigureOut">
              <a:rPr lang="fi-FI" smtClean="0"/>
              <a:t>17.5.2019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124348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A583E24D-9FFB-4966-A0D6-EF69B2223824}" type="datetimeFigureOut">
              <a:rPr lang="fi-FI" smtClean="0"/>
              <a:t>17.5.2019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267883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583E24D-9FFB-4966-A0D6-EF69B2223824}" type="datetimeFigureOut">
              <a:rPr lang="fi-FI" smtClean="0"/>
              <a:t>17.5.2019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189893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A583E24D-9FFB-4966-A0D6-EF69B2223824}" type="datetimeFigureOut">
              <a:rPr lang="fi-FI" smtClean="0"/>
              <a:t>17.5.2019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111682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A583E24D-9FFB-4966-A0D6-EF69B2223824}" type="datetimeFigureOut">
              <a:rPr lang="fi-FI" smtClean="0"/>
              <a:t>17.5.2019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E8D6B1F-DAD9-413A-B96A-D44202E3B5BD}" type="slidenum">
              <a:rPr lang="fi-FI" smtClean="0"/>
              <a:t>‹#›</a:t>
            </a:fld>
            <a:endParaRPr lang="fi-FI"/>
          </a:p>
        </p:txBody>
      </p:sp>
    </p:spTree>
    <p:extLst>
      <p:ext uri="{BB962C8B-B14F-4D97-AF65-F5344CB8AC3E}">
        <p14:creationId xmlns:p14="http://schemas.microsoft.com/office/powerpoint/2010/main" val="169256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3E24D-9FFB-4966-A0D6-EF69B2223824}" type="datetimeFigureOut">
              <a:rPr lang="fi-FI" smtClean="0"/>
              <a:t>17.5.2019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D6B1F-DAD9-413A-B96A-D44202E3B5BD}" type="slidenum">
              <a:rPr lang="fi-FI" smtClean="0"/>
              <a:t>‹#›</a:t>
            </a:fld>
            <a:endParaRPr lang="fi-FI"/>
          </a:p>
        </p:txBody>
      </p:sp>
    </p:spTree>
    <p:extLst>
      <p:ext uri="{BB962C8B-B14F-4D97-AF65-F5344CB8AC3E}">
        <p14:creationId xmlns:p14="http://schemas.microsoft.com/office/powerpoint/2010/main" val="1784328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irpa.aalto@rauma.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64145" y="3842327"/>
            <a:ext cx="8765310" cy="2236770"/>
          </a:xfrm>
        </p:spPr>
        <p:txBody>
          <a:bodyPr>
            <a:noAutofit/>
          </a:bodyPr>
          <a:lstStyle/>
          <a:p>
            <a:pPr algn="l"/>
            <a:r>
              <a:rPr lang="en-US" sz="2400" dirty="0" smtClean="0">
                <a:latin typeface="+mn-lt"/>
              </a:rPr>
              <a:t>The FINAL project is a network of public high schools in Alberta, Canada and across Finland that are committed to improving student learning through innovative practices and teacher leadership. In this work our students, teachers and the school leaders are promoting inclusive positive school change (creating a great school for all) based on the principle of equity</a:t>
            </a:r>
            <a:r>
              <a:rPr lang="fi-FI" sz="2000" dirty="0" smtClean="0"/>
              <a:t/>
            </a:r>
            <a:br>
              <a:rPr lang="fi-FI" sz="2000" dirty="0" smtClean="0"/>
            </a:br>
            <a:endParaRPr lang="fi-FI" sz="2000" dirty="0"/>
          </a:p>
        </p:txBody>
      </p:sp>
      <p:sp>
        <p:nvSpPr>
          <p:cNvPr id="3" name="Alaotsikko 2"/>
          <p:cNvSpPr>
            <a:spLocks noGrp="1"/>
          </p:cNvSpPr>
          <p:nvPr>
            <p:ph type="subTitle" idx="1"/>
          </p:nvPr>
        </p:nvSpPr>
        <p:spPr/>
        <p:txBody>
          <a:bodyPr/>
          <a:lstStyle/>
          <a:p>
            <a:endParaRPr lang="fi-FI" dirty="0" smtClean="0"/>
          </a:p>
          <a:p>
            <a:endParaRPr lang="fi-FI" dirty="0"/>
          </a:p>
        </p:txBody>
      </p:sp>
      <p:grpSp>
        <p:nvGrpSpPr>
          <p:cNvPr id="4" name="Ryhmä 3"/>
          <p:cNvGrpSpPr/>
          <p:nvPr/>
        </p:nvGrpSpPr>
        <p:grpSpPr>
          <a:xfrm>
            <a:off x="1099127" y="618835"/>
            <a:ext cx="9711865" cy="2552141"/>
            <a:chOff x="2946400" y="1369937"/>
            <a:chExt cx="7920010" cy="2179731"/>
          </a:xfrm>
        </p:grpSpPr>
        <p:pic>
          <p:nvPicPr>
            <p:cNvPr id="1026" name="Picture 2" descr="Kuvahaun tulos haulle kanada lipp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948" y="1369937"/>
              <a:ext cx="4359462" cy="2179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Kuvahaun tulos haulle suomen lip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1369937"/>
              <a:ext cx="3560548" cy="2179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075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p:txBody>
          <a:bodyPr/>
          <a:lstStyle/>
          <a:p>
            <a:r>
              <a:rPr lang="fi-FI" dirty="0"/>
              <a:t>Lukioyhteistyöprojekti Kanadan </a:t>
            </a:r>
            <a:r>
              <a:rPr lang="fi-FI" dirty="0" err="1"/>
              <a:t>Albertan</a:t>
            </a:r>
            <a:r>
              <a:rPr lang="fi-FI" dirty="0"/>
              <a:t> kanssa</a:t>
            </a:r>
          </a:p>
          <a:p>
            <a:r>
              <a:rPr lang="fi-FI" dirty="0" err="1"/>
              <a:t>OPH:n</a:t>
            </a:r>
            <a:r>
              <a:rPr lang="fi-FI" dirty="0"/>
              <a:t> avustama (osa rahoituksesta ja koordinaatiosta)</a:t>
            </a:r>
          </a:p>
          <a:p>
            <a:r>
              <a:rPr lang="fi-FI" dirty="0"/>
              <a:t>Yhteistyölukiot Suomessa:</a:t>
            </a:r>
          </a:p>
          <a:p>
            <a:pPr marL="0" indent="0">
              <a:buNone/>
            </a:pPr>
            <a:r>
              <a:rPr lang="fi-FI" dirty="0"/>
              <a:t>  Ivalon lukio, </a:t>
            </a:r>
            <a:r>
              <a:rPr lang="fi-FI" dirty="0" err="1"/>
              <a:t>Katedral</a:t>
            </a:r>
            <a:r>
              <a:rPr lang="fi-FI" dirty="0"/>
              <a:t> </a:t>
            </a:r>
            <a:r>
              <a:rPr lang="fi-FI" dirty="0" err="1"/>
              <a:t>Skolan</a:t>
            </a:r>
            <a:r>
              <a:rPr lang="fi-FI" dirty="0"/>
              <a:t> i Åbo, Joensuun lukio, Hatanpään lukio,    Pihtiputaan lukio ja me</a:t>
            </a:r>
          </a:p>
          <a:p>
            <a:r>
              <a:rPr lang="fi-FI" dirty="0"/>
              <a:t>Kolmivuotinen projekti</a:t>
            </a:r>
          </a:p>
          <a:p>
            <a:pPr marL="3657600" lvl="8" indent="0">
              <a:buNone/>
            </a:pP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554" y="3772807"/>
            <a:ext cx="4433846" cy="2939143"/>
          </a:xfrm>
          <a:prstGeom prst="rect">
            <a:avLst/>
          </a:prstGeom>
        </p:spPr>
      </p:pic>
    </p:spTree>
    <p:extLst>
      <p:ext uri="{BB962C8B-B14F-4D97-AF65-F5344CB8AC3E}">
        <p14:creationId xmlns:p14="http://schemas.microsoft.com/office/powerpoint/2010/main" val="13986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a:xfrm>
            <a:off x="625764" y="1363807"/>
            <a:ext cx="10515600" cy="4351338"/>
          </a:xfrm>
        </p:spPr>
        <p:txBody>
          <a:bodyPr>
            <a:normAutofit/>
          </a:bodyPr>
          <a:lstStyle/>
          <a:p>
            <a:r>
              <a:rPr lang="fi-FI" sz="2400" dirty="0"/>
              <a:t>Projektiin sisältyy kaksi eri lukiokurssia, joista toinen toteutuu syksyllä ja toinen keväällä. </a:t>
            </a:r>
          </a:p>
          <a:p>
            <a:r>
              <a:rPr lang="fi-FI" sz="2400" dirty="0"/>
              <a:t>Syksyn kurssi (TO02C.1) on integraatiokurssi, jossa yhdistetään </a:t>
            </a:r>
            <a:r>
              <a:rPr lang="fi-FI" sz="2400" dirty="0" err="1"/>
              <a:t>mafyke</a:t>
            </a:r>
            <a:r>
              <a:rPr lang="fi-FI" sz="2400" dirty="0"/>
              <a:t>-aineita, liikuntaa ja englantia. </a:t>
            </a:r>
          </a:p>
          <a:p>
            <a:r>
              <a:rPr lang="fi-FI" sz="2400" dirty="0"/>
              <a:t>Kurssi toteutetaan osin yhteistyössä raumalaisten yritysten ja urheiluseurojen kanssa ja se huipentuu lokakuiseen kanadalaisten vierailuun </a:t>
            </a:r>
            <a:r>
              <a:rPr lang="fi-FI" sz="2400" dirty="0" smtClean="0"/>
              <a:t>Raumalla</a:t>
            </a:r>
          </a:p>
          <a:p>
            <a:r>
              <a:rPr lang="fi-FI" sz="2400" dirty="0"/>
              <a:t>Tapaamisia viikoittain projektin eteenpäin viemiseksi</a:t>
            </a:r>
          </a:p>
          <a:p>
            <a:pPr marL="0" indent="0">
              <a:buNone/>
            </a:pPr>
            <a:endParaRPr lang="fi-FI" dirty="0"/>
          </a:p>
          <a:p>
            <a:endParaRPr lang="fi-FI" dirty="0"/>
          </a:p>
          <a:p>
            <a:endParaRPr lang="fi-FI" dirty="0"/>
          </a:p>
          <a:p>
            <a:endParaRPr lang="fi-FI" dirty="0"/>
          </a:p>
          <a:p>
            <a:endParaRPr lang="fi-FI" dirty="0"/>
          </a:p>
          <a:p>
            <a:pPr marL="0" indent="0">
              <a:buNone/>
            </a:pPr>
            <a:endParaRPr lang="fi-FI" dirty="0"/>
          </a:p>
          <a:p>
            <a:endParaRPr lang="fi-FI" dirty="0"/>
          </a:p>
          <a:p>
            <a:endParaRPr lang="fi-FI" dirty="0"/>
          </a:p>
          <a:p>
            <a:endParaRPr lang="fi-FI" dirty="0"/>
          </a:p>
          <a:p>
            <a:endParaRPr lang="fi-FI" dirty="0"/>
          </a:p>
          <a:p>
            <a:endParaRPr lang="fi-FI" dirty="0"/>
          </a:p>
          <a:p>
            <a:endParaRPr lang="fi-FI" dirty="0"/>
          </a:p>
          <a:p>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278" y="4507919"/>
            <a:ext cx="4236921" cy="2112264"/>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99" y="4507919"/>
            <a:ext cx="4400669" cy="1947290"/>
          </a:xfrm>
          <a:prstGeom prst="rect">
            <a:avLst/>
          </a:prstGeom>
        </p:spPr>
      </p:pic>
    </p:spTree>
    <p:extLst>
      <p:ext uri="{BB962C8B-B14F-4D97-AF65-F5344CB8AC3E}">
        <p14:creationId xmlns:p14="http://schemas.microsoft.com/office/powerpoint/2010/main" val="335785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a:xfrm>
            <a:off x="189471" y="1619566"/>
            <a:ext cx="6804454" cy="4351338"/>
          </a:xfrm>
        </p:spPr>
        <p:txBody>
          <a:bodyPr>
            <a:normAutofit fontScale="92500" lnSpcReduction="10000"/>
          </a:bodyPr>
          <a:lstStyle/>
          <a:p>
            <a:r>
              <a:rPr lang="fi-FI" dirty="0"/>
              <a:t>Kevään </a:t>
            </a:r>
            <a:r>
              <a:rPr lang="fi-FI" dirty="0" smtClean="0"/>
              <a:t>kurssilla 2019 </a:t>
            </a:r>
            <a:r>
              <a:rPr lang="fi-FI" dirty="0"/>
              <a:t>(TO03B.1) </a:t>
            </a:r>
            <a:r>
              <a:rPr lang="fi-FI" dirty="0" smtClean="0"/>
              <a:t>perehdyttiin </a:t>
            </a:r>
            <a:r>
              <a:rPr lang="fi-FI" dirty="0"/>
              <a:t>monikulttuurisuuteen omassa koulussamme. Kurssin osallistujat </a:t>
            </a:r>
            <a:r>
              <a:rPr lang="fi-FI" dirty="0" smtClean="0"/>
              <a:t>järjestivät </a:t>
            </a:r>
            <a:r>
              <a:rPr lang="fi-FI" dirty="0"/>
              <a:t>erilaisia kulttuurikohtaamisia yhteistyössä </a:t>
            </a:r>
            <a:r>
              <a:rPr lang="fi-FI" dirty="0" err="1"/>
              <a:t>esim</a:t>
            </a:r>
            <a:r>
              <a:rPr lang="fi-FI" dirty="0"/>
              <a:t> LUVA- sekä muiden monikulttuurisuutta tai erilaisuutta edustavien opiskelijoiden kanssa.</a:t>
            </a:r>
          </a:p>
          <a:p>
            <a:r>
              <a:rPr lang="fi-FI" dirty="0"/>
              <a:t>Kevään kurssilla 2020 tarkoituksena tuottaa koulun yhteishenkeä vahvistavia tapahtumia, tuotoksia ym.</a:t>
            </a:r>
          </a:p>
          <a:p>
            <a:r>
              <a:rPr lang="fi-FI" dirty="0"/>
              <a:t>Ideat tarkentuvat projektin aikana</a:t>
            </a:r>
            <a:r>
              <a:rPr lang="fi-FI" dirty="0" smtClean="0"/>
              <a:t>.</a:t>
            </a:r>
          </a:p>
          <a:p>
            <a:r>
              <a:rPr lang="fi-FI" dirty="0" smtClean="0"/>
              <a:t>Tapaamisia viikoittain projektin eteenpäin viemiseksi</a:t>
            </a:r>
            <a:endParaRPr lang="fi-FI" dirty="0"/>
          </a:p>
          <a:p>
            <a:pPr marL="0" indent="0">
              <a:buNone/>
            </a:pP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786" y="1421170"/>
            <a:ext cx="4841226" cy="2885423"/>
          </a:xfrm>
          <a:prstGeom prst="rect">
            <a:avLst/>
          </a:prstGeom>
        </p:spPr>
      </p:pic>
    </p:spTree>
    <p:extLst>
      <p:ext uri="{BB962C8B-B14F-4D97-AF65-F5344CB8AC3E}">
        <p14:creationId xmlns:p14="http://schemas.microsoft.com/office/powerpoint/2010/main" val="195963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p:txBody>
          <a:bodyPr>
            <a:normAutofit lnSpcReduction="10000"/>
          </a:bodyPr>
          <a:lstStyle/>
          <a:p>
            <a:r>
              <a:rPr lang="fi-FI" dirty="0"/>
              <a:t>Projektin toteutus:</a:t>
            </a:r>
          </a:p>
          <a:p>
            <a:pPr marL="0" indent="0">
              <a:buNone/>
            </a:pPr>
            <a:r>
              <a:rPr lang="fi-FI" dirty="0"/>
              <a:t> SYKSY: </a:t>
            </a:r>
          </a:p>
          <a:p>
            <a:pPr>
              <a:buFontTx/>
              <a:buChar char="-"/>
            </a:pPr>
            <a:r>
              <a:rPr lang="fi-FI" dirty="0"/>
              <a:t>Kurssin (TO02C.1) valinta tarjottimelta </a:t>
            </a:r>
          </a:p>
          <a:p>
            <a:pPr>
              <a:buFontTx/>
              <a:buChar char="-"/>
            </a:pPr>
            <a:r>
              <a:rPr lang="fi-FI" dirty="0"/>
              <a:t>Kurssitapaamiset ja projektin/vierailun suunnittelu ja toteutus, pitkälti  ensimmäisen ja toisen jakson aikana</a:t>
            </a:r>
          </a:p>
          <a:p>
            <a:pPr>
              <a:buFontTx/>
              <a:buChar char="-"/>
            </a:pPr>
            <a:r>
              <a:rPr lang="fi-FI" dirty="0" smtClean="0"/>
              <a:t>Lokakuun </a:t>
            </a:r>
            <a:r>
              <a:rPr lang="fi-FI" dirty="0"/>
              <a:t>alussa kanadalaisten vierailu (opiskelijan majoitus kotiin, isäntänä toimiminen, kurssin/ vierailun sekä tapahtumien suunnittelu ja toteuttaminen. Punaisena lankana integraatiokurssin sisällöt (</a:t>
            </a:r>
            <a:r>
              <a:rPr lang="fi-FI" dirty="0" err="1"/>
              <a:t>mafyke</a:t>
            </a:r>
            <a:r>
              <a:rPr lang="fi-FI" dirty="0"/>
              <a:t>, liikunta ja englanti) </a:t>
            </a:r>
          </a:p>
          <a:p>
            <a:pPr>
              <a:buFontTx/>
              <a:buChar char="-"/>
            </a:pPr>
            <a:r>
              <a:rPr lang="fi-FI" dirty="0"/>
              <a:t>Projektin alun </a:t>
            </a:r>
            <a:r>
              <a:rPr lang="fi-FI" dirty="0" err="1"/>
              <a:t>arvionti</a:t>
            </a:r>
            <a:r>
              <a:rPr lang="fi-FI" dirty="0"/>
              <a:t> ja yhteydenpito Kanadaan</a:t>
            </a:r>
          </a:p>
          <a:p>
            <a:pPr>
              <a:buFontTx/>
              <a:buChar char="-"/>
            </a:pPr>
            <a:endParaRPr lang="fi-FI" dirty="0"/>
          </a:p>
        </p:txBody>
      </p:sp>
    </p:spTree>
    <p:extLst>
      <p:ext uri="{BB962C8B-B14F-4D97-AF65-F5344CB8AC3E}">
        <p14:creationId xmlns:p14="http://schemas.microsoft.com/office/powerpoint/2010/main" val="143990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p:txBody>
          <a:bodyPr/>
          <a:lstStyle/>
          <a:p>
            <a:r>
              <a:rPr lang="fi-FI" dirty="0"/>
              <a:t>KEVÄT</a:t>
            </a:r>
          </a:p>
          <a:p>
            <a:r>
              <a:rPr lang="fi-FI" dirty="0"/>
              <a:t>Kurssin valinta tarjottimelta</a:t>
            </a:r>
          </a:p>
          <a:p>
            <a:r>
              <a:rPr lang="fi-FI" dirty="0"/>
              <a:t>Kurssin (TO03B.1) suunnittelu ja pienten tapahtumien toteutus pitkin kevätlukukautta (helmi-toukokuu)</a:t>
            </a:r>
          </a:p>
          <a:p>
            <a:r>
              <a:rPr lang="fi-FI" dirty="0"/>
              <a:t>Vierailun suunnittelu ja valmistelu. </a:t>
            </a:r>
          </a:p>
          <a:p>
            <a:r>
              <a:rPr lang="fi-FI" dirty="0"/>
              <a:t>Toukokuun alussa vierailu Kanadaan.      </a:t>
            </a:r>
          </a:p>
          <a:p>
            <a:r>
              <a:rPr lang="fi-FI" dirty="0"/>
              <a:t>Yhteydenpidon jatkaminen.</a:t>
            </a:r>
          </a:p>
          <a:p>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434" y="3311091"/>
            <a:ext cx="3339966" cy="1934677"/>
          </a:xfrm>
          <a:prstGeom prst="rect">
            <a:avLst/>
          </a:prstGeom>
        </p:spPr>
      </p:pic>
    </p:spTree>
    <p:extLst>
      <p:ext uri="{BB962C8B-B14F-4D97-AF65-F5344CB8AC3E}">
        <p14:creationId xmlns:p14="http://schemas.microsoft.com/office/powerpoint/2010/main" val="220963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p:txBody>
          <a:bodyPr>
            <a:normAutofit fontScale="92500"/>
          </a:bodyPr>
          <a:lstStyle/>
          <a:p>
            <a:r>
              <a:rPr lang="fi-FI" dirty="0"/>
              <a:t>Miten mukaan?</a:t>
            </a:r>
          </a:p>
          <a:p>
            <a:pPr>
              <a:buFontTx/>
              <a:buChar char="-"/>
            </a:pPr>
            <a:r>
              <a:rPr lang="fi-FI" b="1" dirty="0"/>
              <a:t>Projektiin</a:t>
            </a:r>
            <a:r>
              <a:rPr lang="fi-FI" dirty="0"/>
              <a:t>: valitse MOLEMMAT (TO02C.1 ja TO03B.1) kurssit tarjottimelta</a:t>
            </a:r>
          </a:p>
          <a:p>
            <a:pPr>
              <a:buFontTx/>
              <a:buChar char="-"/>
            </a:pPr>
            <a:r>
              <a:rPr lang="fi-FI" dirty="0"/>
              <a:t>Ilmoittaudu </a:t>
            </a:r>
            <a:r>
              <a:rPr lang="fi-FI" dirty="0" err="1"/>
              <a:t>wilma</a:t>
            </a:r>
            <a:r>
              <a:rPr lang="fi-FI" dirty="0"/>
              <a:t>-viestin avulla (viesti sekä Sirpalle </a:t>
            </a:r>
            <a:r>
              <a:rPr lang="fi-FI" dirty="0" smtClean="0"/>
              <a:t>että Katjalle)</a:t>
            </a:r>
            <a:endParaRPr lang="fi-FI" dirty="0"/>
          </a:p>
          <a:p>
            <a:pPr>
              <a:buFontTx/>
              <a:buChar char="-"/>
            </a:pPr>
            <a:r>
              <a:rPr lang="fi-FI" dirty="0"/>
              <a:t>Osallistu varsinaiseen aloitusinfoon to </a:t>
            </a:r>
            <a:r>
              <a:rPr lang="fi-FI" dirty="0" smtClean="0"/>
              <a:t>15.08</a:t>
            </a:r>
            <a:r>
              <a:rPr lang="fi-FI" dirty="0"/>
              <a:t>. klo 14.45 luokassa A 021.</a:t>
            </a:r>
          </a:p>
          <a:p>
            <a:pPr>
              <a:buFontTx/>
              <a:buChar char="-"/>
            </a:pPr>
            <a:r>
              <a:rPr lang="fi-FI" dirty="0"/>
              <a:t>Varaudu omavastuuosuuden keräämiseen </a:t>
            </a:r>
          </a:p>
          <a:p>
            <a:pPr>
              <a:buFontTx/>
              <a:buChar char="-"/>
            </a:pPr>
            <a:r>
              <a:rPr lang="fi-FI" dirty="0"/>
              <a:t>Mukaan pääsee n 15 (?)opiskelijaa, joilla riittää intoa, innovaatiota ja inspiraatiota myös kouluajan ulkopuoliseen työskentelyyn.</a:t>
            </a:r>
          </a:p>
          <a:p>
            <a:pPr>
              <a:buFontTx/>
              <a:buChar char="-"/>
            </a:pPr>
            <a:r>
              <a:rPr lang="fi-FI" dirty="0"/>
              <a:t>Etusijalla ovat kakkosvuotiset, mutta muutkin </a:t>
            </a:r>
            <a:r>
              <a:rPr lang="fi-FI" b="1" dirty="0"/>
              <a:t>innokkaat</a:t>
            </a:r>
            <a:r>
              <a:rPr lang="fi-FI" dirty="0"/>
              <a:t> huomioidaan. </a:t>
            </a:r>
          </a:p>
          <a:p>
            <a:pPr marL="0" indent="0">
              <a:buNone/>
            </a:pPr>
            <a:endParaRPr lang="fi-FI" dirty="0"/>
          </a:p>
        </p:txBody>
      </p:sp>
    </p:spTree>
    <p:extLst>
      <p:ext uri="{BB962C8B-B14F-4D97-AF65-F5344CB8AC3E}">
        <p14:creationId xmlns:p14="http://schemas.microsoft.com/office/powerpoint/2010/main" val="7189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FinAl</a:t>
            </a:r>
            <a:r>
              <a:rPr lang="fi-FI" dirty="0" smtClean="0"/>
              <a:t> </a:t>
            </a:r>
            <a:r>
              <a:rPr lang="fi-FI" dirty="0"/>
              <a:t>2</a:t>
            </a:r>
          </a:p>
        </p:txBody>
      </p:sp>
      <p:sp>
        <p:nvSpPr>
          <p:cNvPr id="3" name="Sisällön paikkamerkki 2"/>
          <p:cNvSpPr>
            <a:spLocks noGrp="1"/>
          </p:cNvSpPr>
          <p:nvPr>
            <p:ph idx="1"/>
          </p:nvPr>
        </p:nvSpPr>
        <p:spPr/>
        <p:txBody>
          <a:bodyPr/>
          <a:lstStyle/>
          <a:p>
            <a:r>
              <a:rPr lang="fi-FI" dirty="0"/>
              <a:t>Miten mukaan?</a:t>
            </a:r>
          </a:p>
          <a:p>
            <a:pPr>
              <a:buFontTx/>
              <a:buChar char="-"/>
            </a:pPr>
            <a:r>
              <a:rPr lang="fi-FI" b="1" dirty="0"/>
              <a:t>Kurssille: </a:t>
            </a:r>
            <a:r>
              <a:rPr lang="fi-FI" dirty="0"/>
              <a:t>Valitse haluamasi kurssi tarjottimelta. Pääset mukaan Kanada-touhuun ja tavanomaisesta poikkeaville kursseille, vaikket reissuun haluaisi lähteäkään!</a:t>
            </a:r>
          </a:p>
          <a:p>
            <a:pPr>
              <a:buFontTx/>
              <a:buChar char="-"/>
            </a:pPr>
            <a:endParaRPr lang="fi-FI" dirty="0"/>
          </a:p>
          <a:p>
            <a:pPr>
              <a:buFontTx/>
              <a:buChar char="-"/>
            </a:pPr>
            <a:endParaRPr lang="fi-FI" dirty="0"/>
          </a:p>
          <a:p>
            <a:pPr lvl="7">
              <a:buFontTx/>
              <a:buChar char="-"/>
            </a:pPr>
            <a:endParaRPr lang="fi-FI" dirty="0"/>
          </a:p>
          <a:p>
            <a:pPr>
              <a:buFontTx/>
              <a:buChar char="-"/>
            </a:pPr>
            <a:endParaRPr lang="fi-FI" b="1" dirty="0"/>
          </a:p>
          <a:p>
            <a:pPr lvl="8">
              <a:buFontTx/>
              <a:buChar char="-"/>
            </a:pPr>
            <a:endParaRPr lang="fi-FI" b="1" dirty="0"/>
          </a:p>
          <a:p>
            <a:pPr marL="3657600" lvl="8" indent="0">
              <a:buNone/>
            </a:pPr>
            <a:endParaRPr lang="fi-FI" b="1"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842" y="3792169"/>
            <a:ext cx="3841448" cy="2881086"/>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72" y="3792169"/>
            <a:ext cx="4680760" cy="2966285"/>
          </a:xfrm>
          <a:prstGeom prst="rect">
            <a:avLst/>
          </a:prstGeom>
        </p:spPr>
      </p:pic>
    </p:spTree>
    <p:extLst>
      <p:ext uri="{BB962C8B-B14F-4D97-AF65-F5344CB8AC3E}">
        <p14:creationId xmlns:p14="http://schemas.microsoft.com/office/powerpoint/2010/main" val="351407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Ensi vuonna mukaan?</a:t>
            </a:r>
            <a:endParaRPr lang="fi-FI" dirty="0"/>
          </a:p>
        </p:txBody>
      </p:sp>
      <p:sp>
        <p:nvSpPr>
          <p:cNvPr id="3" name="Sisällön paikkamerkki 2"/>
          <p:cNvSpPr>
            <a:spLocks noGrp="1"/>
          </p:cNvSpPr>
          <p:nvPr>
            <p:ph idx="1"/>
          </p:nvPr>
        </p:nvSpPr>
        <p:spPr/>
        <p:txBody>
          <a:bodyPr/>
          <a:lstStyle/>
          <a:p>
            <a:r>
              <a:rPr lang="fi-FI" dirty="0" smtClean="0"/>
              <a:t>Lähetä </a:t>
            </a:r>
            <a:r>
              <a:rPr lang="fi-FI" dirty="0" err="1" smtClean="0"/>
              <a:t>wilma</a:t>
            </a:r>
            <a:r>
              <a:rPr lang="fi-FI" dirty="0" smtClean="0"/>
              <a:t>-viesti opettajille Sirpa </a:t>
            </a:r>
            <a:r>
              <a:rPr lang="fi-FI" dirty="0" smtClean="0"/>
              <a:t>Aalto </a:t>
            </a:r>
            <a:r>
              <a:rPr lang="fi-FI" dirty="0" smtClean="0"/>
              <a:t>ja Katja Harjunen</a:t>
            </a:r>
          </a:p>
          <a:p>
            <a:r>
              <a:rPr lang="fi-FI" dirty="0" smtClean="0"/>
              <a:t>Laadi lyhyt esittely itsestäsi (n.100-200 sanaa)</a:t>
            </a:r>
          </a:p>
          <a:p>
            <a:pPr marL="514350" indent="-514350">
              <a:buFont typeface="+mj-lt"/>
              <a:buAutoNum type="arabicPeriod"/>
            </a:pPr>
            <a:r>
              <a:rPr lang="fi-FI" dirty="0" smtClean="0"/>
              <a:t>Kuva tai kaksi</a:t>
            </a:r>
          </a:p>
          <a:p>
            <a:pPr marL="514350" indent="-514350">
              <a:buFont typeface="+mj-lt"/>
              <a:buAutoNum type="arabicPeriod"/>
            </a:pPr>
            <a:r>
              <a:rPr lang="fi-FI" dirty="0" smtClean="0"/>
              <a:t>Kerro itsestäsi, perheestäsi, harrastuksistasi ja muista kiinnostuksen kohteista lyhyesti englanniksi. </a:t>
            </a:r>
          </a:p>
          <a:p>
            <a:pPr marL="514350" indent="-514350">
              <a:buFont typeface="+mj-lt"/>
              <a:buAutoNum type="arabicPeriod"/>
            </a:pPr>
            <a:r>
              <a:rPr lang="fi-FI" dirty="0" smtClean="0"/>
              <a:t>Palauta esittely pdf-tiedostona </a:t>
            </a:r>
            <a:r>
              <a:rPr lang="fi-FI" dirty="0"/>
              <a:t>(</a:t>
            </a:r>
            <a:r>
              <a:rPr lang="fi-FI" dirty="0" smtClean="0"/>
              <a:t>1 sivu) </a:t>
            </a:r>
            <a:r>
              <a:rPr lang="fi-FI" dirty="0" smtClean="0"/>
              <a:t>viimeistään pe 7.6. osoitteeseen </a:t>
            </a:r>
            <a:r>
              <a:rPr lang="fi-FI" dirty="0" smtClean="0">
                <a:hlinkClick r:id="rId2"/>
              </a:rPr>
              <a:t>sirpa.aalto@rauma.fi</a:t>
            </a:r>
            <a:r>
              <a:rPr lang="fi-FI" dirty="0" smtClean="0"/>
              <a:t> </a:t>
            </a:r>
            <a:endParaRPr lang="fi-FI" dirty="0"/>
          </a:p>
        </p:txBody>
      </p:sp>
    </p:spTree>
    <p:extLst>
      <p:ext uri="{BB962C8B-B14F-4D97-AF65-F5344CB8AC3E}">
        <p14:creationId xmlns:p14="http://schemas.microsoft.com/office/powerpoint/2010/main" val="358496155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TotalTime>
  <Words>447</Words>
  <Application>Microsoft Office PowerPoint</Application>
  <PresentationFormat>Laajakuva</PresentationFormat>
  <Paragraphs>63</Paragraphs>
  <Slides>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vt:i4>
      </vt:variant>
    </vt:vector>
  </HeadingPairs>
  <TitlesOfParts>
    <vt:vector size="13" baseType="lpstr">
      <vt:lpstr>Arial</vt:lpstr>
      <vt:lpstr>Calibri</vt:lpstr>
      <vt:lpstr>Calibri Light</vt:lpstr>
      <vt:lpstr>Office-teema</vt:lpstr>
      <vt:lpstr>The FINAL project is a network of public high schools in Alberta, Canada and across Finland that are committed to improving student learning through innovative practices and teacher leadership. In this work our students, teachers and the school leaders are promoting inclusive positive school change (creating a great school for all) based on the principle of equity </vt:lpstr>
      <vt:lpstr>FinAl 2</vt:lpstr>
      <vt:lpstr>FinAl 2</vt:lpstr>
      <vt:lpstr>FinAl 2</vt:lpstr>
      <vt:lpstr>FinAl 2</vt:lpstr>
      <vt:lpstr>FinAl 2</vt:lpstr>
      <vt:lpstr>FinAl 2</vt:lpstr>
      <vt:lpstr>FinAl 2</vt:lpstr>
      <vt:lpstr>Ensi vuonna mukaan?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Teijo Heinonen</dc:creator>
  <cp:lastModifiedBy>Aalto Sirpa</cp:lastModifiedBy>
  <cp:revision>32</cp:revision>
  <dcterms:created xsi:type="dcterms:W3CDTF">2018-08-07T05:35:38Z</dcterms:created>
  <dcterms:modified xsi:type="dcterms:W3CDTF">2019-05-17T10:48:47Z</dcterms:modified>
</cp:coreProperties>
</file>