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JVINnp7NZ0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kppsyka2/ohjeita-opiskeluu/2-2-itsearvointi-ja-reflektointi/kognitiivinen-kehitys-lapsuudess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jVdnUgq9Dg" TargetMode="External"/><Relationship Id="rId2" Type="http://schemas.openxmlformats.org/officeDocument/2006/relationships/hyperlink" Target="https://www.youtube.com/watch?v=k-rWB1jOt9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CBgSt7zs78o&amp;list=PLhIPKVwaJYCREgt3C3T8g3rlZ3jh34c0-&amp;index=4" TargetMode="External"/><Relationship Id="rId4" Type="http://schemas.openxmlformats.org/officeDocument/2006/relationships/hyperlink" Target="https://www.youtube.com/watch?v=UEP0QuXeJa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56211" y="2099733"/>
            <a:ext cx="10673542" cy="2677648"/>
          </a:xfrm>
        </p:spPr>
        <p:txBody>
          <a:bodyPr/>
          <a:lstStyle/>
          <a:p>
            <a:r>
              <a:rPr lang="fi-FI" dirty="0"/>
              <a:t>SENSOMOTORINEN ELI AISTITOIMINTOIHIN PERUSTUVA VAIHE</a:t>
            </a:r>
            <a:endParaRPr lang="sv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30512" y="4777381"/>
            <a:ext cx="8825658" cy="861420"/>
          </a:xfrm>
        </p:spPr>
        <p:txBody>
          <a:bodyPr>
            <a:normAutofit/>
          </a:bodyPr>
          <a:lstStyle/>
          <a:p>
            <a:r>
              <a:rPr lang="fi-FI" sz="3200" dirty="0"/>
              <a:t>0-2-</a:t>
            </a:r>
            <a:r>
              <a:rPr lang="fi-FI" sz="3200" cap="none" dirty="0"/>
              <a:t>vuotiaana</a:t>
            </a:r>
            <a:endParaRPr lang="sv-FI" sz="3200" cap="none" dirty="0"/>
          </a:p>
        </p:txBody>
      </p:sp>
    </p:spTree>
    <p:extLst>
      <p:ext uri="{BB962C8B-B14F-4D97-AF65-F5344CB8AC3E}">
        <p14:creationId xmlns:p14="http://schemas.microsoft.com/office/powerpoint/2010/main" val="421490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812" y="706583"/>
            <a:ext cx="9878917" cy="1057177"/>
          </a:xfrm>
        </p:spPr>
        <p:txBody>
          <a:bodyPr/>
          <a:lstStyle/>
          <a:p>
            <a:pPr algn="ctr"/>
            <a:r>
              <a:rPr lang="fi-FI" sz="3800" dirty="0"/>
              <a:t>LAPSEN OPPIMINEN JA VUOROVAIKUTUS PERUSTUU</a:t>
            </a:r>
            <a:endParaRPr lang="sv-FI" sz="38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73954" y="2357437"/>
            <a:ext cx="3383179" cy="961495"/>
          </a:xfrm>
        </p:spPr>
        <p:txBody>
          <a:bodyPr/>
          <a:lstStyle/>
          <a:p>
            <a:r>
              <a:rPr lang="fi-FI" sz="3200" b="1" dirty="0"/>
              <a:t>Havainto- eli aistitoimintoihin</a:t>
            </a:r>
            <a:endParaRPr lang="sv-FI" sz="3200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71887" y="3429000"/>
            <a:ext cx="3188446" cy="32088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Näkeminen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Kuuleminen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Maistaminen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Haistaminen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Tunteminen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sz="3200" b="1" dirty="0"/>
              <a:t>Fyysisiin toimintoihin</a:t>
            </a:r>
            <a:endParaRPr lang="sv-FI" sz="3200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08712" y="3318932"/>
            <a:ext cx="5769928" cy="34143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Imeminen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Tarttuminen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Koskettaminen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Tavoitteleminen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Liikkuminen</a:t>
            </a:r>
            <a:endParaRPr lang="sv-FI" sz="2800" dirty="0"/>
          </a:p>
          <a:p>
            <a:pPr marL="0" indent="0">
              <a:buNone/>
            </a:pPr>
            <a:r>
              <a:rPr lang="fi-FI" sz="1400" b="1" dirty="0"/>
              <a:t>VIDEO: </a:t>
            </a:r>
            <a:r>
              <a:rPr lang="fi-FI" sz="1400" b="1" dirty="0" err="1"/>
              <a:t>Newborn</a:t>
            </a:r>
            <a:r>
              <a:rPr lang="fi-FI" sz="1400" b="1" dirty="0"/>
              <a:t> </a:t>
            </a:r>
            <a:r>
              <a:rPr lang="fi-FI" sz="1400" b="1" dirty="0" err="1"/>
              <a:t>Reflexes</a:t>
            </a:r>
            <a:r>
              <a:rPr lang="sv-FI" sz="1400" dirty="0"/>
              <a:t> </a:t>
            </a:r>
            <a:r>
              <a:rPr lang="sv-FI" sz="1400" dirty="0">
                <a:hlinkClick r:id="rId2"/>
              </a:rPr>
              <a:t>https://www.youtube.com/watch?v=_JVINnp7NZ0</a:t>
            </a:r>
            <a:r>
              <a:rPr lang="sv-FI" sz="1400" dirty="0"/>
              <a:t> 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74419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LAPSELLE MUODOSTUU YMMÄRRYS: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0134" y="2298584"/>
            <a:ext cx="11858260" cy="4559416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Esineet ovat pysyviä eli säilyvät samoina (=</a:t>
            </a:r>
            <a:r>
              <a:rPr lang="fi-FI" sz="3500" b="1" dirty="0"/>
              <a:t>esineiden pysyvyyskäsitys</a:t>
            </a:r>
            <a:r>
              <a:rPr lang="fi-FI" sz="3500" dirty="0"/>
              <a:t>) </a:t>
            </a:r>
            <a:br>
              <a:rPr lang="fi-FI" sz="3500" dirty="0"/>
            </a:br>
            <a:r>
              <a:rPr lang="fi-FI" sz="3500" dirty="0"/>
              <a:t>	</a:t>
            </a:r>
            <a:r>
              <a:rPr lang="fi-FI" sz="3500" dirty="0">
                <a:sym typeface="Wingdings" panose="05000000000000000000" pitchFamily="2" charset="2"/>
              </a:rPr>
              <a:t> </a:t>
            </a:r>
            <a:r>
              <a:rPr lang="fi-FI" sz="3500" b="1" dirty="0">
                <a:solidFill>
                  <a:schemeClr val="accent6">
                    <a:lumMod val="75000"/>
                  </a:schemeClr>
                </a:solidFill>
              </a:rPr>
              <a:t>lapsi ymmärtää esineen tai asian olevan olemassa, vaikka hän ei näe sitä. Tämä auttaa lasta  	  		     ymmärtämään, että maailma on pysyvä.</a:t>
            </a:r>
          </a:p>
          <a:p>
            <a:pPr marL="0" indent="0">
              <a:buNone/>
            </a:pPr>
            <a:r>
              <a:rPr lang="fi-FI" sz="3500" b="1" dirty="0">
                <a:sym typeface="Wingdings" panose="05000000000000000000" pitchFamily="2" charset="2"/>
              </a:rPr>
              <a:t>    </a:t>
            </a:r>
            <a:br>
              <a:rPr lang="fi-FI" sz="3500" b="1" dirty="0">
                <a:sym typeface="Wingdings" panose="05000000000000000000" pitchFamily="2" charset="2"/>
              </a:rPr>
            </a:br>
            <a:r>
              <a:rPr lang="fi-FI" sz="3500" b="1" dirty="0">
                <a:sym typeface="Wingdings" panose="05000000000000000000" pitchFamily="2" charset="2"/>
              </a:rPr>
              <a:t> Esimerkki:</a:t>
            </a:r>
            <a:r>
              <a:rPr lang="fi-FI" sz="3500" dirty="0">
                <a:sym typeface="Wingdings" panose="05000000000000000000" pitchFamily="2" charset="2"/>
              </a:rPr>
              <a:t> Lapsi nauttii, kun hoitaja menee piiloon ja tulee sieltä esiin. </a:t>
            </a:r>
          </a:p>
          <a:p>
            <a:pPr marL="0" indent="0">
              <a:buNone/>
            </a:pPr>
            <a:r>
              <a:rPr lang="fi-FI" sz="3500" dirty="0">
                <a:sym typeface="Wingdings" panose="05000000000000000000" pitchFamily="2" charset="2"/>
              </a:rPr>
              <a:t>	 Lapsi on juuri oivaltamassa asioiden pysyvyyttä, piiloleikki vahvistaa tämän seikan  todellisuutta.</a:t>
            </a:r>
          </a:p>
          <a:p>
            <a:pPr marL="0" indent="0">
              <a:buNone/>
            </a:pPr>
            <a:r>
              <a:rPr lang="fi-FI" sz="3500" dirty="0">
                <a:sym typeface="Wingdings" panose="05000000000000000000" pitchFamily="2" charset="2"/>
              </a:rPr>
              <a:t>	 </a:t>
            </a:r>
            <a:r>
              <a:rPr lang="fi-FI" sz="3500">
                <a:sym typeface="Wingdings" panose="05000000000000000000" pitchFamily="2" charset="2"/>
              </a:rPr>
              <a:t>Tuttu tuoksu </a:t>
            </a:r>
            <a:r>
              <a:rPr lang="fi-FI" sz="3500" dirty="0">
                <a:sym typeface="Wingdings" panose="05000000000000000000" pitchFamily="2" charset="2"/>
              </a:rPr>
              <a:t>palauttaa hoitopäivän aikana vanhemman lapsen mieleen – Tämä helpottaa ikävää.</a:t>
            </a:r>
          </a:p>
          <a:p>
            <a:pPr marL="0" indent="0">
              <a:buNone/>
            </a:pPr>
            <a:endParaRPr lang="fi-FI" sz="35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>
                <a:sym typeface="Wingdings" panose="05000000000000000000" pitchFamily="2" charset="2"/>
              </a:rPr>
              <a:t>Päämäärien ja keinojen välisistä suhteista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Kommunikoi näkyvillä olevista kohteista (vauvan ja pienen lapsen ajattelu on sanatonta)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Syy-seuraussuhteet (6 kk)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1,5 vuotias alkaa tunnistaa peilikuvansa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Lähellä kahta ikävuotta mielikuvien ja symbolien maailmaan siirtyminen</a:t>
            </a:r>
            <a:br>
              <a:rPr lang="fi-FI" sz="3500" dirty="0"/>
            </a:br>
            <a:endParaRPr lang="fi-FI" sz="35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200" b="1" dirty="0">
                <a:sym typeface="Wingdings" panose="05000000000000000000" pitchFamily="2" charset="2"/>
              </a:rPr>
              <a:t>VIDEO PEILIKUVAAN SUHTAUTUMISESTA: </a:t>
            </a:r>
            <a:r>
              <a:rPr lang="fi-FI" sz="2200" dirty="0">
                <a:sym typeface="Wingdings" panose="05000000000000000000" pitchFamily="2" charset="2"/>
                <a:hlinkClick r:id="rId2"/>
              </a:rPr>
              <a:t>https://sites.google.com/site/kppsyka2/ohjeita-opiskeluu/2-2-itsearvointi-ja-reflektointi/kognitiivinen-kehitys-lapsuudessa</a:t>
            </a:r>
            <a:r>
              <a:rPr lang="fi-FI" sz="2200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839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94268" y="973668"/>
            <a:ext cx="10320866" cy="706964"/>
          </a:xfrm>
        </p:spPr>
        <p:txBody>
          <a:bodyPr/>
          <a:lstStyle/>
          <a:p>
            <a:r>
              <a:rPr lang="fi-FI" sz="3200" dirty="0"/>
              <a:t>SUUNTAUTUMINEN OMASTA ITSESTÄ ULKOPUOLELLE</a:t>
            </a:r>
            <a:endParaRPr lang="sv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94268" y="2499919"/>
            <a:ext cx="10706846" cy="4197214"/>
          </a:xfrm>
        </p:spPr>
        <p:txBody>
          <a:bodyPr>
            <a:normAutofit fontScale="85000" lnSpcReduction="20000"/>
          </a:bodyPr>
          <a:lstStyle/>
          <a:p>
            <a:r>
              <a:rPr lang="fi-FI" sz="2400" dirty="0"/>
              <a:t>Noin 1-vuotiaana kiinnostus alkaa kohdistua itsestä ja omasta ruumiistaan esineisiin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Lapsi toistaa liikettä, joka saa aikaan jonkin kiinnostavan ilmiön esim. tarttuu helistimeen ja ravistelee sitä kuullakseen helistimen äänen.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Tietoinen esineiden ominaisuuksien kokeileminen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sz="2200" dirty="0">
                <a:sym typeface="Wingdings" panose="05000000000000000000" pitchFamily="2" charset="2"/>
              </a:rPr>
              <a:t>Kokeilee uusia tapoja pidellä esineitä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sz="2200" dirty="0">
                <a:sym typeface="Wingdings" panose="05000000000000000000" pitchFamily="2" charset="2"/>
              </a:rPr>
              <a:t>Käden avaamista ja esineiden pudottamista</a:t>
            </a:r>
          </a:p>
          <a:p>
            <a:pPr marL="0" indent="0">
              <a:buNone/>
            </a:pPr>
            <a:endParaRPr lang="fi-FI" sz="24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>
                <a:sym typeface="Wingdings" panose="05000000000000000000" pitchFamily="2" charset="2"/>
              </a:rPr>
              <a:t>2-vuotiaana mielikuvitus alkaa kehittyä ja puheen avulla toimiminen vahvistua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 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7029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AJATTELUN KEHITYS (koonti)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97506" y="2369128"/>
            <a:ext cx="11165894" cy="4281054"/>
          </a:xfrm>
        </p:spPr>
        <p:txBody>
          <a:bodyPr>
            <a:normAutofit/>
          </a:bodyPr>
          <a:lstStyle/>
          <a:p>
            <a:r>
              <a:rPr lang="fi-FI" sz="2000" dirty="0"/>
              <a:t>Lapsi oppii asioita aistiensa ja liikkeidensä kautta. </a:t>
            </a:r>
          </a:p>
          <a:p>
            <a:r>
              <a:rPr lang="fi-FI" sz="2000" dirty="0"/>
              <a:t>Lapsi liikkuu ahkerasti ja  havainnoi sekä tunnustelee ympäristöä ja  esineitä </a:t>
            </a:r>
          </a:p>
          <a:p>
            <a:r>
              <a:rPr lang="fi-FI" sz="2000" dirty="0"/>
              <a:t>Erottaa tutut ihmiset vieraista (vierastaminen)</a:t>
            </a:r>
          </a:p>
          <a:p>
            <a:r>
              <a:rPr lang="fi-FI" sz="2000" dirty="0"/>
              <a:t>Harjoittelee uusia taitoja toistamalla eri toimintoja (esim. pudottaa lelun aina uudestaan, sytyttää ja sammuttaa valon valokatkaisijaa toistuvasti painamalla )</a:t>
            </a:r>
          </a:p>
          <a:p>
            <a:r>
              <a:rPr lang="fi-FI" sz="2000" b="1" dirty="0"/>
              <a:t>Esineiden pysyvyyskäsitys </a:t>
            </a:r>
          </a:p>
          <a:p>
            <a:r>
              <a:rPr lang="fi-FI" sz="2000" dirty="0"/>
              <a:t>Pystyy kiertämään esteen (esim. tuoli) ja kulkemaan toista reittiä tavoitteensa (esim. lelu) luo </a:t>
            </a:r>
            <a:r>
              <a:rPr lang="fi-FI" sz="2000" dirty="0">
                <a:sym typeface="Wingdings" panose="05000000000000000000" pitchFamily="2" charset="2"/>
              </a:rPr>
              <a:t> ongelmanratkaisutaito</a:t>
            </a:r>
            <a:endParaRPr lang="fi-FI" sz="2000" dirty="0"/>
          </a:p>
          <a:p>
            <a:r>
              <a:rPr lang="fi-FI" sz="2000" dirty="0"/>
              <a:t>Lähi-ihmisten jäljittely tärkeä keino taitojen opettelussa (esim. kokeilee miten valokatkaisija toimii eli toistaa sitä mitä on nähnyt aikuisten ja isompien sisarusten tekevän).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676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FI"/>
              <a:t>VIDEOITA AIHEESTA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21410" y="2542540"/>
            <a:ext cx="10749179" cy="4102100"/>
          </a:xfrm>
        </p:spPr>
        <p:txBody>
          <a:bodyPr>
            <a:normAutofit/>
          </a:bodyPr>
          <a:lstStyle/>
          <a:p>
            <a:r>
              <a:rPr lang="fi-FI" b="1" dirty="0"/>
              <a:t>Ongelmanratkaisutaidon kehittymisen näkyminen lapsen toiminnassa </a:t>
            </a:r>
            <a:br>
              <a:rPr lang="fi-FI" dirty="0"/>
            </a:br>
            <a:r>
              <a:rPr lang="sv-FI" dirty="0">
                <a:hlinkClick r:id="rId2"/>
              </a:rPr>
              <a:t>https://www.youtube.com/watch?v=k-rWB1jOt9s</a:t>
            </a:r>
            <a:r>
              <a:rPr lang="sv-FI" dirty="0"/>
              <a:t> (2:50 min)</a:t>
            </a:r>
          </a:p>
          <a:p>
            <a:pPr marL="0" indent="0">
              <a:buNone/>
            </a:pPr>
            <a:endParaRPr lang="sv-FI" dirty="0"/>
          </a:p>
          <a:p>
            <a:r>
              <a:rPr lang="fi-FI" dirty="0"/>
              <a:t>Lapsen sensomotorinen kehitys </a:t>
            </a:r>
            <a:r>
              <a:rPr lang="sv-FI" dirty="0">
                <a:hlinkClick r:id="rId3"/>
              </a:rPr>
              <a:t>https://www.youtube.com/watch?v=TjVdnUgq9Dg</a:t>
            </a:r>
            <a:r>
              <a:rPr lang="sv-FI" dirty="0"/>
              <a:t> (n.1 min.)</a:t>
            </a:r>
            <a:br>
              <a:rPr lang="sv-FI" dirty="0"/>
            </a:br>
            <a:endParaRPr lang="sv-FI" dirty="0"/>
          </a:p>
          <a:p>
            <a:r>
              <a:rPr lang="sv-FI" dirty="0" err="1"/>
              <a:t>Lapsen</a:t>
            </a:r>
            <a:r>
              <a:rPr lang="sv-FI" dirty="0"/>
              <a:t> </a:t>
            </a:r>
            <a:r>
              <a:rPr lang="sv-FI" dirty="0" err="1"/>
              <a:t>kehitys</a:t>
            </a:r>
            <a:r>
              <a:rPr lang="sv-FI" dirty="0"/>
              <a:t> (Niko 10kk) </a:t>
            </a:r>
            <a:r>
              <a:rPr lang="fi-FI" dirty="0">
                <a:hlinkClick r:id="rId4"/>
              </a:rPr>
              <a:t>https://www.youtube.com/watch?v=UEP0QuXeJaM</a:t>
            </a:r>
            <a:r>
              <a:rPr lang="fi-FI" dirty="0"/>
              <a:t> (n. 2½ min.)</a:t>
            </a:r>
            <a:r>
              <a:rPr lang="sv-FI" dirty="0"/>
              <a:t> Kuvaa </a:t>
            </a:r>
            <a:r>
              <a:rPr lang="sv-FI" dirty="0" err="1"/>
              <a:t>motorista</a:t>
            </a:r>
            <a:r>
              <a:rPr lang="sv-FI" dirty="0"/>
              <a:t> </a:t>
            </a:r>
            <a:r>
              <a:rPr lang="sv-FI" dirty="0" err="1"/>
              <a:t>kehitystä</a:t>
            </a:r>
            <a:r>
              <a:rPr lang="sv-FI" dirty="0"/>
              <a:t>, mutta </a:t>
            </a:r>
            <a:r>
              <a:rPr lang="sv-FI" dirty="0" err="1"/>
              <a:t>nähtävissä</a:t>
            </a:r>
            <a:r>
              <a:rPr lang="sv-FI" dirty="0"/>
              <a:t> </a:t>
            </a:r>
            <a:r>
              <a:rPr lang="sv-FI" dirty="0" err="1"/>
              <a:t>ajattelun</a:t>
            </a:r>
            <a:r>
              <a:rPr lang="sv-FI" dirty="0"/>
              <a:t> </a:t>
            </a:r>
            <a:r>
              <a:rPr lang="sv-FI" dirty="0" err="1"/>
              <a:t>kehitykseen</a:t>
            </a:r>
            <a:r>
              <a:rPr lang="sv-FI" dirty="0"/>
              <a:t> </a:t>
            </a:r>
            <a:r>
              <a:rPr lang="sv-FI" dirty="0" err="1"/>
              <a:t>liittyviä</a:t>
            </a:r>
            <a:r>
              <a:rPr lang="sv-FI" dirty="0"/>
              <a:t> </a:t>
            </a:r>
            <a:r>
              <a:rPr lang="sv-FI" dirty="0" err="1"/>
              <a:t>asioita</a:t>
            </a:r>
            <a:br>
              <a:rPr lang="sv-FI"/>
            </a:br>
            <a:endParaRPr lang="sv-FI" dirty="0"/>
          </a:p>
          <a:p>
            <a:r>
              <a:rPr lang="fi-FI" dirty="0"/>
              <a:t>Lapsen kehittyminen: Yli 12 kk lapsen kanssa leikkiminen ja kehitys </a:t>
            </a:r>
            <a:r>
              <a:rPr lang="fi-FI" dirty="0">
                <a:hlinkClick r:id="rId5"/>
              </a:rPr>
              <a:t>–</a:t>
            </a:r>
            <a:r>
              <a:rPr lang="fi-FI" dirty="0"/>
              <a:t> laatikkoleikki</a:t>
            </a:r>
            <a:br>
              <a:rPr lang="fi-FI" dirty="0"/>
            </a:br>
            <a:r>
              <a:rPr lang="sv-FI" dirty="0">
                <a:hlinkClick r:id="rId5"/>
              </a:rPr>
              <a:t>https://www.youtube.com/watch?v=CBgSt7zs78o&amp;list=PLhIPKVwaJYCREgt3C3T8g3rlZ3jh34c0-&amp;index=4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205383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204</TotalTime>
  <Words>473</Words>
  <Application>Microsoft Office PowerPoint</Application>
  <PresentationFormat>Laajakuva</PresentationFormat>
  <Paragraphs>54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Ioni (johtoryhmä)</vt:lpstr>
      <vt:lpstr>SENSOMOTORINEN ELI AISTITOIMINTOIHIN PERUSTUVA VAIHE</vt:lpstr>
      <vt:lpstr>LAPSEN OPPIMINEN JA VUOROVAIKUTUS PERUSTUU</vt:lpstr>
      <vt:lpstr>LAPSELLE MUODOSTUU YMMÄRRYS:</vt:lpstr>
      <vt:lpstr>SUUNTAUTUMINEN OMASTA ITSESTÄ ULKOPUOLELLE</vt:lpstr>
      <vt:lpstr>AJATTELUN KEHITYS (koonti)</vt:lpstr>
      <vt:lpstr>VIDEOITA AIHEESTA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SENSOMOTORINEN KAUSI</dc:title>
  <dc:creator>Leena Pirnes</dc:creator>
  <cp:lastModifiedBy>Leena</cp:lastModifiedBy>
  <cp:revision>28</cp:revision>
  <dcterms:created xsi:type="dcterms:W3CDTF">2019-03-29T05:40:12Z</dcterms:created>
  <dcterms:modified xsi:type="dcterms:W3CDTF">2021-03-17T13:45:42Z</dcterms:modified>
</cp:coreProperties>
</file>