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sldIdLst>
    <p:sldId id="256" r:id="rId5"/>
    <p:sldId id="262" r:id="rId6"/>
    <p:sldId id="257" r:id="rId7"/>
    <p:sldId id="264" r:id="rId8"/>
    <p:sldId id="263" r:id="rId9"/>
    <p:sldId id="265" r:id="rId10"/>
    <p:sldId id="259" r:id="rId11"/>
    <p:sldId id="266" r:id="rId12"/>
    <p:sldId id="258" r:id="rId13"/>
    <p:sldId id="270" r:id="rId14"/>
    <p:sldId id="269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Monday, August 22,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06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Monday, August 22,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40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41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19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49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3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6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7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67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Monday, August 22,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2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Monday, August 22, 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05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9">
            <a:extLst>
              <a:ext uri="{FF2B5EF4-FFF2-40B4-BE49-F238E27FC236}">
                <a16:creationId xmlns:a16="http://schemas.microsoft.com/office/drawing/2014/main" id="{BB3B2C43-5E36-4768-8319-6752D24B4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0" name="Rectangle 11">
            <a:extLst>
              <a:ext uri="{FF2B5EF4-FFF2-40B4-BE49-F238E27FC236}">
                <a16:creationId xmlns:a16="http://schemas.microsoft.com/office/drawing/2014/main" id="{B044326E-7BB3-4929-BE33-05CA64DBB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Rectangle 13">
            <a:extLst>
              <a:ext uri="{FF2B5EF4-FFF2-40B4-BE49-F238E27FC236}">
                <a16:creationId xmlns:a16="http://schemas.microsoft.com/office/drawing/2014/main" id="{731CF4E0-AA2D-43CA-A528-C52FB1582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26F182E-4253-FB5B-F831-0EE5EE674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319" y="576263"/>
            <a:ext cx="5054196" cy="2967606"/>
          </a:xfrm>
        </p:spPr>
        <p:txBody>
          <a:bodyPr anchor="b">
            <a:normAutofit/>
          </a:bodyPr>
          <a:lstStyle/>
          <a:p>
            <a:pPr algn="l"/>
            <a:r>
              <a:rPr lang="fi-FI" sz="4800"/>
              <a:t>Keuhkosairaudet</a:t>
            </a:r>
          </a:p>
        </p:txBody>
      </p:sp>
      <p:pic>
        <p:nvPicPr>
          <p:cNvPr id="5" name="Kuva 4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9D39CB70-9847-FB7E-2F3C-6054C9AF14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"/>
          <a:stretch/>
        </p:blipFill>
        <p:spPr>
          <a:xfrm>
            <a:off x="-6472" y="10"/>
            <a:ext cx="5486394" cy="6857982"/>
          </a:xfrm>
          <a:prstGeom prst="rect">
            <a:avLst/>
          </a:prstGeom>
        </p:spPr>
      </p:pic>
      <p:sp>
        <p:nvSpPr>
          <p:cNvPr id="52" name="Rectangle 15">
            <a:extLst>
              <a:ext uri="{FF2B5EF4-FFF2-40B4-BE49-F238E27FC236}">
                <a16:creationId xmlns:a16="http://schemas.microsoft.com/office/drawing/2014/main" id="{3B083774-A903-4B1B-BC6A-94C1F048E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479921" y="0"/>
            <a:ext cx="287517" cy="6857992"/>
          </a:xfrm>
          <a:prstGeom prst="rect">
            <a:avLst/>
          </a:prstGeom>
          <a:solidFill>
            <a:srgbClr val="A96B5C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53" name="Straight Connector 17">
            <a:extLst>
              <a:ext uri="{FF2B5EF4-FFF2-40B4-BE49-F238E27FC236}">
                <a16:creationId xmlns:a16="http://schemas.microsoft.com/office/drawing/2014/main" id="{5D5FB189-1F48-4A47-B036-6AF7E11A8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504676" y="-14198"/>
            <a:ext cx="0" cy="6858000"/>
          </a:xfrm>
          <a:prstGeom prst="line">
            <a:avLst/>
          </a:prstGeom>
          <a:ln w="9525" cap="rnd">
            <a:solidFill>
              <a:srgbClr val="A96B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B335DD-3163-4EC5-8B6B-2AB53E64D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96B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Kuva 4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C79AED3-865F-0E23-485E-149BD25B5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10" y="351831"/>
            <a:ext cx="1892024" cy="428937"/>
          </a:xfrm>
          <a:prstGeom prst="rect">
            <a:avLst/>
          </a:prstGeom>
        </p:spPr>
      </p:pic>
      <p:pic>
        <p:nvPicPr>
          <p:cNvPr id="54" name="Kuva 53">
            <a:extLst>
              <a:ext uri="{FF2B5EF4-FFF2-40B4-BE49-F238E27FC236}">
                <a16:creationId xmlns:a16="http://schemas.microsoft.com/office/drawing/2014/main" id="{16C0A43E-7A7D-D725-B72C-B109FEEFE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1979084" cy="514350"/>
          </a:xfrm>
          <a:prstGeom prst="rect">
            <a:avLst/>
          </a:prstGeom>
        </p:spPr>
      </p:pic>
      <p:sp>
        <p:nvSpPr>
          <p:cNvPr id="3" name="Alaotsikko 2">
            <a:extLst>
              <a:ext uri="{FF2B5EF4-FFF2-40B4-BE49-F238E27FC236}">
                <a16:creationId xmlns:a16="http://schemas.microsoft.com/office/drawing/2014/main" id="{1D9EC159-BFF3-302E-BE53-C4CE8C84EE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90" y="6318962"/>
            <a:ext cx="5390682" cy="587950"/>
          </a:xfrm>
        </p:spPr>
        <p:txBody>
          <a:bodyPr>
            <a:normAutofit/>
          </a:bodyPr>
          <a:lstStyle/>
          <a:p>
            <a:r>
              <a:rPr lang="fi-FI" sz="1200" dirty="0"/>
              <a:t>Kuva: Unsplash.com </a:t>
            </a:r>
            <a:r>
              <a:rPr lang="fi-FI" sz="1200" dirty="0" err="1"/>
              <a:t>Sincerely</a:t>
            </a:r>
            <a:r>
              <a:rPr lang="fi-FI" sz="1200" dirty="0"/>
              <a:t> Media</a:t>
            </a:r>
          </a:p>
        </p:txBody>
      </p:sp>
    </p:spTree>
    <p:extLst>
      <p:ext uri="{BB962C8B-B14F-4D97-AF65-F5344CB8AC3E}">
        <p14:creationId xmlns:p14="http://schemas.microsoft.com/office/powerpoint/2010/main" val="98663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0A4F513D-08FB-0526-E4AF-A5F16A865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1940" y="6248400"/>
            <a:ext cx="1979084" cy="6096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C1246AD-F6CD-4D7E-CAFA-D26C4B04A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" y="121643"/>
            <a:ext cx="7001256" cy="536274"/>
          </a:xfrm>
        </p:spPr>
        <p:txBody>
          <a:bodyPr>
            <a:noAutofit/>
          </a:bodyPr>
          <a:lstStyle/>
          <a:p>
            <a:r>
              <a:rPr kumimoji="0" lang="fi-FI" sz="3200" b="1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 Light"/>
                <a:ea typeface="+mj-ea"/>
                <a:cs typeface="+mj-cs"/>
              </a:rPr>
              <a:t>Keuhkoahtaumatauti eli KAT /COPD</a:t>
            </a:r>
            <a:endParaRPr lang="fi-FI" sz="3200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7D13E3C-A578-B979-4386-8C6B51D8A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657916"/>
            <a:ext cx="5915023" cy="5914334"/>
          </a:xfrm>
        </p:spPr>
        <p:txBody>
          <a:bodyPr>
            <a:normAutofit fontScale="92500" lnSpcReduction="1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Font typeface="Wingdings 2" panose="05020102010507070707" pitchFamily="18" charset="2"/>
              <a:buChar char="¬"/>
              <a:tabLst/>
              <a:defRPr/>
            </a:pPr>
            <a:r>
              <a:rPr lang="fi-FI" sz="2200" b="1" dirty="0">
                <a:solidFill>
                  <a:srgbClr val="2C3948"/>
                </a:solidFill>
                <a:latin typeface="Univers"/>
              </a:rPr>
              <a:t>parantumaton, h</a:t>
            </a:r>
            <a:r>
              <a:rPr kumimoji="0" lang="fi-FI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itaasti</a:t>
            </a: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 etenevä sairaus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Font typeface="Wingdings 2" panose="05020102010507070707" pitchFamily="18" charset="2"/>
              <a:buChar char="¬"/>
              <a:tabLst/>
              <a:defRPr/>
            </a:pPr>
            <a:r>
              <a:rPr lang="fi-FI" sz="2200" b="1" dirty="0">
                <a:solidFill>
                  <a:srgbClr val="2C3948"/>
                </a:solidFill>
                <a:latin typeface="Univers"/>
              </a:rPr>
              <a:t>l</a:t>
            </a:r>
            <a:r>
              <a:rPr kumimoji="0" lang="fi-FI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yhentää</a:t>
            </a: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 elinikää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None/>
              <a:tabLst/>
              <a:defRPr/>
            </a:pPr>
            <a:r>
              <a:rPr kumimoji="0" lang="fi-FI" sz="2200" b="1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Sairauden tunnusmerkit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None/>
              <a:tabLst/>
              <a:defRPr/>
            </a:pPr>
            <a:r>
              <a:rPr lang="fi-FI" sz="2200" dirty="0">
                <a:solidFill>
                  <a:srgbClr val="2C3948"/>
                </a:solidFill>
                <a:latin typeface="Univers"/>
              </a:rPr>
              <a:t>1. krooninen keuhkoputkien tulehdus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None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2. keuhkoputkien ahtautuminen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None/>
              <a:tabLst/>
              <a:defRPr/>
            </a:pPr>
            <a:r>
              <a:rPr lang="fi-FI" sz="2200" dirty="0">
                <a:solidFill>
                  <a:srgbClr val="2C3948"/>
                </a:solidFill>
                <a:latin typeface="Univers"/>
              </a:rPr>
              <a:t>3. keuhkolaajentuma (keuhkorakkuloiden väliseinät tuhoutuvat)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None/>
              <a:tabLst/>
              <a:defRPr/>
            </a:pPr>
            <a:r>
              <a:rPr lang="fi-FI" sz="2200" b="1" dirty="0">
                <a:solidFill>
                  <a:srgbClr val="2C3948"/>
                </a:solidFill>
                <a:latin typeface="Univers"/>
              </a:rPr>
              <a:t>Yleisin syy</a:t>
            </a:r>
            <a:endParaRPr kumimoji="0" lang="fi-FI" sz="2200" b="1" i="0" u="none" strike="noStrike" kern="1200" cap="none" spc="0" normalizeH="0" baseline="0" noProof="0" dirty="0">
              <a:ln>
                <a:noFill/>
              </a:ln>
              <a:solidFill>
                <a:srgbClr val="2C3948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Font typeface="Wingdings 2" panose="05020102010507070707" pitchFamily="18" charset="2"/>
              <a:buChar char="¬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pitkäaikainen altistuminen tupakansavulle, ilmansaasteille tai esim. puupölylle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None/>
              <a:tabLst/>
              <a:defRPr/>
            </a:pPr>
            <a:r>
              <a:rPr lang="fi-FI" sz="2200" b="1" dirty="0">
                <a:solidFill>
                  <a:srgbClr val="2C3948"/>
                </a:solidFill>
                <a:latin typeface="Univers"/>
              </a:rPr>
              <a:t>Seuraukset</a:t>
            </a:r>
            <a:endParaRPr kumimoji="0" lang="fi-FI" sz="2200" b="1" i="0" u="none" strike="noStrike" kern="1200" cap="none" spc="0" normalizeH="0" baseline="0" noProof="0" dirty="0">
              <a:ln>
                <a:noFill/>
              </a:ln>
              <a:solidFill>
                <a:srgbClr val="2C3948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Font typeface="Wingdings 2" panose="05020102010507070707" pitchFamily="18" charset="2"/>
              <a:buChar char="¬"/>
              <a:tabLst/>
              <a:defRPr/>
            </a:pPr>
            <a:r>
              <a:rPr lang="fi-FI" sz="2200" dirty="0">
                <a:solidFill>
                  <a:srgbClr val="2C3948"/>
                </a:solidFill>
                <a:latin typeface="Univers"/>
              </a:rPr>
              <a:t>h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apensaanti vaikeutuu, hengenahdistus</a:t>
            </a:r>
            <a:endParaRPr lang="fi-FI" sz="2200" dirty="0">
              <a:solidFill>
                <a:srgbClr val="2C3948"/>
              </a:solidFill>
              <a:latin typeface="Univer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Font typeface="Wingdings 2" panose="05020102010507070707" pitchFamily="18" charset="2"/>
              <a:buChar char="¬"/>
              <a:tabLst/>
              <a:defRPr/>
            </a:pPr>
            <a:r>
              <a:rPr lang="fi-FI" sz="2200" dirty="0">
                <a:solidFill>
                  <a:srgbClr val="2C3948"/>
                </a:solidFill>
                <a:latin typeface="Univers"/>
              </a:rPr>
              <a:t>f</a:t>
            </a:r>
            <a:r>
              <a:rPr kumimoji="0" lang="fi-FI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yysisen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 suorituskyvyn heikkeneminen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Font typeface="Wingdings 2" panose="05020102010507070707" pitchFamily="18" charset="2"/>
              <a:buChar char="¬"/>
              <a:tabLst/>
              <a:defRPr/>
            </a:pP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pitkäkestoinen yskä ja limannousu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6947C"/>
              </a:buClr>
              <a:buSzTx/>
              <a:buFont typeface="Wingdings 2" panose="05020102010507070707" pitchFamily="18" charset="2"/>
              <a:buChar char="¬"/>
              <a:tabLst/>
              <a:defRPr/>
            </a:pPr>
            <a:r>
              <a:rPr lang="fi-FI" sz="2200" dirty="0">
                <a:solidFill>
                  <a:srgbClr val="2C3948"/>
                </a:solidFill>
                <a:latin typeface="Univers"/>
              </a:rPr>
              <a:t>t</a:t>
            </a:r>
            <a:r>
              <a:rPr kumimoji="0" lang="fi-FI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aipumus</a:t>
            </a:r>
            <a:r>
              <a:rPr kumimoji="0" lang="fi-FI" sz="2200" b="0" i="0" u="none" strike="noStrike" kern="1200" cap="none" spc="0" normalizeH="0" baseline="0" noProof="0" dirty="0">
                <a:ln>
                  <a:noFill/>
                </a:ln>
                <a:solidFill>
                  <a:srgbClr val="2C3948"/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 hengitystieinfektioihin</a:t>
            </a:r>
          </a:p>
          <a:p>
            <a:endParaRPr lang="fi-FI" dirty="0"/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2F1BDD0D-AA09-7839-991E-AAA08A17E5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80976" y="657917"/>
            <a:ext cx="5676899" cy="6110014"/>
          </a:xfrm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DF3DF55-092F-2906-4B93-3E8F2336E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10" y="171450"/>
            <a:ext cx="1892024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40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7A23A8-AC41-57D4-DBA0-9B91C2D21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5" y="203200"/>
            <a:ext cx="6472772" cy="777875"/>
          </a:xfrm>
        </p:spPr>
        <p:txBody>
          <a:bodyPr>
            <a:noAutofit/>
          </a:bodyPr>
          <a:lstStyle/>
          <a:p>
            <a:r>
              <a:rPr lang="fi-FI" sz="3200" b="1" dirty="0"/>
              <a:t>Keuhkoahtaumataudin merkittävin riskitekijä on tupakansavu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3FD7B7-E13B-FC90-01D4-75A17DC3A5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1" y="1212108"/>
            <a:ext cx="6472771" cy="56458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000" b="1" dirty="0"/>
              <a:t>Yleisyys Suomessa</a:t>
            </a:r>
          </a:p>
          <a:p>
            <a:r>
              <a:rPr lang="fi-FI" sz="2000" dirty="0"/>
              <a:t>Diagnoosin saaneita on noin 200 000.</a:t>
            </a:r>
          </a:p>
          <a:p>
            <a:r>
              <a:rPr lang="fi-FI" sz="2000" dirty="0"/>
              <a:t>Yli 100 000 sairastaa tietämättään.</a:t>
            </a:r>
          </a:p>
          <a:p>
            <a:pPr marL="0" indent="0">
              <a:buNone/>
            </a:pPr>
            <a:r>
              <a:rPr lang="fi-FI" sz="2000" b="1" dirty="0"/>
              <a:t>Ennaltaehkäisy </a:t>
            </a:r>
          </a:p>
          <a:p>
            <a:r>
              <a:rPr lang="fi-FI" sz="2000" dirty="0"/>
              <a:t>Tupakoimattomuus on tehokkain ehkäisykeino.</a:t>
            </a:r>
          </a:p>
          <a:p>
            <a:r>
              <a:rPr lang="fi-FI" sz="2000" dirty="0"/>
              <a:t>Sairastuneista yhdeksän kymmenestä on tupakoitsijoita.</a:t>
            </a:r>
          </a:p>
          <a:p>
            <a:pPr marL="0" indent="0">
              <a:buNone/>
            </a:pPr>
            <a:r>
              <a:rPr lang="fi-FI" sz="2000" b="1" dirty="0"/>
              <a:t>Hoito</a:t>
            </a:r>
            <a:endParaRPr lang="fi-FI" sz="2000" dirty="0"/>
          </a:p>
          <a:p>
            <a:r>
              <a:rPr lang="fi-FI" sz="2000" dirty="0"/>
              <a:t>Lääkkeillä ja kuntoutuksella (liikunta ja fysioterapia) voi hidastaa taudin etenemistä ja lievittää oireita.</a:t>
            </a:r>
          </a:p>
          <a:p>
            <a:r>
              <a:rPr lang="fi-FI" sz="2000" dirty="0"/>
              <a:t>Tupakoinnin lopettaminen välttämätöntä.</a:t>
            </a:r>
          </a:p>
          <a:p>
            <a:r>
              <a:rPr lang="fi-FI" sz="2000" dirty="0"/>
              <a:t>Pitkälle edenneessä taudissa happihoito (esim. nestehappipullosta).</a:t>
            </a:r>
          </a:p>
          <a:p>
            <a:endParaRPr lang="fi-FI" sz="2000" dirty="0"/>
          </a:p>
        </p:txBody>
      </p:sp>
      <p:pic>
        <p:nvPicPr>
          <p:cNvPr id="6" name="Sisällön paikkamerkki 5" descr="Kuva, joka sisältää kohteen teksti, sulje&#10;&#10;Kuvaus luotu automaattisesti">
            <a:extLst>
              <a:ext uri="{FF2B5EF4-FFF2-40B4-BE49-F238E27FC236}">
                <a16:creationId xmlns:a16="http://schemas.microsoft.com/office/drawing/2014/main" id="{4AAA5690-B34B-656C-195D-2D47E75E1A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543" y="1212108"/>
            <a:ext cx="5234491" cy="5160399"/>
          </a:xfrm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425EF3D-29AB-EF2D-4EF6-55F5E5B62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10" y="351831"/>
            <a:ext cx="1892024" cy="42893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583DF7E-66E1-C4EF-7E8F-59648D657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1979084" cy="51435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4D7EBEB5-D49D-25B8-37AA-07D91438DCA4}"/>
              </a:ext>
            </a:extLst>
          </p:cNvPr>
          <p:cNvSpPr txBox="1"/>
          <p:nvPr/>
        </p:nvSpPr>
        <p:spPr>
          <a:xfrm>
            <a:off x="6565736" y="6376304"/>
            <a:ext cx="3060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Unsplash.com Lex </a:t>
            </a:r>
            <a:r>
              <a:rPr lang="fi-FI" sz="1400" dirty="0" err="1"/>
              <a:t>Guerra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90135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AD6A2C-9D13-D737-F374-6B2E1CE6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4419600" cy="704850"/>
          </a:xfrm>
        </p:spPr>
        <p:txBody>
          <a:bodyPr>
            <a:normAutofit/>
          </a:bodyPr>
          <a:lstStyle/>
          <a:p>
            <a:r>
              <a:rPr lang="fi-FI" sz="3200" b="1" dirty="0"/>
              <a:t>Astma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06224F5-AE1B-3C6C-6E86-70D26644F6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06342" y="365126"/>
            <a:ext cx="4525331" cy="5907261"/>
          </a:xfrm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AC7B685-7C18-FB41-77DD-A917C60AA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649" y="149934"/>
            <a:ext cx="18920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40384799-575E-3BDB-8CCB-88ADA1FE6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119" y="6205029"/>
            <a:ext cx="1935554" cy="503037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307EE8-4A2A-0B25-3D7C-995259002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836437"/>
            <a:ext cx="8296275" cy="5907261"/>
          </a:xfrm>
        </p:spPr>
        <p:txBody>
          <a:bodyPr>
            <a:normAutofit/>
          </a:bodyPr>
          <a:lstStyle/>
          <a:p>
            <a:r>
              <a:rPr lang="fi-FI" sz="2000" dirty="0"/>
              <a:t>pitkäaikainen keuhkosairaus</a:t>
            </a:r>
          </a:p>
          <a:p>
            <a:r>
              <a:rPr lang="fi-FI" sz="2000" dirty="0"/>
              <a:t>keuhkoputkien limakalvot tulehtuneet ja liman eritys lisääntynyt</a:t>
            </a:r>
          </a:p>
          <a:p>
            <a:r>
              <a:rPr lang="fi-FI" sz="2000" dirty="0"/>
              <a:t>perimmäistä syytä ei tunneta</a:t>
            </a:r>
          </a:p>
          <a:p>
            <a:r>
              <a:rPr lang="fi-FI" sz="2000" dirty="0"/>
              <a:t>sairastumisen taustalla voi olla atopia</a:t>
            </a:r>
          </a:p>
          <a:p>
            <a:r>
              <a:rPr lang="fi-FI" sz="2000" dirty="0"/>
              <a:t>Astma voi liittyä</a:t>
            </a:r>
          </a:p>
          <a:p>
            <a:pPr lvl="1"/>
            <a:r>
              <a:rPr lang="fi-FI" sz="2000" dirty="0"/>
              <a:t>allergiaan</a:t>
            </a:r>
          </a:p>
          <a:p>
            <a:pPr lvl="1"/>
            <a:r>
              <a:rPr lang="fi-FI" sz="2000" dirty="0"/>
              <a:t>hengitystieinfektioihin</a:t>
            </a:r>
          </a:p>
          <a:p>
            <a:pPr lvl="1"/>
            <a:r>
              <a:rPr lang="fi-FI" sz="2000" dirty="0"/>
              <a:t>lihavuuteen</a:t>
            </a:r>
          </a:p>
          <a:p>
            <a:pPr lvl="1"/>
            <a:r>
              <a:rPr lang="fi-FI" sz="2000" dirty="0"/>
              <a:t>tupakointiin</a:t>
            </a:r>
          </a:p>
          <a:p>
            <a:r>
              <a:rPr lang="fi-FI" sz="2000" dirty="0"/>
              <a:t>Astmakohtauksessa </a:t>
            </a:r>
          </a:p>
          <a:p>
            <a:pPr lvl="1"/>
            <a:r>
              <a:rPr lang="fi-FI" sz="2000" dirty="0"/>
              <a:t>keuhkoputket supistuvat äkisti</a:t>
            </a:r>
          </a:p>
          <a:p>
            <a:pPr lvl="1"/>
            <a:r>
              <a:rPr lang="fi-FI" sz="2000" dirty="0"/>
              <a:t>hengittäminen vaikeutuu</a:t>
            </a:r>
          </a:p>
          <a:p>
            <a:pPr lvl="1"/>
            <a:r>
              <a:rPr lang="fi-FI" sz="2000" dirty="0"/>
              <a:t>jos lääkkeet eivät auta, soita hätänumeroon 112</a:t>
            </a:r>
            <a:endParaRPr lang="fi-FI" dirty="0"/>
          </a:p>
          <a:p>
            <a:pPr lvl="1"/>
            <a:endParaRPr lang="fi-FI" dirty="0"/>
          </a:p>
          <a:p>
            <a:pPr lvl="1"/>
            <a:endParaRPr lang="fi-FI" dirty="0"/>
          </a:p>
          <a:p>
            <a:pPr marL="457200" lvl="1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9937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C223512-338E-4248-2C42-847B4717D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0"/>
            <a:ext cx="11860223" cy="6858000"/>
          </a:xfrm>
          <a:prstGeom prst="rect">
            <a:avLst/>
          </a:prstGeom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1BA650E-CE28-6B22-3119-EF8BEA73E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526" y="241374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06B200D-4038-7BEB-F2F2-9EE8DFBCE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9649" y="6366276"/>
            <a:ext cx="1892025" cy="49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23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E789A05-76D0-47F6-AD3C-AF905732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9CE9782-0FD1-493B-9C50-C51AB7C5E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6619023-691E-4F1C-A10A-0EA3D044E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F31C88-3DEF-4EA8-AE3A-49441413F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85800"/>
            <a:ext cx="422144" cy="5486400"/>
          </a:xfrm>
          <a:prstGeom prst="rect">
            <a:avLst/>
          </a:prstGeom>
          <a:solidFill>
            <a:srgbClr val="15C6FF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7EAFFD-2BD1-4600-B034-EEF700787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0B1411C-3E66-532B-DA14-427AEB641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348" y="23576"/>
            <a:ext cx="5828376" cy="7095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>
                <a:solidFill>
                  <a:schemeClr val="tx1"/>
                </a:solidFill>
              </a:rPr>
              <a:t>Astman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riskitekijät</a:t>
            </a:r>
            <a:r>
              <a:rPr lang="en-US" sz="3200" b="1" dirty="0">
                <a:solidFill>
                  <a:schemeClr val="tx1"/>
                </a:solidFill>
              </a:rPr>
              <a:t> ja </a:t>
            </a:r>
            <a:r>
              <a:rPr lang="en-US" sz="3200" b="1" dirty="0" err="1">
                <a:solidFill>
                  <a:schemeClr val="tx1"/>
                </a:solidFill>
              </a:rPr>
              <a:t>hoito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6" name="Sisällön paikkamerkki 5" descr="Kuva, joka sisältää kohteen vesiurheilu, uiminen, sininen&#10;&#10;Kuvaus luotu automaattisesti">
            <a:extLst>
              <a:ext uri="{FF2B5EF4-FFF2-40B4-BE49-F238E27FC236}">
                <a16:creationId xmlns:a16="http://schemas.microsoft.com/office/drawing/2014/main" id="{51543843-A792-A54F-9D9B-474CEC6C43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" r="-1" b="28380"/>
          <a:stretch/>
        </p:blipFill>
        <p:spPr>
          <a:xfrm>
            <a:off x="413003" y="685800"/>
            <a:ext cx="4073933" cy="548640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8546F2-C403-40C3-0BC2-4EAAEF7D83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5680" y="894081"/>
            <a:ext cx="6687456" cy="54864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b="1" dirty="0" err="1">
                <a:solidFill>
                  <a:schemeClr val="tx1"/>
                </a:solidFill>
              </a:rPr>
              <a:t>Astman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riskitekijöitä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Ylipaino</a:t>
            </a:r>
            <a:r>
              <a:rPr lang="en-US" sz="2000" dirty="0">
                <a:solidFill>
                  <a:schemeClr val="tx1"/>
                </a:solidFill>
              </a:rPr>
              <a:t> ja </a:t>
            </a:r>
            <a:r>
              <a:rPr lang="en-US" sz="2000" dirty="0" err="1">
                <a:solidFill>
                  <a:schemeClr val="tx1"/>
                </a:solidFill>
              </a:rPr>
              <a:t>lihavuus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Aktiivinen</a:t>
            </a:r>
            <a:r>
              <a:rPr lang="en-US" sz="2000" dirty="0">
                <a:solidFill>
                  <a:schemeClr val="tx1"/>
                </a:solidFill>
              </a:rPr>
              <a:t> ja </a:t>
            </a:r>
            <a:r>
              <a:rPr lang="en-US" sz="2000" dirty="0" err="1">
                <a:solidFill>
                  <a:schemeClr val="tx1"/>
                </a:solidFill>
              </a:rPr>
              <a:t>passiivinen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tupakointi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Hengitystieinfektiot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Perinnöllinen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alttius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Allergia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atopia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b="1" dirty="0" err="1">
                <a:solidFill>
                  <a:schemeClr val="tx1"/>
                </a:solidFill>
              </a:rPr>
              <a:t>Astman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hoito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Päivittäiset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tulehdusta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hillitsevät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lääkkeet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Tarvittaessa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avaavat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lääkkeet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Lääkkeet eivät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paranna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astmaa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mutta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hillitsevät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oireita</a:t>
            </a:r>
            <a:r>
              <a:rPr lang="en-US" sz="2000" dirty="0">
                <a:solidFill>
                  <a:schemeClr val="tx1"/>
                </a:solidFill>
              </a:rPr>
              <a:t> ja </a:t>
            </a:r>
            <a:r>
              <a:rPr lang="en-US" sz="2000" dirty="0" err="1">
                <a:solidFill>
                  <a:schemeClr val="tx1"/>
                </a:solidFill>
              </a:rPr>
              <a:t>estävät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vaurioiden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syntymistä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keuhkoihin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endParaRPr lang="en-US" sz="5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endParaRPr lang="en-US" sz="5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endParaRPr lang="en-US" sz="5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endParaRPr lang="en-US" sz="5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endParaRPr lang="en-US" sz="500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D4B5F26-8713-4267-9186-183BB809C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15C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72C66DF-2004-4C24-8C07-554E4149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15C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Kuva 2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C2FEA43-F5CB-60FD-FD31-8EF8CD4D3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526" y="241374"/>
            <a:ext cx="1892024" cy="428937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DF083C41-EC31-B45D-98D1-294CC24F0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119" y="6205029"/>
            <a:ext cx="1935554" cy="503037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E235B43E-68CA-8FFF-12DA-B555BBFB823A}"/>
              </a:ext>
            </a:extLst>
          </p:cNvPr>
          <p:cNvSpPr txBox="1"/>
          <p:nvPr/>
        </p:nvSpPr>
        <p:spPr>
          <a:xfrm>
            <a:off x="413003" y="6232335"/>
            <a:ext cx="4073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Raj</a:t>
            </a:r>
            <a:r>
              <a:rPr lang="fi-FI" sz="1400" dirty="0"/>
              <a:t> </a:t>
            </a:r>
            <a:r>
              <a:rPr lang="fi-FI" sz="1400" dirty="0" err="1"/>
              <a:t>Rana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584391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BE3E4D2-2C13-0F89-D209-51C500AB8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17" y="1179173"/>
            <a:ext cx="4578326" cy="503936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B1705239-93CA-CAB1-9900-3F3252AE1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611" y="1179173"/>
            <a:ext cx="6551820" cy="503936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266E4A5A-D700-45D2-4F49-B723A1AF50FA}"/>
              </a:ext>
            </a:extLst>
          </p:cNvPr>
          <p:cNvSpPr txBox="1"/>
          <p:nvPr/>
        </p:nvSpPr>
        <p:spPr>
          <a:xfrm>
            <a:off x="225617" y="207293"/>
            <a:ext cx="10517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/>
              <a:t>Uniapnea</a:t>
            </a:r>
            <a:r>
              <a:rPr lang="fi-FI" sz="3200" dirty="0"/>
              <a:t> </a:t>
            </a:r>
            <a:r>
              <a:rPr lang="fi-FI" sz="2800" dirty="0"/>
              <a:t>on unen aikana tapahtuva hengityshäiriö</a:t>
            </a:r>
          </a:p>
        </p:txBody>
      </p:sp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06FE48A-E446-7171-A0A2-7386A5B92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526" y="241374"/>
            <a:ext cx="18920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5731EE5-6045-F2C0-6016-D8B3D4A43A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8347" y="6218533"/>
            <a:ext cx="1979084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94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789A05-76D0-47F6-AD3C-AF905732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AA9D7C9-0452-4338-840E-1F41073B5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D28149-A976-4FDF-A0AD-7E066FF7D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0536FF-D2DD-47A6-BB60-E22DD2FEF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489940F-5FF5-B873-A808-7A323BBB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1306"/>
            <a:ext cx="6743290" cy="5658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b="1" dirty="0" err="1">
                <a:solidFill>
                  <a:schemeClr val="tx1"/>
                </a:solidFill>
              </a:rPr>
              <a:t>Uniapnean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aiheuttamia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oireita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8FCAB2-CA03-F90A-B1AA-5C4DCE0504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158" y="685800"/>
            <a:ext cx="5828376" cy="55076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Fyysisiä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haittoja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Hengityskatkokset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kuorsaus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Herääminen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tukehtumisen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tunteeseen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Yöllinen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lisääntynyt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pissahätä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Aamupäänsärky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Unettomuus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Kognitiivisia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haittoja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Muistivirheet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Keskittymiskyvyn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heikkeneminen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Lisääntynyt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stressi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Vaikeus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oppia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uutta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392873-A54A-4077-810F-3AFC8F442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496183" y="685801"/>
            <a:ext cx="702496" cy="5486400"/>
          </a:xfrm>
          <a:prstGeom prst="rect">
            <a:avLst/>
          </a:prstGeom>
          <a:solidFill>
            <a:srgbClr val="C0996F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" name="Sisällön paikkamerkki 5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6902610A-B48D-AE6B-CF05-26EF4CBA67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 r="-3" b="8129"/>
          <a:stretch/>
        </p:blipFill>
        <p:spPr>
          <a:xfrm>
            <a:off x="7085825" y="658617"/>
            <a:ext cx="4394334" cy="553483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17CAC88-B0CB-4E8A-916D-9CB905259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C0996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02C2666-64A2-43AB-B2DB-267B04A07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C0996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Kuva 1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B1B2F67-044D-2610-D553-4019CB742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69" y="173799"/>
            <a:ext cx="1892024" cy="428937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4F334688-1EC9-68D9-46F6-70680818B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8347" y="6218533"/>
            <a:ext cx="1979084" cy="514350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D6EFBE0A-A12F-F3F1-BAFC-4DEC56C86893}"/>
              </a:ext>
            </a:extLst>
          </p:cNvPr>
          <p:cNvSpPr txBox="1"/>
          <p:nvPr/>
        </p:nvSpPr>
        <p:spPr>
          <a:xfrm rot="5400000">
            <a:off x="9303656" y="4024193"/>
            <a:ext cx="4943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Unsplash.com </a:t>
            </a:r>
            <a:r>
              <a:rPr lang="fi-FI" sz="1400" dirty="0" err="1"/>
              <a:t>Cassidy</a:t>
            </a:r>
            <a:r>
              <a:rPr lang="fi-FI" sz="1400" dirty="0"/>
              <a:t> Dickens</a:t>
            </a:r>
          </a:p>
        </p:txBody>
      </p:sp>
    </p:spTree>
    <p:extLst>
      <p:ext uri="{BB962C8B-B14F-4D97-AF65-F5344CB8AC3E}">
        <p14:creationId xmlns:p14="http://schemas.microsoft.com/office/powerpoint/2010/main" val="2019017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462F69-2038-A68B-7CB3-918A2684D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" y="33329"/>
            <a:ext cx="10760456" cy="809952"/>
          </a:xfrm>
        </p:spPr>
        <p:txBody>
          <a:bodyPr>
            <a:normAutofit/>
          </a:bodyPr>
          <a:lstStyle/>
          <a:p>
            <a:r>
              <a:rPr lang="fi-FI" sz="3200" b="1" dirty="0"/>
              <a:t>Hoitamaton uniapnea aiheuttaa terveysriskejä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D9C92A1-5694-E038-A26B-373ACA1FD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034"/>
            <a:ext cx="11555253" cy="6104966"/>
          </a:xfrm>
          <a:prstGeom prst="rect">
            <a:avLst/>
          </a:prstGeom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72FFCC4-E9FE-8A8D-C111-F401CE152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570" y="208181"/>
            <a:ext cx="18920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C85A470C-189D-8BE2-42A0-4C3E44FB4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3363" y="6300774"/>
            <a:ext cx="1979084" cy="51435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6DC370B3-9C7C-DD45-6FD6-E3EE548690CE}"/>
              </a:ext>
            </a:extLst>
          </p:cNvPr>
          <p:cNvSpPr txBox="1"/>
          <p:nvPr/>
        </p:nvSpPr>
        <p:spPr>
          <a:xfrm>
            <a:off x="3159760" y="5597134"/>
            <a:ext cx="4542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/>
              <a:t>Lisäksi uniapnean aiheuttama päiväväsymys lisää riskiä joutua onnettomuuksiin ja tapaturmiin.</a:t>
            </a:r>
          </a:p>
        </p:txBody>
      </p:sp>
    </p:spTree>
    <p:extLst>
      <p:ext uri="{BB962C8B-B14F-4D97-AF65-F5344CB8AC3E}">
        <p14:creationId xmlns:p14="http://schemas.microsoft.com/office/powerpoint/2010/main" val="249311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789A05-76D0-47F6-AD3C-AF905732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82F11BC-0096-4F9C-BAA6-E7D36C1E5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A1E615-6866-4975-BEB0-8A6DCCEFB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49980E-1F13-46BA-BFC3-59DA3D86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017E33-9FF3-8437-380D-140D7B4F6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3" y="81520"/>
            <a:ext cx="5402448" cy="5343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Uniapnean</a:t>
            </a:r>
            <a:r>
              <a:rPr lang="en-US" sz="3200" b="1" dirty="0"/>
              <a:t> </a:t>
            </a:r>
            <a:r>
              <a:rPr lang="en-US" sz="3200" b="1" dirty="0" err="1"/>
              <a:t>hoito</a:t>
            </a:r>
            <a:endParaRPr lang="en-US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641B02-D95D-FE33-B345-9AFC4DE26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083" y="656293"/>
            <a:ext cx="5957690" cy="5785147"/>
          </a:xfr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en-US" sz="3200" b="1" dirty="0" err="1"/>
              <a:t>Tavoitteet</a:t>
            </a:r>
            <a:endParaRPr lang="en-US" sz="3200" b="1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helpottaa</a:t>
            </a:r>
            <a:r>
              <a:rPr lang="en-US" sz="3200" dirty="0"/>
              <a:t> </a:t>
            </a:r>
            <a:r>
              <a:rPr lang="en-US" sz="3200" dirty="0" err="1"/>
              <a:t>oireita</a:t>
            </a:r>
            <a:endParaRPr lang="en-US" sz="32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säilyttää</a:t>
            </a:r>
            <a:r>
              <a:rPr lang="en-US" sz="3200" dirty="0"/>
              <a:t> </a:t>
            </a:r>
            <a:r>
              <a:rPr lang="en-US" sz="3200" dirty="0" err="1"/>
              <a:t>työkyky</a:t>
            </a:r>
            <a:endParaRPr lang="en-US" sz="32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parantaa</a:t>
            </a:r>
            <a:r>
              <a:rPr lang="en-US" sz="3200" dirty="0"/>
              <a:t> </a:t>
            </a:r>
            <a:r>
              <a:rPr lang="en-US" sz="3200" dirty="0" err="1"/>
              <a:t>elämänlaatua</a:t>
            </a:r>
            <a:endParaRPr lang="en-US" sz="32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ehkäistä</a:t>
            </a:r>
            <a:r>
              <a:rPr lang="en-US" sz="3200" dirty="0"/>
              <a:t> ja </a:t>
            </a:r>
            <a:r>
              <a:rPr lang="en-US" sz="3200" dirty="0" err="1"/>
              <a:t>lievittää</a:t>
            </a:r>
            <a:r>
              <a:rPr lang="en-US" sz="3200" dirty="0"/>
              <a:t> </a:t>
            </a:r>
            <a:r>
              <a:rPr lang="en-US" sz="3200" dirty="0" err="1"/>
              <a:t>lisäsairauksia</a:t>
            </a:r>
            <a:endParaRPr lang="en-US" sz="3200" dirty="0"/>
          </a:p>
          <a:p>
            <a:pPr marL="0" indent="0">
              <a:lnSpc>
                <a:spcPts val="2800"/>
              </a:lnSpc>
              <a:buNone/>
            </a:pPr>
            <a:r>
              <a:rPr lang="en-US" sz="3200" b="1" dirty="0" err="1"/>
              <a:t>Keinoja</a:t>
            </a:r>
            <a:endParaRPr lang="en-US" sz="3200" b="1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painonhallinta</a:t>
            </a:r>
            <a:r>
              <a:rPr lang="en-US" sz="3200" dirty="0"/>
              <a:t>/</a:t>
            </a:r>
            <a:r>
              <a:rPr lang="en-US" sz="3200" dirty="0" err="1"/>
              <a:t>laihduttaminen</a:t>
            </a:r>
            <a:endParaRPr lang="en-US" sz="32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säännöllinen</a:t>
            </a:r>
            <a:r>
              <a:rPr lang="en-US" sz="3200" dirty="0"/>
              <a:t> </a:t>
            </a:r>
            <a:r>
              <a:rPr lang="en-US" sz="3200" dirty="0" err="1"/>
              <a:t>vuorokausirytmi</a:t>
            </a:r>
            <a:endParaRPr lang="en-US" sz="32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päihteettömyys</a:t>
            </a:r>
            <a:endParaRPr lang="en-US" sz="32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/>
              <a:t>CPAP </a:t>
            </a:r>
            <a:r>
              <a:rPr lang="en-US" sz="3200" dirty="0" err="1"/>
              <a:t>eli</a:t>
            </a:r>
            <a:r>
              <a:rPr lang="en-US" sz="3200" dirty="0"/>
              <a:t> </a:t>
            </a:r>
            <a:r>
              <a:rPr lang="en-US" sz="3200" dirty="0" err="1"/>
              <a:t>ylipainehoito</a:t>
            </a:r>
            <a:endParaRPr lang="en-US" sz="3200" dirty="0"/>
          </a:p>
          <a:p>
            <a:pPr lvl="1"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3200" dirty="0" err="1"/>
              <a:t>nukkuessa</a:t>
            </a:r>
            <a:r>
              <a:rPr lang="en-US" sz="3200" dirty="0"/>
              <a:t> </a:t>
            </a:r>
            <a:r>
              <a:rPr lang="en-US" sz="3200" dirty="0" err="1"/>
              <a:t>käytettävä</a:t>
            </a:r>
            <a:r>
              <a:rPr lang="en-US" sz="3200" dirty="0"/>
              <a:t> </a:t>
            </a:r>
            <a:r>
              <a:rPr lang="en-US" sz="3200" dirty="0" err="1"/>
              <a:t>kasvomaski</a:t>
            </a:r>
            <a:r>
              <a:rPr lang="en-US" sz="3200" dirty="0"/>
              <a:t>, </a:t>
            </a:r>
            <a:r>
              <a:rPr lang="en-US" sz="3200" dirty="0" err="1"/>
              <a:t>johon</a:t>
            </a:r>
            <a:r>
              <a:rPr lang="en-US" sz="3200" dirty="0"/>
              <a:t> </a:t>
            </a:r>
            <a:r>
              <a:rPr lang="en-US" sz="3200" dirty="0" err="1"/>
              <a:t>tulee</a:t>
            </a:r>
            <a:r>
              <a:rPr lang="en-US" sz="3200" dirty="0"/>
              <a:t> </a:t>
            </a:r>
            <a:r>
              <a:rPr lang="en-US" sz="3200" dirty="0" err="1"/>
              <a:t>kevyesti</a:t>
            </a:r>
            <a:r>
              <a:rPr lang="en-US" sz="3200" dirty="0"/>
              <a:t> </a:t>
            </a:r>
            <a:r>
              <a:rPr lang="en-US" sz="3200" dirty="0" err="1"/>
              <a:t>paineistettua</a:t>
            </a:r>
            <a:r>
              <a:rPr lang="en-US" sz="3200" dirty="0"/>
              <a:t> </a:t>
            </a:r>
            <a:r>
              <a:rPr lang="en-US" sz="3200" dirty="0" err="1"/>
              <a:t>ilmaa</a:t>
            </a:r>
            <a:endParaRPr lang="en-US" sz="32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endParaRPr lang="en-US" sz="5000" dirty="0"/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endParaRPr lang="en-US" sz="5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712DE8-94E0-4F45-81D9-37AF7A32F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487692" y="685801"/>
            <a:ext cx="704300" cy="5486400"/>
          </a:xfrm>
          <a:prstGeom prst="rect">
            <a:avLst/>
          </a:prstGeom>
          <a:solidFill>
            <a:srgbClr val="C09C82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" name="Sisällön paikkamerkki 5" descr="Kuva, joka sisältää kohteen henkilö, mies, seinä, sisä&#10;&#10;Kuvaus luotu automaattisesti">
            <a:extLst>
              <a:ext uri="{FF2B5EF4-FFF2-40B4-BE49-F238E27FC236}">
                <a16:creationId xmlns:a16="http://schemas.microsoft.com/office/drawing/2014/main" id="{B13C1297-D54B-58BA-7BBA-4BB065087D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2" r="19249" b="-2"/>
          <a:stretch/>
        </p:blipFill>
        <p:spPr>
          <a:xfrm>
            <a:off x="6102228" y="685800"/>
            <a:ext cx="5402448" cy="54864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8C7CAC-1828-45F3-9C70-DE1294FA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C09C8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C52D459-9D8C-45C6-9998-FE9189062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C09C8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49DF0F2-DD80-FAB0-35AB-578171D9C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570" y="208181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CC42EE2-2247-3B09-8D99-87E07C4D5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833" y="6166267"/>
            <a:ext cx="1979084" cy="51435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FE586FA0-A9B5-B084-320B-2F838E2B54AE}"/>
              </a:ext>
            </a:extLst>
          </p:cNvPr>
          <p:cNvSpPr txBox="1"/>
          <p:nvPr/>
        </p:nvSpPr>
        <p:spPr>
          <a:xfrm rot="5400000">
            <a:off x="8207957" y="3277917"/>
            <a:ext cx="68523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Sander</a:t>
            </a:r>
            <a:r>
              <a:rPr lang="fi-FI" sz="1400" dirty="0"/>
              <a:t> </a:t>
            </a:r>
            <a:r>
              <a:rPr lang="fi-FI" sz="1400" dirty="0" err="1"/>
              <a:t>Sammy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726062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F38183A-53E2-6A59-1A4C-3E2349EFA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114" y="6167523"/>
            <a:ext cx="1979084" cy="5143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789A05-76D0-47F6-AD3C-AF905732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9CE9782-0FD1-493B-9C50-C51AB7C5E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619023-691E-4F1C-A10A-0EA3D044E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F31C88-3DEF-4EA8-AE3A-49441413F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85800"/>
            <a:ext cx="422144" cy="5486400"/>
          </a:xfrm>
          <a:prstGeom prst="rect">
            <a:avLst/>
          </a:prstGeom>
          <a:solidFill>
            <a:srgbClr val="AC6856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7EAFFD-2BD1-4600-B034-EEF700787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D81623E-725A-FE75-32A9-DF2DB5AC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028" y="183351"/>
            <a:ext cx="5828376" cy="56727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>
                <a:solidFill>
                  <a:schemeClr val="tx1"/>
                </a:solidFill>
              </a:rPr>
              <a:t>Hengitysterveys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6" name="Sisällön paikkamerkki 5" descr="Kuva, joka sisältää kohteen ruoho, ulko, ratsastus, sumea&#10;&#10;Kuvaus luotu automaattisesti">
            <a:extLst>
              <a:ext uri="{FF2B5EF4-FFF2-40B4-BE49-F238E27FC236}">
                <a16:creationId xmlns:a16="http://schemas.microsoft.com/office/drawing/2014/main" id="{9B7A1366-E21E-54E0-187E-759F7393E95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/>
          <a:stretch/>
        </p:blipFill>
        <p:spPr>
          <a:xfrm>
            <a:off x="413003" y="685800"/>
            <a:ext cx="4073933" cy="5486400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9B628A-EE6C-AE37-CA27-CB28285C6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2641" y="884511"/>
            <a:ext cx="6883543" cy="54333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lang="en-US" sz="2000" b="1" dirty="0" err="1">
                <a:solidFill>
                  <a:schemeClr val="tx1"/>
                </a:solidFill>
              </a:rPr>
              <a:t>Jokainen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voi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pitää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huolta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hengitysterveydestään</a:t>
            </a: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säännöllinen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liikunta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terveellinen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ravinto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riittävä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uni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tupakoimattomuus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puhdas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hengitysilma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Sopivalla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liikunnalla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voi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parantaa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keuhkojen</a:t>
            </a:r>
            <a:r>
              <a:rPr lang="en-US" sz="2000" dirty="0">
                <a:solidFill>
                  <a:schemeClr val="tx1"/>
                </a:solidFill>
              </a:rPr>
              <a:t>  </a:t>
            </a:r>
            <a:r>
              <a:rPr lang="en-US" sz="2000" dirty="0" err="1">
                <a:solidFill>
                  <a:schemeClr val="tx1"/>
                </a:solidFill>
              </a:rPr>
              <a:t>toimintakykyä</a:t>
            </a:r>
            <a:r>
              <a:rPr lang="en-US" sz="2000" dirty="0">
                <a:solidFill>
                  <a:schemeClr val="tx1"/>
                </a:solidFill>
              </a:rPr>
              <a:t> ja </a:t>
            </a:r>
            <a:r>
              <a:rPr lang="en-US" sz="2000" dirty="0" err="1">
                <a:solidFill>
                  <a:schemeClr val="tx1"/>
                </a:solidFill>
              </a:rPr>
              <a:t>elämänlaatua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vaikka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olisikin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jokin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keuhkosairaus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sz="2000" dirty="0" err="1">
                <a:solidFill>
                  <a:schemeClr val="tx1"/>
                </a:solidFill>
              </a:rPr>
              <a:t>Liikunta</a:t>
            </a:r>
            <a:r>
              <a:rPr lang="en-US" sz="2000" dirty="0">
                <a:solidFill>
                  <a:schemeClr val="tx1"/>
                </a:solidFill>
              </a:rPr>
              <a:t> on </a:t>
            </a:r>
            <a:r>
              <a:rPr lang="en-US" sz="2000" dirty="0" err="1">
                <a:solidFill>
                  <a:schemeClr val="tx1"/>
                </a:solidFill>
              </a:rPr>
              <a:t>tärkeä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osa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monien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keuhkosairauksien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ennaltaehkäisyä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hoitoa</a:t>
            </a:r>
            <a:r>
              <a:rPr lang="en-US" sz="2000" dirty="0">
                <a:solidFill>
                  <a:schemeClr val="tx1"/>
                </a:solidFill>
              </a:rPr>
              <a:t> ja </a:t>
            </a:r>
            <a:r>
              <a:rPr lang="en-US" sz="2000" dirty="0" err="1">
                <a:solidFill>
                  <a:schemeClr val="tx1"/>
                </a:solidFill>
              </a:rPr>
              <a:t>kuntoutusta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D4B5F26-8713-4267-9186-183BB809C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C685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2C66DF-2004-4C24-8C07-554E4149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C685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F0D6D07-7532-2DAA-1ED2-708570C3A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570" y="208181"/>
            <a:ext cx="18920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EC61FE8-FDB3-086F-303A-5B439BCF9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833" y="6166267"/>
            <a:ext cx="1979084" cy="514350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EBD5C4D0-6AA2-AC5A-5AED-EA96B8713FA0}"/>
              </a:ext>
            </a:extLst>
          </p:cNvPr>
          <p:cNvSpPr txBox="1"/>
          <p:nvPr/>
        </p:nvSpPr>
        <p:spPr>
          <a:xfrm>
            <a:off x="413003" y="6218584"/>
            <a:ext cx="4070603" cy="306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Greg </a:t>
            </a:r>
            <a:r>
              <a:rPr lang="fi-FI" sz="1400" dirty="0" err="1"/>
              <a:t>Rosenke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717804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6" ma:contentTypeDescription="Luo uusi asiakirja." ma:contentTypeScope="" ma:versionID="bb47927913d2a0d34745ca5eae3b9b59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60d2bc5703ef11e63c845bf0e1fb3986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EABC40-7E66-4087-9B5D-5B5518065849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customXml/itemProps2.xml><?xml version="1.0" encoding="utf-8"?>
<ds:datastoreItem xmlns:ds="http://schemas.openxmlformats.org/officeDocument/2006/customXml" ds:itemID="{23C3A55F-570A-4BD7-BF20-19F55F4DE5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74D0C4-E990-4E6A-891D-F7FAD2D95A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362</Words>
  <Application>Microsoft Macintosh PowerPoint</Application>
  <PresentationFormat>Laajakuva</PresentationFormat>
  <Paragraphs>97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8" baseType="lpstr">
      <vt:lpstr>Arial</vt:lpstr>
      <vt:lpstr>Dante (Headings)2</vt:lpstr>
      <vt:lpstr>Helvetica Neue Medium</vt:lpstr>
      <vt:lpstr>Univers</vt:lpstr>
      <vt:lpstr>Univers Light</vt:lpstr>
      <vt:lpstr>Wingdings 2</vt:lpstr>
      <vt:lpstr>OffsetVTI</vt:lpstr>
      <vt:lpstr>Keuhkosairaudet</vt:lpstr>
      <vt:lpstr>Keuhkoahtaumatauti eli KAT /COPD</vt:lpstr>
      <vt:lpstr>Keuhkoahtaumataudin merkittävin riskitekijä on tupakansavu</vt:lpstr>
      <vt:lpstr>Astma</vt:lpstr>
      <vt:lpstr>PowerPoint-esitys</vt:lpstr>
      <vt:lpstr>Astman riskitekijät ja hoito</vt:lpstr>
      <vt:lpstr>PowerPoint-esitys</vt:lpstr>
      <vt:lpstr>Uniapnean aiheuttamia oireita</vt:lpstr>
      <vt:lpstr>Hoitamaton uniapnea aiheuttaa terveysriskejä</vt:lpstr>
      <vt:lpstr>Uniapnean hoito</vt:lpstr>
      <vt:lpstr>Hengitysterveys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Keuhkosairaudet</dc:title>
  <dc:creator>Paula</dc:creator>
  <cp:lastModifiedBy>Eija Tuunainen</cp:lastModifiedBy>
  <cp:revision>37</cp:revision>
  <dcterms:created xsi:type="dcterms:W3CDTF">2022-06-21T07:49:04Z</dcterms:created>
  <dcterms:modified xsi:type="dcterms:W3CDTF">2022-08-22T12:18:33Z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