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60" r:id="rId8"/>
    <p:sldId id="261" r:id="rId9"/>
    <p:sldId id="263" r:id="rId10"/>
    <p:sldId id="264" r:id="rId11"/>
    <p:sldId id="258"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8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D1DC139-8606-4D71-A875-B90F20493DCA}"/>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C2ECA121-EA0A-4B18-9D84-0C9AE9BD77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C0474E5D-EFCA-46E7-B5F1-734BEEB836F7}"/>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5" name="Alatunnisteen paikkamerkki 4">
            <a:extLst>
              <a:ext uri="{FF2B5EF4-FFF2-40B4-BE49-F238E27FC236}">
                <a16:creationId xmlns:a16="http://schemas.microsoft.com/office/drawing/2014/main" id="{ECCD2913-4682-44BD-9984-C8AD1D81A56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2C52831-B54E-4B09-843A-B66FEBF3676B}"/>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3198262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79A4A44-9FAA-4541-9CD7-D60C2A75FE0F}"/>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D7C3B81A-4CC8-46A4-BC3A-255E3B45E16C}"/>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F5D101E-09DA-4D45-9FE2-F56BD52BB45D}"/>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5" name="Alatunnisteen paikkamerkki 4">
            <a:extLst>
              <a:ext uri="{FF2B5EF4-FFF2-40B4-BE49-F238E27FC236}">
                <a16:creationId xmlns:a16="http://schemas.microsoft.com/office/drawing/2014/main" id="{608D3867-B91E-470B-BC73-576D9A43E32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DB1A647-0077-48A9-9738-42758C0FEB27}"/>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331199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66D9290D-A1A9-45AE-A1F0-C9F338283E20}"/>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8D96E84-03C9-4933-B0C3-7F34D5B67E72}"/>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62AFAAF-4F3A-438C-888F-0B4259B37838}"/>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5" name="Alatunnisteen paikkamerkki 4">
            <a:extLst>
              <a:ext uri="{FF2B5EF4-FFF2-40B4-BE49-F238E27FC236}">
                <a16:creationId xmlns:a16="http://schemas.microsoft.com/office/drawing/2014/main" id="{73C7165A-04A0-4A62-8088-DBA927F4B96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810C328-397E-4B99-8D6C-561285EB9CD8}"/>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279455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41382F-D280-4A43-978A-C815695F26B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AF68DE2-CABC-4103-9F40-E36B4237A88D}"/>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0FA64E6-85FE-41E5-9325-508904D63EF0}"/>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5" name="Alatunnisteen paikkamerkki 4">
            <a:extLst>
              <a:ext uri="{FF2B5EF4-FFF2-40B4-BE49-F238E27FC236}">
                <a16:creationId xmlns:a16="http://schemas.microsoft.com/office/drawing/2014/main" id="{7D8D28E7-411B-4123-B7EF-A10674A177A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74205B1-EEB1-46C0-8579-E48C3CF1B163}"/>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3068709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2D12FCD-345A-446A-AB34-141ABCE9910D}"/>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7B23C394-ED6A-4198-9739-0D8143E42E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33AE7361-2383-469D-AAE0-1DCE6C371D9E}"/>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5" name="Alatunnisteen paikkamerkki 4">
            <a:extLst>
              <a:ext uri="{FF2B5EF4-FFF2-40B4-BE49-F238E27FC236}">
                <a16:creationId xmlns:a16="http://schemas.microsoft.com/office/drawing/2014/main" id="{FD3D28B1-35E1-401E-B285-FE399469BB4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2E1EC7B-1664-438B-BE6A-F61FDFBC5919}"/>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1326386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A024B1-2C7B-42A2-8AC5-414DFCC240B6}"/>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A3D20F23-E752-4958-BDBC-48C3F8DB306E}"/>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2D66F3F0-6E1A-4D83-9281-BCD75F9A1FDA}"/>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DFDBDA04-5A40-46DE-A040-BD45A656A15E}"/>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6" name="Alatunnisteen paikkamerkki 5">
            <a:extLst>
              <a:ext uri="{FF2B5EF4-FFF2-40B4-BE49-F238E27FC236}">
                <a16:creationId xmlns:a16="http://schemas.microsoft.com/office/drawing/2014/main" id="{7A49BFF2-8289-4EE0-988F-194558DBD0A6}"/>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4560E37-DFE5-44A6-ADE7-C9CCFC117046}"/>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190616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B79A78E-6412-46E7-AF68-67F059166C2E}"/>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E38662E7-F11A-41DB-BC5B-D5C2851751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101BAF97-47D1-4B0A-B3EB-405315572AB5}"/>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42F3BA1D-7AAC-4A10-8618-6939E6C1D1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D0783FDA-3EC7-4531-9278-94F151CA40FF}"/>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F649A6FD-5E40-428D-AC20-169B6D77FDE4}"/>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8" name="Alatunnisteen paikkamerkki 7">
            <a:extLst>
              <a:ext uri="{FF2B5EF4-FFF2-40B4-BE49-F238E27FC236}">
                <a16:creationId xmlns:a16="http://schemas.microsoft.com/office/drawing/2014/main" id="{5F3BD158-C78D-4A7A-8FF4-BC2DB4E5789F}"/>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F31A5618-517D-47F6-A0D1-C5DFD3ECE969}"/>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1830850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A45408-51AA-42E1-AC7B-3A3C0A7CFD11}"/>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0AF046B2-8E52-400A-A14C-461C4D79D60F}"/>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4" name="Alatunnisteen paikkamerkki 3">
            <a:extLst>
              <a:ext uri="{FF2B5EF4-FFF2-40B4-BE49-F238E27FC236}">
                <a16:creationId xmlns:a16="http://schemas.microsoft.com/office/drawing/2014/main" id="{538421AE-CAAD-4B72-A7BC-BD9627473389}"/>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C4793F37-D1ED-4D0B-9DA4-5E08B5059A6A}"/>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138039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D3A23264-1ECD-471E-A7EA-45C53BE5DAF7}"/>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3" name="Alatunnisteen paikkamerkki 2">
            <a:extLst>
              <a:ext uri="{FF2B5EF4-FFF2-40B4-BE49-F238E27FC236}">
                <a16:creationId xmlns:a16="http://schemas.microsoft.com/office/drawing/2014/main" id="{82095592-C4F4-44E3-B2AB-135C1A071FB4}"/>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6CB445DA-DB4E-41A2-8963-A51ECEEA23D1}"/>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4068191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6C316C9-A8AF-462A-82B9-8E59161CD745}"/>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C80960F8-05DB-467B-98C7-CA7A5D9619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E0E2E816-04BA-45C3-B30D-BA93D7E8AB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59B53CB0-A767-4DD0-BA24-86BED7F53710}"/>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6" name="Alatunnisteen paikkamerkki 5">
            <a:extLst>
              <a:ext uri="{FF2B5EF4-FFF2-40B4-BE49-F238E27FC236}">
                <a16:creationId xmlns:a16="http://schemas.microsoft.com/office/drawing/2014/main" id="{3CBC8ADC-9C5B-4A94-A7DE-5AA6B29E3F2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63754E6-AF44-4855-B8E6-2EA19EE60EC1}"/>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2180397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545A5B-77AF-4BF6-A5DB-E5484E88B392}"/>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EE70E643-84A3-4F62-98CF-6E2A729492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CE02F716-EE12-4516-B7E1-EA45090230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8E62040-9E22-4608-AE7C-546D1BD20D79}"/>
              </a:ext>
            </a:extLst>
          </p:cNvPr>
          <p:cNvSpPr>
            <a:spLocks noGrp="1"/>
          </p:cNvSpPr>
          <p:nvPr>
            <p:ph type="dt" sz="half" idx="10"/>
          </p:nvPr>
        </p:nvSpPr>
        <p:spPr/>
        <p:txBody>
          <a:bodyPr/>
          <a:lstStyle/>
          <a:p>
            <a:fld id="{FB7A2A77-D2B4-46F7-85E4-E3CCF5C91FC5}" type="datetimeFigureOut">
              <a:rPr lang="fi-FI" smtClean="0"/>
              <a:t>3.5.2020</a:t>
            </a:fld>
            <a:endParaRPr lang="fi-FI"/>
          </a:p>
        </p:txBody>
      </p:sp>
      <p:sp>
        <p:nvSpPr>
          <p:cNvPr id="6" name="Alatunnisteen paikkamerkki 5">
            <a:extLst>
              <a:ext uri="{FF2B5EF4-FFF2-40B4-BE49-F238E27FC236}">
                <a16:creationId xmlns:a16="http://schemas.microsoft.com/office/drawing/2014/main" id="{62D1632B-4AA6-4838-8DAB-1B28EFC11632}"/>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2BD97F1-74B5-42FC-A5B5-A4D8499338C7}"/>
              </a:ext>
            </a:extLst>
          </p:cNvPr>
          <p:cNvSpPr>
            <a:spLocks noGrp="1"/>
          </p:cNvSpPr>
          <p:nvPr>
            <p:ph type="sldNum" sz="quarter" idx="12"/>
          </p:nvPr>
        </p:nvSpPr>
        <p:spPr/>
        <p:txBody>
          <a:bodyPr/>
          <a:lstStyle/>
          <a:p>
            <a:fld id="{0FE39D65-0B8D-4B17-B919-0E186AF5FBDF}" type="slidenum">
              <a:rPr lang="fi-FI" smtClean="0"/>
              <a:t>‹#›</a:t>
            </a:fld>
            <a:endParaRPr lang="fi-FI"/>
          </a:p>
        </p:txBody>
      </p:sp>
    </p:spTree>
    <p:extLst>
      <p:ext uri="{BB962C8B-B14F-4D97-AF65-F5344CB8AC3E}">
        <p14:creationId xmlns:p14="http://schemas.microsoft.com/office/powerpoint/2010/main" val="3279685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42F4FDC6-FF10-4BB9-8235-C93AA5C5AE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F664F4F5-D7D4-4FE9-8D66-3F27BC3B40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0766654-50D1-4B38-8DC3-E26428F757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A2A77-D2B4-46F7-85E4-E3CCF5C91FC5}" type="datetimeFigureOut">
              <a:rPr lang="fi-FI" smtClean="0"/>
              <a:t>3.5.2020</a:t>
            </a:fld>
            <a:endParaRPr lang="fi-FI"/>
          </a:p>
        </p:txBody>
      </p:sp>
      <p:sp>
        <p:nvSpPr>
          <p:cNvPr id="5" name="Alatunnisteen paikkamerkki 4">
            <a:extLst>
              <a:ext uri="{FF2B5EF4-FFF2-40B4-BE49-F238E27FC236}">
                <a16:creationId xmlns:a16="http://schemas.microsoft.com/office/drawing/2014/main" id="{D1610F43-BA05-4DF0-AB3E-1179AF5FA1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39A2FF30-DB77-4B00-BB65-D20F4F1582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39D65-0B8D-4B17-B919-0E186AF5FBDF}" type="slidenum">
              <a:rPr lang="fi-FI" smtClean="0"/>
              <a:t>‹#›</a:t>
            </a:fld>
            <a:endParaRPr lang="fi-FI"/>
          </a:p>
        </p:txBody>
      </p:sp>
    </p:spTree>
    <p:extLst>
      <p:ext uri="{BB962C8B-B14F-4D97-AF65-F5344CB8AC3E}">
        <p14:creationId xmlns:p14="http://schemas.microsoft.com/office/powerpoint/2010/main" val="3671057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Alaotsikko 2">
            <a:extLst>
              <a:ext uri="{FF2B5EF4-FFF2-40B4-BE49-F238E27FC236}">
                <a16:creationId xmlns:a16="http://schemas.microsoft.com/office/drawing/2014/main" id="{2C0DAFA5-8291-46D8-AD4C-BBF5587521AD}"/>
              </a:ext>
            </a:extLst>
          </p:cNvPr>
          <p:cNvSpPr>
            <a:spLocks noGrp="1"/>
          </p:cNvSpPr>
          <p:nvPr>
            <p:ph type="subTitle" idx="1"/>
          </p:nvPr>
        </p:nvSpPr>
        <p:spPr>
          <a:xfrm>
            <a:off x="4439633" y="4518923"/>
            <a:ext cx="3312734" cy="1141851"/>
          </a:xfrm>
          <a:noFill/>
        </p:spPr>
        <p:txBody>
          <a:bodyPr>
            <a:normAutofit fontScale="92500"/>
          </a:bodyPr>
          <a:lstStyle/>
          <a:p>
            <a:r>
              <a:rPr lang="fi-FI" sz="2000">
                <a:solidFill>
                  <a:srgbClr val="080808"/>
                </a:solidFill>
              </a:rPr>
              <a:t>Kuvallinen ilmaisu, Musiikillinen ilmaisu, Sanataide, Kehollinen ilmaisu ja tanssi, Draama, Audiovisuaalinen taide</a:t>
            </a:r>
            <a:endParaRPr lang="fi-FI" sz="2000" dirty="0">
              <a:solidFill>
                <a:srgbClr val="080808"/>
              </a:solidFill>
            </a:endParaRPr>
          </a:p>
        </p:txBody>
      </p:sp>
      <p:sp>
        <p:nvSpPr>
          <p:cNvPr id="2" name="Otsikko 1">
            <a:extLst>
              <a:ext uri="{FF2B5EF4-FFF2-40B4-BE49-F238E27FC236}">
                <a16:creationId xmlns:a16="http://schemas.microsoft.com/office/drawing/2014/main" id="{569BA66B-4723-4DD8-9A68-D21833E64AB6}"/>
              </a:ext>
            </a:extLst>
          </p:cNvPr>
          <p:cNvSpPr>
            <a:spLocks noGrp="1"/>
          </p:cNvSpPr>
          <p:nvPr>
            <p:ph type="ctrTitle"/>
          </p:nvPr>
        </p:nvSpPr>
        <p:spPr>
          <a:xfrm>
            <a:off x="3204642" y="2353641"/>
            <a:ext cx="5782716" cy="2150719"/>
          </a:xfrm>
          <a:noFill/>
        </p:spPr>
        <p:txBody>
          <a:bodyPr anchor="ctr">
            <a:normAutofit/>
          </a:bodyPr>
          <a:lstStyle/>
          <a:p>
            <a:r>
              <a:rPr lang="fi-FI" sz="3600">
                <a:solidFill>
                  <a:srgbClr val="080808"/>
                </a:solidFill>
              </a:rPr>
              <a:t>TAIDELÄHTÖISET MENETELMÄT</a:t>
            </a:r>
            <a:endParaRPr lang="fi-FI" sz="3600" dirty="0">
              <a:solidFill>
                <a:srgbClr val="080808"/>
              </a:solidFill>
            </a:endParaRP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83911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6" name="Rectangle 43">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45">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47">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CD63DC73-DD03-4FB0-95E7-084AD0E0ED4C}"/>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2900" kern="1200" dirty="0" err="1">
                <a:solidFill>
                  <a:schemeClr val="tx1"/>
                </a:solidFill>
                <a:latin typeface="+mj-lt"/>
                <a:ea typeface="+mj-ea"/>
                <a:cs typeface="+mj-cs"/>
              </a:rPr>
              <a:t>Mitä</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silmät</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näkivät</a:t>
            </a:r>
            <a:r>
              <a:rPr lang="en-US" sz="2900" kern="1200" dirty="0">
                <a:solidFill>
                  <a:schemeClr val="tx1"/>
                </a:solidFill>
                <a:latin typeface="+mj-lt"/>
                <a:ea typeface="+mj-ea"/>
                <a:cs typeface="+mj-cs"/>
              </a:rPr>
              <a:t>, </a:t>
            </a:r>
            <a:br>
              <a:rPr lang="en-US" sz="2900" kern="1200" dirty="0">
                <a:solidFill>
                  <a:schemeClr val="tx1"/>
                </a:solidFill>
                <a:latin typeface="+mj-lt"/>
                <a:ea typeface="+mj-ea"/>
                <a:cs typeface="+mj-cs"/>
              </a:rPr>
            </a:br>
            <a:r>
              <a:rPr lang="en-US" sz="2900" kern="1200" dirty="0" err="1">
                <a:solidFill>
                  <a:schemeClr val="tx1"/>
                </a:solidFill>
                <a:latin typeface="+mj-lt"/>
                <a:ea typeface="+mj-ea"/>
                <a:cs typeface="+mj-cs"/>
              </a:rPr>
              <a:t>mitä</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korvat</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kuulivat</a:t>
            </a:r>
            <a:r>
              <a:rPr lang="en-US" sz="2900" kern="1200" dirty="0">
                <a:solidFill>
                  <a:schemeClr val="tx1"/>
                </a:solidFill>
                <a:latin typeface="+mj-lt"/>
                <a:ea typeface="+mj-ea"/>
                <a:cs typeface="+mj-cs"/>
              </a:rPr>
              <a:t>,</a:t>
            </a:r>
            <a:br>
              <a:rPr lang="en-US" sz="2900" kern="1200" dirty="0">
                <a:solidFill>
                  <a:schemeClr val="tx1"/>
                </a:solidFill>
                <a:latin typeface="+mj-lt"/>
                <a:ea typeface="+mj-ea"/>
                <a:cs typeface="+mj-cs"/>
              </a:rPr>
            </a:br>
            <a:r>
              <a:rPr lang="en-US" sz="2900" kern="1200" dirty="0" err="1">
                <a:solidFill>
                  <a:schemeClr val="tx1"/>
                </a:solidFill>
                <a:latin typeface="+mj-lt"/>
                <a:ea typeface="+mj-ea"/>
                <a:cs typeface="+mj-cs"/>
              </a:rPr>
              <a:t>mihin</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jalat</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kulkivat</a:t>
            </a:r>
            <a:r>
              <a:rPr lang="en-US" sz="2900" kern="1200" dirty="0">
                <a:solidFill>
                  <a:schemeClr val="tx1"/>
                </a:solidFill>
                <a:latin typeface="+mj-lt"/>
                <a:ea typeface="+mj-ea"/>
                <a:cs typeface="+mj-cs"/>
              </a:rPr>
              <a:t> </a:t>
            </a:r>
            <a:br>
              <a:rPr lang="en-US" sz="2900" kern="1200" dirty="0">
                <a:solidFill>
                  <a:schemeClr val="tx1"/>
                </a:solidFill>
                <a:latin typeface="+mj-lt"/>
                <a:ea typeface="+mj-ea"/>
                <a:cs typeface="+mj-cs"/>
              </a:rPr>
            </a:br>
            <a:r>
              <a:rPr lang="en-US" sz="2900" kern="1200" dirty="0">
                <a:solidFill>
                  <a:schemeClr val="tx1"/>
                </a:solidFill>
                <a:latin typeface="+mj-lt"/>
                <a:ea typeface="+mj-ea"/>
                <a:cs typeface="+mj-cs"/>
              </a:rPr>
              <a:t>- </a:t>
            </a:r>
            <a:r>
              <a:rPr lang="en-US" sz="2900" dirty="0" err="1"/>
              <a:t>N</a:t>
            </a:r>
            <a:r>
              <a:rPr lang="en-US" sz="2900" kern="1200" dirty="0" err="1">
                <a:solidFill>
                  <a:schemeClr val="tx1"/>
                </a:solidFill>
                <a:latin typeface="+mj-lt"/>
                <a:ea typeface="+mj-ea"/>
                <a:cs typeface="+mj-cs"/>
              </a:rPr>
              <a:t>ämä</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kysymykset</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matkaeväinään</a:t>
            </a:r>
            <a:r>
              <a:rPr lang="en-US" sz="2900" kern="1200" dirty="0">
                <a:solidFill>
                  <a:schemeClr val="tx1"/>
                </a:solidFill>
                <a:latin typeface="+mj-lt"/>
                <a:ea typeface="+mj-ea"/>
                <a:cs typeface="+mj-cs"/>
              </a:rPr>
              <a:t> ja </a:t>
            </a:r>
            <a:r>
              <a:rPr lang="en-US" sz="2900" kern="1200" dirty="0" err="1">
                <a:solidFill>
                  <a:schemeClr val="tx1"/>
                </a:solidFill>
                <a:latin typeface="+mj-lt"/>
                <a:ea typeface="+mj-ea"/>
                <a:cs typeface="+mj-cs"/>
              </a:rPr>
              <a:t>tyhjä</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kenkälaatikko</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matkatavaranaan</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lähetettiin</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päiväkodin</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lapset</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kesälomalle</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tehtävänään</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ottaa</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talteen</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kesän</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muistoja</a:t>
            </a:r>
            <a:r>
              <a:rPr lang="en-US" sz="2900" kern="1200" dirty="0">
                <a:solidFill>
                  <a:schemeClr val="tx1"/>
                </a:solidFill>
                <a:latin typeface="+mj-lt"/>
                <a:ea typeface="+mj-ea"/>
                <a:cs typeface="+mj-cs"/>
              </a:rPr>
              <a:t>:</a:t>
            </a:r>
            <a:br>
              <a:rPr lang="en-US" sz="2900" kern="1200" dirty="0">
                <a:solidFill>
                  <a:schemeClr val="tx1"/>
                </a:solidFill>
                <a:latin typeface="+mj-lt"/>
                <a:ea typeface="+mj-ea"/>
                <a:cs typeface="+mj-cs"/>
              </a:rPr>
            </a:br>
            <a:r>
              <a:rPr lang="en-US" sz="2900" kern="1200" dirty="0" err="1">
                <a:solidFill>
                  <a:schemeClr val="tx1"/>
                </a:solidFill>
                <a:latin typeface="+mj-lt"/>
                <a:ea typeface="+mj-ea"/>
                <a:cs typeface="+mj-cs"/>
              </a:rPr>
              <a:t>kiviä</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kukkia</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simpukoita</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kuvia</a:t>
            </a:r>
            <a:r>
              <a:rPr lang="en-US" sz="2900" kern="1200" dirty="0">
                <a:solidFill>
                  <a:schemeClr val="tx1"/>
                </a:solidFill>
                <a:latin typeface="+mj-lt"/>
                <a:ea typeface="+mj-ea"/>
                <a:cs typeface="+mj-cs"/>
              </a:rPr>
              <a:t>, </a:t>
            </a:r>
            <a:r>
              <a:rPr lang="en-US" sz="2900" kern="1200" dirty="0" err="1">
                <a:solidFill>
                  <a:schemeClr val="tx1"/>
                </a:solidFill>
                <a:latin typeface="+mj-lt"/>
                <a:ea typeface="+mj-ea"/>
                <a:cs typeface="+mj-cs"/>
              </a:rPr>
              <a:t>ääniä</a:t>
            </a:r>
            <a:r>
              <a:rPr lang="en-US" sz="2900" kern="1200" dirty="0">
                <a:solidFill>
                  <a:schemeClr val="tx1"/>
                </a:solidFill>
                <a:latin typeface="+mj-lt"/>
                <a:ea typeface="+mj-ea"/>
                <a:cs typeface="+mj-cs"/>
              </a:rPr>
              <a:t>.</a:t>
            </a:r>
          </a:p>
        </p:txBody>
      </p:sp>
      <p:cxnSp>
        <p:nvCxnSpPr>
          <p:cNvPr id="69" name="Straight Connector 49">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3878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397D22DE-3732-42D6-B5D6-D244073A62D9}"/>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4500" dirty="0"/>
              <a:t>-</a:t>
            </a:r>
            <a:r>
              <a:rPr lang="en-US" sz="4500" dirty="0">
                <a:sym typeface="Wingdings" panose="05000000000000000000" pitchFamily="2" charset="2"/>
              </a:rPr>
              <a:t></a:t>
            </a:r>
            <a:r>
              <a:rPr lang="en-US" sz="4500" kern="1200" dirty="0" err="1">
                <a:solidFill>
                  <a:schemeClr val="tx1"/>
                </a:solidFill>
                <a:latin typeface="+mj-lt"/>
                <a:ea typeface="+mj-ea"/>
                <a:cs typeface="+mj-cs"/>
              </a:rPr>
              <a:t>Muistot</a:t>
            </a:r>
            <a:r>
              <a:rPr lang="en-US" sz="4500" kern="1200" dirty="0">
                <a:solidFill>
                  <a:schemeClr val="tx1"/>
                </a:solidFill>
                <a:latin typeface="+mj-lt"/>
                <a:ea typeface="+mj-ea"/>
                <a:cs typeface="+mj-cs"/>
              </a:rPr>
              <a:t> </a:t>
            </a:r>
            <a:r>
              <a:rPr lang="en-US" sz="4500" kern="1200" dirty="0" err="1">
                <a:solidFill>
                  <a:schemeClr val="tx1"/>
                </a:solidFill>
                <a:latin typeface="+mj-lt"/>
                <a:ea typeface="+mj-ea"/>
                <a:cs typeface="+mj-cs"/>
              </a:rPr>
              <a:t>ovat</a:t>
            </a:r>
            <a:r>
              <a:rPr lang="en-US" sz="4500" kern="1200" dirty="0">
                <a:solidFill>
                  <a:schemeClr val="tx1"/>
                </a:solidFill>
                <a:latin typeface="+mj-lt"/>
                <a:ea typeface="+mj-ea"/>
                <a:cs typeface="+mj-cs"/>
              </a:rPr>
              <a:t> </a:t>
            </a:r>
            <a:r>
              <a:rPr lang="en-US" sz="4500" kern="1200" dirty="0" err="1">
                <a:solidFill>
                  <a:schemeClr val="tx1"/>
                </a:solidFill>
                <a:latin typeface="+mj-lt"/>
                <a:ea typeface="+mj-ea"/>
                <a:cs typeface="+mj-cs"/>
              </a:rPr>
              <a:t>osa</a:t>
            </a:r>
            <a:r>
              <a:rPr lang="en-US" sz="4500" kern="1200" dirty="0">
                <a:solidFill>
                  <a:schemeClr val="tx1"/>
                </a:solidFill>
                <a:latin typeface="+mj-lt"/>
                <a:ea typeface="+mj-ea"/>
                <a:cs typeface="+mj-cs"/>
              </a:rPr>
              <a:t> </a:t>
            </a:r>
            <a:r>
              <a:rPr lang="en-US" sz="4500" kern="1200" dirty="0" err="1">
                <a:solidFill>
                  <a:schemeClr val="tx1"/>
                </a:solidFill>
                <a:latin typeface="+mj-lt"/>
                <a:ea typeface="+mj-ea"/>
                <a:cs typeface="+mj-cs"/>
              </a:rPr>
              <a:t>ihmisen</a:t>
            </a:r>
            <a:r>
              <a:rPr lang="en-US" sz="4500" kern="1200" dirty="0">
                <a:solidFill>
                  <a:schemeClr val="tx1"/>
                </a:solidFill>
                <a:latin typeface="+mj-lt"/>
                <a:ea typeface="+mj-ea"/>
                <a:cs typeface="+mj-cs"/>
              </a:rPr>
              <a:t> </a:t>
            </a:r>
            <a:r>
              <a:rPr lang="en-US" sz="4500" kern="1200" dirty="0" err="1">
                <a:solidFill>
                  <a:schemeClr val="tx1"/>
                </a:solidFill>
                <a:latin typeface="+mj-lt"/>
                <a:ea typeface="+mj-ea"/>
                <a:cs typeface="+mj-cs"/>
              </a:rPr>
              <a:t>identiteettiä</a:t>
            </a:r>
            <a:r>
              <a:rPr lang="en-US" sz="4500" kern="1200" dirty="0">
                <a:solidFill>
                  <a:schemeClr val="tx1"/>
                </a:solidFill>
                <a:latin typeface="+mj-lt"/>
                <a:ea typeface="+mj-ea"/>
                <a:cs typeface="+mj-cs"/>
              </a:rPr>
              <a:t>, ne </a:t>
            </a:r>
            <a:r>
              <a:rPr lang="en-US" sz="4500" kern="1200" dirty="0" err="1">
                <a:solidFill>
                  <a:schemeClr val="tx1"/>
                </a:solidFill>
                <a:latin typeface="+mj-lt"/>
                <a:ea typeface="+mj-ea"/>
                <a:cs typeface="+mj-cs"/>
              </a:rPr>
              <a:t>ovat</a:t>
            </a:r>
            <a:r>
              <a:rPr lang="en-US" sz="4500" kern="1200" dirty="0">
                <a:solidFill>
                  <a:schemeClr val="tx1"/>
                </a:solidFill>
                <a:latin typeface="+mj-lt"/>
                <a:ea typeface="+mj-ea"/>
                <a:cs typeface="+mj-cs"/>
              </a:rPr>
              <a:t> </a:t>
            </a:r>
            <a:r>
              <a:rPr lang="en-US" sz="4500" kern="1200" dirty="0" err="1">
                <a:solidFill>
                  <a:schemeClr val="tx1"/>
                </a:solidFill>
                <a:latin typeface="+mj-lt"/>
                <a:ea typeface="+mj-ea"/>
                <a:cs typeface="+mj-cs"/>
              </a:rPr>
              <a:t>henkilöhistorian</a:t>
            </a:r>
            <a:r>
              <a:rPr lang="en-US" sz="4500" kern="1200" dirty="0">
                <a:solidFill>
                  <a:schemeClr val="tx1"/>
                </a:solidFill>
                <a:latin typeface="+mj-lt"/>
                <a:ea typeface="+mj-ea"/>
                <a:cs typeface="+mj-cs"/>
              </a:rPr>
              <a:t> </a:t>
            </a:r>
            <a:r>
              <a:rPr lang="en-US" sz="4500" kern="1200" dirty="0" err="1">
                <a:solidFill>
                  <a:schemeClr val="tx1"/>
                </a:solidFill>
                <a:latin typeface="+mj-lt"/>
                <a:ea typeface="+mj-ea"/>
                <a:cs typeface="+mj-cs"/>
              </a:rPr>
              <a:t>tunteita</a:t>
            </a:r>
            <a:r>
              <a:rPr lang="en-US" sz="4500" kern="1200" dirty="0">
                <a:solidFill>
                  <a:schemeClr val="tx1"/>
                </a:solidFill>
                <a:latin typeface="+mj-lt"/>
                <a:ea typeface="+mj-ea"/>
                <a:cs typeface="+mj-cs"/>
              </a:rPr>
              <a:t> ja </a:t>
            </a:r>
            <a:r>
              <a:rPr lang="en-US" sz="4500" kern="1200" dirty="0" err="1">
                <a:solidFill>
                  <a:schemeClr val="tx1"/>
                </a:solidFill>
                <a:latin typeface="+mj-lt"/>
                <a:ea typeface="+mj-ea"/>
                <a:cs typeface="+mj-cs"/>
              </a:rPr>
              <a:t>kokemuksia</a:t>
            </a:r>
            <a:r>
              <a:rPr lang="en-US" sz="4500" kern="1200" dirty="0">
                <a:solidFill>
                  <a:schemeClr val="tx1"/>
                </a:solidFill>
                <a:latin typeface="+mj-lt"/>
                <a:ea typeface="+mj-ea"/>
                <a:cs typeface="+mj-cs"/>
              </a:rPr>
              <a:t>.</a:t>
            </a:r>
            <a:br>
              <a:rPr lang="en-US" sz="4500" kern="1200" dirty="0">
                <a:solidFill>
                  <a:schemeClr val="tx1"/>
                </a:solidFill>
                <a:latin typeface="+mj-lt"/>
                <a:ea typeface="+mj-ea"/>
                <a:cs typeface="+mj-cs"/>
              </a:rPr>
            </a:br>
            <a:endParaRPr lang="en-US" sz="4500" kern="1200" dirty="0">
              <a:solidFill>
                <a:schemeClr val="tx1"/>
              </a:solidFill>
              <a:latin typeface="+mj-lt"/>
              <a:ea typeface="+mj-ea"/>
              <a:cs typeface="+mj-cs"/>
            </a:endParaRPr>
          </a:p>
        </p:txBody>
      </p:sp>
      <p:cxnSp>
        <p:nvCxnSpPr>
          <p:cNvPr id="50" name="Straight Connector 49">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2084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515D20E-1AB7-4E74-9236-2B72B63D6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53C547A3-C23B-4340-A4B1-A34EA94F21B3}"/>
              </a:ext>
            </a:extLst>
          </p:cNvPr>
          <p:cNvSpPr>
            <a:spLocks noGrp="1"/>
          </p:cNvSpPr>
          <p:nvPr>
            <p:ph type="title"/>
          </p:nvPr>
        </p:nvSpPr>
        <p:spPr>
          <a:xfrm>
            <a:off x="1045028" y="1336329"/>
            <a:ext cx="4430520" cy="4382588"/>
          </a:xfrm>
        </p:spPr>
        <p:txBody>
          <a:bodyPr anchor="ctr">
            <a:normAutofit/>
          </a:bodyPr>
          <a:lstStyle/>
          <a:p>
            <a:r>
              <a:rPr lang="fi-FI" sz="5400" dirty="0"/>
              <a:t>ESTEETTISEN KASVATUKSEN TAVOITTEET:</a:t>
            </a:r>
          </a:p>
        </p:txBody>
      </p:sp>
      <p:grpSp>
        <p:nvGrpSpPr>
          <p:cNvPr id="10" name="Group 9">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163461"/>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982976"/>
            <a:ext cx="6009366" cy="512063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D512A015-DD0A-4A79-9B47-113067C30628}"/>
              </a:ext>
            </a:extLst>
          </p:cNvPr>
          <p:cNvSpPr>
            <a:spLocks noGrp="1"/>
          </p:cNvSpPr>
          <p:nvPr>
            <p:ph idx="1"/>
          </p:nvPr>
        </p:nvSpPr>
        <p:spPr>
          <a:xfrm>
            <a:off x="6096001" y="1336329"/>
            <a:ext cx="5260848" cy="4382588"/>
          </a:xfrm>
        </p:spPr>
        <p:txBody>
          <a:bodyPr anchor="ctr">
            <a:normAutofit/>
          </a:bodyPr>
          <a:lstStyle/>
          <a:p>
            <a:r>
              <a:rPr lang="fi-FI" dirty="0"/>
              <a:t>Oppia havaitsemaan, säilyttämään ja suojelemaan kauneutta luonnossa, taiteessa ja ihmisen rakentamassa ympäristössä</a:t>
            </a:r>
          </a:p>
          <a:p>
            <a:r>
              <a:rPr lang="fi-FI" dirty="0"/>
              <a:t>Mielikuvituksen rikastuminen</a:t>
            </a:r>
          </a:p>
          <a:p>
            <a:r>
              <a:rPr lang="fi-FI" dirty="0"/>
              <a:t>Taiteen eri lajeihin tutustuminen ja niihin eläytyminen</a:t>
            </a:r>
          </a:p>
          <a:p>
            <a:r>
              <a:rPr lang="fi-FI" dirty="0"/>
              <a:t>Erilaisten </a:t>
            </a:r>
            <a:r>
              <a:rPr lang="fi-FI" dirty="0" err="1"/>
              <a:t>ilmaisukeinijen</a:t>
            </a:r>
            <a:r>
              <a:rPr lang="fi-FI" dirty="0"/>
              <a:t> kehittyminen</a:t>
            </a:r>
          </a:p>
          <a:p>
            <a:endParaRPr lang="fi-FI" sz="2000" dirty="0"/>
          </a:p>
        </p:txBody>
      </p:sp>
    </p:spTree>
    <p:extLst>
      <p:ext uri="{BB962C8B-B14F-4D97-AF65-F5344CB8AC3E}">
        <p14:creationId xmlns:p14="http://schemas.microsoft.com/office/powerpoint/2010/main" val="1957130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14FA257F-5AF3-4728-9374-5FC6EDE19A02}"/>
              </a:ext>
            </a:extLst>
          </p:cNvPr>
          <p:cNvSpPr>
            <a:spLocks noGrp="1"/>
          </p:cNvSpPr>
          <p:nvPr>
            <p:ph type="title"/>
          </p:nvPr>
        </p:nvSpPr>
        <p:spPr>
          <a:xfrm>
            <a:off x="1171074" y="1396686"/>
            <a:ext cx="3240506" cy="4064628"/>
          </a:xfrm>
        </p:spPr>
        <p:txBody>
          <a:bodyPr>
            <a:normAutofit/>
          </a:bodyPr>
          <a:lstStyle/>
          <a:p>
            <a:r>
              <a:rPr lang="fi-FI">
                <a:solidFill>
                  <a:srgbClr val="FFFFFF"/>
                </a:solidFill>
              </a:rPr>
              <a:t>LUOVUUS</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1"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2" name="Sisällön paikkamerkki 2">
            <a:extLst>
              <a:ext uri="{FF2B5EF4-FFF2-40B4-BE49-F238E27FC236}">
                <a16:creationId xmlns:a16="http://schemas.microsoft.com/office/drawing/2014/main" id="{E9FA8556-7963-462E-9252-04B48DCE7112}"/>
              </a:ext>
            </a:extLst>
          </p:cNvPr>
          <p:cNvSpPr>
            <a:spLocks noGrp="1"/>
          </p:cNvSpPr>
          <p:nvPr>
            <p:ph idx="1"/>
          </p:nvPr>
        </p:nvSpPr>
        <p:spPr>
          <a:xfrm>
            <a:off x="5370153" y="1526033"/>
            <a:ext cx="5536397" cy="3935281"/>
          </a:xfrm>
        </p:spPr>
        <p:txBody>
          <a:bodyPr>
            <a:normAutofit lnSpcReduction="10000"/>
          </a:bodyPr>
          <a:lstStyle/>
          <a:p>
            <a:r>
              <a:rPr lang="fi-FI" sz="2200" dirty="0"/>
              <a:t>On kykyä vastaanottaa uutta ja kykyä koota olemassa olevista aineksista tai omista ilmaisukeinoista uusia toteutuksia itsenäisesti ja omaperäisesti.( </a:t>
            </a:r>
            <a:r>
              <a:rPr lang="fi-FI" sz="2200" dirty="0" err="1"/>
              <a:t>I.Lampi</a:t>
            </a:r>
            <a:r>
              <a:rPr lang="fi-FI" sz="2200" dirty="0"/>
              <a:t>)</a:t>
            </a:r>
          </a:p>
          <a:p>
            <a:r>
              <a:rPr lang="fi-FI" sz="2200" dirty="0"/>
              <a:t>Luovan toiminnan </a:t>
            </a:r>
            <a:r>
              <a:rPr lang="fi-FI" sz="2200" dirty="0" err="1"/>
              <a:t>tvaoitteena</a:t>
            </a:r>
            <a:r>
              <a:rPr lang="fi-FI" sz="2200" dirty="0"/>
              <a:t> on luoda toimintatilanteita, joissa ei esiinnyt kilpailua vaan joissa lapsi tuntee  olonsa turvalliseksi ja hyväksytyksi.</a:t>
            </a:r>
          </a:p>
          <a:p>
            <a:endParaRPr lang="fi-FI" sz="2200" dirty="0"/>
          </a:p>
          <a:p>
            <a:pPr marL="0" indent="0">
              <a:buNone/>
            </a:pPr>
            <a:r>
              <a:rPr lang="fi-FI" sz="3600" dirty="0">
                <a:latin typeface="Blackadder ITC" panose="04020505051007020D02" pitchFamily="82" charset="0"/>
              </a:rPr>
              <a:t>” Aikuiset, älkää hävittäkö kykyänne ihmetellä asioita!”</a:t>
            </a:r>
          </a:p>
        </p:txBody>
      </p:sp>
    </p:spTree>
    <p:extLst>
      <p:ext uri="{BB962C8B-B14F-4D97-AF65-F5344CB8AC3E}">
        <p14:creationId xmlns:p14="http://schemas.microsoft.com/office/powerpoint/2010/main" val="428930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95BF959-37CA-4AE6-BF5B-328B5718A9A3}"/>
              </a:ext>
            </a:extLst>
          </p:cNvPr>
          <p:cNvSpPr>
            <a:spLocks noGrp="1"/>
          </p:cNvSpPr>
          <p:nvPr>
            <p:ph type="title"/>
          </p:nvPr>
        </p:nvSpPr>
        <p:spPr/>
        <p:txBody>
          <a:bodyPr>
            <a:normAutofit fontScale="90000"/>
          </a:bodyPr>
          <a:lstStyle/>
          <a:p>
            <a:pPr marL="571500" indent="-571500">
              <a:buFont typeface="Wingdings" panose="05000000000000000000" pitchFamily="2" charset="2"/>
              <a:buChar char="v"/>
            </a:pPr>
            <a:r>
              <a:rPr lang="fi-FI" dirty="0"/>
              <a:t>LUOVAN TOIMINNAN TAVOITTEITA LAPSILLE:</a:t>
            </a:r>
            <a:br>
              <a:rPr lang="fi-FI" dirty="0"/>
            </a:br>
            <a:br>
              <a:rPr lang="fi-FI" dirty="0"/>
            </a:br>
            <a:r>
              <a:rPr lang="fi-FI" dirty="0"/>
              <a:t>- Mielikuvituksen ja uteliaisuuden vahvistuminen</a:t>
            </a:r>
            <a:br>
              <a:rPr lang="fi-FI" dirty="0"/>
            </a:br>
            <a:r>
              <a:rPr lang="fi-FI" dirty="0"/>
              <a:t>- Karkea- ja hienomotoriikan vahvistuminen</a:t>
            </a:r>
            <a:br>
              <a:rPr lang="fi-FI" dirty="0"/>
            </a:br>
            <a:r>
              <a:rPr lang="fi-FI" dirty="0"/>
              <a:t>- Monipuoliseen </a:t>
            </a:r>
            <a:r>
              <a:rPr lang="fi-FI" dirty="0" err="1"/>
              <a:t>toimintan</a:t>
            </a:r>
            <a:r>
              <a:rPr lang="fi-FI" dirty="0"/>
              <a:t> tutustuminen</a:t>
            </a:r>
            <a:br>
              <a:rPr lang="fi-FI" dirty="0"/>
            </a:br>
            <a:r>
              <a:rPr lang="fi-FI" dirty="0"/>
              <a:t>- Ympäristön hahmottaminen ja havaintokyvyn kehittyminen</a:t>
            </a:r>
            <a:br>
              <a:rPr lang="fi-FI" dirty="0"/>
            </a:br>
            <a:r>
              <a:rPr lang="fi-FI" dirty="0"/>
              <a:t>- Itseilmaisun kehittyminen ja vahvistuminen</a:t>
            </a:r>
            <a:br>
              <a:rPr lang="fi-FI" dirty="0"/>
            </a:br>
            <a:r>
              <a:rPr lang="fi-FI" dirty="0"/>
              <a:t>- Sosiaalisuuden kehittyminen</a:t>
            </a:r>
            <a:br>
              <a:rPr lang="fi-FI" dirty="0"/>
            </a:br>
            <a:r>
              <a:rPr lang="fi-FI" dirty="0"/>
              <a:t>- Omatoimisuuden harjoittaminen ja kehittyminen</a:t>
            </a:r>
            <a:br>
              <a:rPr lang="fi-FI" dirty="0"/>
            </a:br>
            <a:endParaRPr lang="fi-FI" dirty="0"/>
          </a:p>
        </p:txBody>
      </p:sp>
    </p:spTree>
    <p:extLst>
      <p:ext uri="{BB962C8B-B14F-4D97-AF65-F5344CB8AC3E}">
        <p14:creationId xmlns:p14="http://schemas.microsoft.com/office/powerpoint/2010/main" val="962892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58D53287-94D7-432E-8C20-63AF604056D7}"/>
              </a:ext>
            </a:extLst>
          </p:cNvPr>
          <p:cNvSpPr>
            <a:spLocks noGrp="1"/>
          </p:cNvSpPr>
          <p:nvPr>
            <p:ph type="title"/>
          </p:nvPr>
        </p:nvSpPr>
        <p:spPr>
          <a:xfrm>
            <a:off x="1156137" y="2111136"/>
            <a:ext cx="9741847" cy="3550075"/>
          </a:xfrm>
        </p:spPr>
        <p:txBody>
          <a:bodyPr vert="horz" lIns="91440" tIns="45720" rIns="91440" bIns="45720" rtlCol="0" anchor="t">
            <a:normAutofit fontScale="90000"/>
          </a:bodyPr>
          <a:lstStyle/>
          <a:p>
            <a:r>
              <a:rPr lang="en-US" sz="2700" kern="1200" dirty="0" err="1">
                <a:solidFill>
                  <a:schemeClr val="tx1"/>
                </a:solidFill>
                <a:latin typeface="+mj-lt"/>
                <a:ea typeface="+mj-ea"/>
                <a:cs typeface="+mj-cs"/>
              </a:rPr>
              <a:t>Taidekasvatuksen</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lähtökohta</a:t>
            </a:r>
            <a:r>
              <a:rPr lang="en-US" sz="2700" kern="1200" dirty="0">
                <a:solidFill>
                  <a:schemeClr val="tx1"/>
                </a:solidFill>
                <a:latin typeface="+mj-lt"/>
                <a:ea typeface="+mj-ea"/>
                <a:cs typeface="+mj-cs"/>
              </a:rPr>
              <a:t> on </a:t>
            </a:r>
            <a:r>
              <a:rPr lang="en-US" sz="2700" kern="1200" dirty="0" err="1">
                <a:solidFill>
                  <a:schemeClr val="tx1"/>
                </a:solidFill>
                <a:latin typeface="+mj-lt"/>
                <a:ea typeface="+mj-ea"/>
                <a:cs typeface="+mj-cs"/>
              </a:rPr>
              <a:t>esteettisessä</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kokemisessa</a:t>
            </a:r>
            <a:br>
              <a:rPr lang="en-US" sz="2700" kern="1200" dirty="0">
                <a:solidFill>
                  <a:schemeClr val="tx1"/>
                </a:solidFill>
                <a:latin typeface="+mj-lt"/>
                <a:ea typeface="+mj-ea"/>
                <a:cs typeface="+mj-cs"/>
              </a:rPr>
            </a:br>
            <a:br>
              <a:rPr lang="en-US" sz="2700" kern="1200" dirty="0">
                <a:solidFill>
                  <a:schemeClr val="tx1"/>
                </a:solidFill>
                <a:latin typeface="+mj-lt"/>
                <a:ea typeface="+mj-ea"/>
                <a:cs typeface="+mj-cs"/>
              </a:rPr>
            </a:br>
            <a:r>
              <a:rPr lang="en-US" sz="2700" kern="1200" dirty="0" err="1">
                <a:solidFill>
                  <a:schemeClr val="tx1"/>
                </a:solidFill>
                <a:latin typeface="+mj-lt"/>
                <a:ea typeface="+mj-ea"/>
                <a:cs typeface="+mj-cs"/>
              </a:rPr>
              <a:t>Taidekasvatus</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antaa</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lapselle</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mahdollisuuden</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kokonaisvaltaiseen</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kekemiseen</a:t>
            </a:r>
            <a:br>
              <a:rPr lang="en-US" sz="2700" kern="1200" dirty="0">
                <a:solidFill>
                  <a:schemeClr val="tx1"/>
                </a:solidFill>
                <a:latin typeface="+mj-lt"/>
                <a:ea typeface="+mj-ea"/>
                <a:cs typeface="+mj-cs"/>
              </a:rPr>
            </a:br>
            <a:br>
              <a:rPr lang="en-US" sz="2700" kern="1200" dirty="0">
                <a:solidFill>
                  <a:schemeClr val="tx1"/>
                </a:solidFill>
                <a:latin typeface="+mj-lt"/>
                <a:ea typeface="+mj-ea"/>
                <a:cs typeface="+mj-cs"/>
              </a:rPr>
            </a:br>
            <a:r>
              <a:rPr lang="en-US" sz="2700" kern="1200" dirty="0" err="1">
                <a:solidFill>
                  <a:schemeClr val="tx1"/>
                </a:solidFill>
                <a:latin typeface="+mj-lt"/>
                <a:ea typeface="+mj-ea"/>
                <a:cs typeface="+mj-cs"/>
              </a:rPr>
              <a:t>Taidekasvatus</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vetoaa</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aisteihin</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tunteisiin</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mielikuvitukseen</a:t>
            </a:r>
            <a:r>
              <a:rPr lang="en-US" sz="2700" kern="1200" dirty="0">
                <a:solidFill>
                  <a:schemeClr val="tx1"/>
                </a:solidFill>
                <a:latin typeface="+mj-lt"/>
                <a:ea typeface="+mj-ea"/>
                <a:cs typeface="+mj-cs"/>
              </a:rPr>
              <a:t> ja </a:t>
            </a:r>
            <a:r>
              <a:rPr lang="en-US" sz="2700" kern="1200" dirty="0" err="1">
                <a:solidFill>
                  <a:schemeClr val="tx1"/>
                </a:solidFill>
                <a:latin typeface="+mj-lt"/>
                <a:ea typeface="+mj-ea"/>
                <a:cs typeface="+mj-cs"/>
              </a:rPr>
              <a:t>mahdollistaa</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näihin</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pohjautuvan</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pohtimisen</a:t>
            </a:r>
            <a:r>
              <a:rPr lang="en-US" sz="2700" kern="1200" dirty="0">
                <a:solidFill>
                  <a:schemeClr val="tx1"/>
                </a:solidFill>
                <a:latin typeface="+mj-lt"/>
                <a:ea typeface="+mj-ea"/>
                <a:cs typeface="+mj-cs"/>
              </a:rPr>
              <a:t> ja </a:t>
            </a:r>
            <a:r>
              <a:rPr lang="en-US" sz="2700" kern="1200" dirty="0" err="1">
                <a:solidFill>
                  <a:schemeClr val="tx1"/>
                </a:solidFill>
                <a:latin typeface="+mj-lt"/>
                <a:ea typeface="+mj-ea"/>
                <a:cs typeface="+mj-cs"/>
              </a:rPr>
              <a:t>oppimisen</a:t>
            </a:r>
            <a:br>
              <a:rPr lang="en-US" sz="2700" kern="1200" dirty="0">
                <a:solidFill>
                  <a:schemeClr val="tx1"/>
                </a:solidFill>
                <a:latin typeface="+mj-lt"/>
                <a:ea typeface="+mj-ea"/>
                <a:cs typeface="+mj-cs"/>
              </a:rPr>
            </a:br>
            <a:br>
              <a:rPr lang="en-US" sz="2700" kern="1200" dirty="0">
                <a:solidFill>
                  <a:schemeClr val="tx1"/>
                </a:solidFill>
                <a:latin typeface="+mj-lt"/>
                <a:ea typeface="+mj-ea"/>
                <a:cs typeface="+mj-cs"/>
              </a:rPr>
            </a:br>
            <a:r>
              <a:rPr lang="en-US" sz="2700" kern="1200" dirty="0" err="1">
                <a:solidFill>
                  <a:schemeClr val="tx1"/>
                </a:solidFill>
                <a:latin typeface="+mj-lt"/>
                <a:ea typeface="+mj-ea"/>
                <a:cs typeface="+mj-cs"/>
              </a:rPr>
              <a:t>Taidekasvatukseen</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liittyy</a:t>
            </a:r>
            <a:r>
              <a:rPr lang="en-US" sz="2700" kern="1200" dirty="0">
                <a:solidFill>
                  <a:schemeClr val="tx1"/>
                </a:solidFill>
                <a:latin typeface="+mj-lt"/>
                <a:ea typeface="+mj-ea"/>
                <a:cs typeface="+mj-cs"/>
              </a:rPr>
              <a:t> </a:t>
            </a:r>
            <a:r>
              <a:rPr lang="en-US" sz="2700" kern="1200" dirty="0" err="1">
                <a:solidFill>
                  <a:schemeClr val="tx1"/>
                </a:solidFill>
                <a:latin typeface="+mj-lt"/>
                <a:ea typeface="+mj-ea"/>
                <a:cs typeface="+mj-cs"/>
              </a:rPr>
              <a:t>luovuus</a:t>
            </a:r>
            <a:r>
              <a:rPr lang="en-US" sz="2700" kern="1200" dirty="0">
                <a:solidFill>
                  <a:schemeClr val="tx1"/>
                </a:solidFill>
                <a:latin typeface="+mj-lt"/>
                <a:ea typeface="+mj-ea"/>
                <a:cs typeface="+mj-cs"/>
              </a:rPr>
              <a:t> ja </a:t>
            </a:r>
            <a:r>
              <a:rPr lang="en-US" sz="2700" kern="1200" dirty="0" err="1">
                <a:solidFill>
                  <a:schemeClr val="tx1"/>
                </a:solidFill>
                <a:latin typeface="+mj-lt"/>
                <a:ea typeface="+mj-ea"/>
                <a:cs typeface="+mj-cs"/>
              </a:rPr>
              <a:t>spontaanisuus</a:t>
            </a:r>
            <a:br>
              <a:rPr lang="en-US" sz="2700" kern="1200" dirty="0">
                <a:solidFill>
                  <a:schemeClr val="tx1"/>
                </a:solidFill>
                <a:latin typeface="+mj-lt"/>
                <a:ea typeface="+mj-ea"/>
                <a:cs typeface="+mj-cs"/>
              </a:rPr>
            </a:br>
            <a:r>
              <a:rPr lang="en-US" sz="2700" kern="1200" dirty="0">
                <a:solidFill>
                  <a:schemeClr val="tx1"/>
                </a:solidFill>
                <a:latin typeface="+mj-lt"/>
                <a:ea typeface="+mj-ea"/>
                <a:cs typeface="+mj-cs"/>
              </a:rPr>
              <a:t>					</a:t>
            </a:r>
            <a:r>
              <a:rPr lang="en-US" sz="1800" dirty="0" err="1"/>
              <a:t>L</a:t>
            </a:r>
            <a:r>
              <a:rPr lang="en-US" sz="1800" kern="1200" dirty="0" err="1">
                <a:solidFill>
                  <a:schemeClr val="tx1"/>
                </a:solidFill>
                <a:latin typeface="+mj-lt"/>
                <a:ea typeface="+mj-ea"/>
                <a:cs typeface="+mj-cs"/>
              </a:rPr>
              <a:t>öytöretkellä</a:t>
            </a:r>
            <a:r>
              <a:rPr lang="en-US" sz="1800" kern="1200" dirty="0">
                <a:solidFill>
                  <a:schemeClr val="tx1"/>
                </a:solidFill>
                <a:latin typeface="+mj-lt"/>
                <a:ea typeface="+mj-ea"/>
                <a:cs typeface="+mj-cs"/>
              </a:rPr>
              <a:t> A. </a:t>
            </a:r>
            <a:r>
              <a:rPr lang="en-US" sz="1800" kern="1200" dirty="0" err="1">
                <a:solidFill>
                  <a:schemeClr val="tx1"/>
                </a:solidFill>
                <a:latin typeface="+mj-lt"/>
                <a:ea typeface="+mj-ea"/>
                <a:cs typeface="+mj-cs"/>
              </a:rPr>
              <a:t>Häkkä</a:t>
            </a:r>
            <a:r>
              <a:rPr lang="en-US" sz="1800" kern="1200" dirty="0">
                <a:solidFill>
                  <a:schemeClr val="tx1"/>
                </a:solidFill>
                <a:latin typeface="+mj-lt"/>
                <a:ea typeface="+mj-ea"/>
                <a:cs typeface="+mj-cs"/>
              </a:rPr>
              <a:t> ja A. </a:t>
            </a:r>
            <a:r>
              <a:rPr lang="en-US" sz="1800" dirty="0"/>
              <a:t>L</a:t>
            </a:r>
            <a:r>
              <a:rPr lang="en-US" sz="1800" kern="1200" dirty="0">
                <a:solidFill>
                  <a:schemeClr val="tx1"/>
                </a:solidFill>
                <a:latin typeface="+mj-lt"/>
                <a:ea typeface="+mj-ea"/>
                <a:cs typeface="+mj-cs"/>
              </a:rPr>
              <a:t>ampinen</a:t>
            </a:r>
            <a:br>
              <a:rPr lang="en-US" sz="1800" kern="1200" dirty="0">
                <a:solidFill>
                  <a:schemeClr val="tx1"/>
                </a:solidFill>
                <a:latin typeface="+mj-lt"/>
                <a:ea typeface="+mj-ea"/>
                <a:cs typeface="+mj-cs"/>
              </a:rPr>
            </a:br>
            <a:br>
              <a:rPr lang="en-US" sz="1800" kern="1200" dirty="0">
                <a:solidFill>
                  <a:schemeClr val="tx1"/>
                </a:solidFill>
                <a:latin typeface="+mj-lt"/>
                <a:ea typeface="+mj-ea"/>
                <a:cs typeface="+mj-cs"/>
              </a:rPr>
            </a:br>
            <a:endParaRPr lang="en-US" sz="1800" kern="1200" dirty="0">
              <a:solidFill>
                <a:schemeClr val="tx1"/>
              </a:solidFill>
              <a:latin typeface="+mj-lt"/>
              <a:ea typeface="+mj-ea"/>
              <a:cs typeface="+mj-cs"/>
            </a:endParaRPr>
          </a:p>
        </p:txBody>
      </p:sp>
      <p:sp>
        <p:nvSpPr>
          <p:cNvPr id="3" name="Tekstin paikkamerkki 2">
            <a:extLst>
              <a:ext uri="{FF2B5EF4-FFF2-40B4-BE49-F238E27FC236}">
                <a16:creationId xmlns:a16="http://schemas.microsoft.com/office/drawing/2014/main" id="{18D9C7E4-DED7-435F-BB65-090586B400AC}"/>
              </a:ext>
            </a:extLst>
          </p:cNvPr>
          <p:cNvSpPr>
            <a:spLocks noGrp="1"/>
          </p:cNvSpPr>
          <p:nvPr>
            <p:ph type="body" idx="1"/>
          </p:nvPr>
        </p:nvSpPr>
        <p:spPr>
          <a:xfrm>
            <a:off x="966278" y="1573095"/>
            <a:ext cx="9910295" cy="538041"/>
          </a:xfrm>
        </p:spPr>
        <p:txBody>
          <a:bodyPr vert="horz" lIns="91440" tIns="45720" rIns="91440" bIns="45720" rtlCol="0" anchor="b">
            <a:normAutofit/>
          </a:bodyPr>
          <a:lstStyle/>
          <a:p>
            <a:r>
              <a:rPr lang="en-US" sz="2400" kern="1200" dirty="0">
                <a:solidFill>
                  <a:schemeClr val="tx1"/>
                </a:solidFill>
                <a:latin typeface="+mn-lt"/>
                <a:ea typeface="+mn-ea"/>
                <a:cs typeface="+mn-cs"/>
              </a:rPr>
              <a:t>TAIDEKASVATUS</a:t>
            </a:r>
          </a:p>
          <a:p>
            <a:endParaRPr lang="en-US" dirty="0">
              <a:solidFill>
                <a:schemeClr val="tx1"/>
              </a:solidFill>
            </a:endParaRPr>
          </a:p>
        </p:txBody>
      </p:sp>
      <p:sp>
        <p:nvSpPr>
          <p:cNvPr id="16" name="Rectangle 15">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1607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765422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1ABBB77E43BAC647A6B8B387EED14F51" ma:contentTypeVersion="7" ma:contentTypeDescription="Luo uusi asiakirja." ma:contentTypeScope="" ma:versionID="1764305ac4a1e9fe8f6afb317cf6bcfc">
  <xsd:schema xmlns:xsd="http://www.w3.org/2001/XMLSchema" xmlns:xs="http://www.w3.org/2001/XMLSchema" xmlns:p="http://schemas.microsoft.com/office/2006/metadata/properties" xmlns:ns3="e8cdaf28-ec4c-4751-b37c-b6b247aa7a75" xmlns:ns4="51ca59ed-7714-46a4-9ee0-530e6aec361f" targetNamespace="http://schemas.microsoft.com/office/2006/metadata/properties" ma:root="true" ma:fieldsID="20a377c3b9a74f0ffeb6d17fb6b385bd" ns3:_="" ns4:_="">
    <xsd:import namespace="e8cdaf28-ec4c-4751-b37c-b6b247aa7a75"/>
    <xsd:import namespace="51ca59ed-7714-46a4-9ee0-530e6aec361f"/>
    <xsd:element name="properties">
      <xsd:complexType>
        <xsd:sequence>
          <xsd:element name="documentManagement">
            <xsd:complexType>
              <xsd:all>
                <xsd:element ref="ns3:SharedWithUsers" minOccurs="0"/>
                <xsd:element ref="ns3:SharingHintHash" minOccurs="0"/>
                <xsd:element ref="ns3:SharedWithDetails"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cdaf28-ec4c-4751-b37c-b6b247aa7a75"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Jakamisvihjeen hajautus" ma:internalName="SharingHintHash" ma:readOnly="true">
      <xsd:simpleType>
        <xsd:restriction base="dms:Text"/>
      </xsd:simpleType>
    </xsd:element>
    <xsd:element name="SharedWithDetails" ma:index="10" nillable="true" ma:displayName="Jakamisen tiedot"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1ca59ed-7714-46a4-9ee0-530e6aec361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D712A84-4351-47CB-BE60-24C1BDA58C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cdaf28-ec4c-4751-b37c-b6b247aa7a75"/>
    <ds:schemaRef ds:uri="51ca59ed-7714-46a4-9ee0-530e6aec36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B5F556-D1F8-4A82-BFD0-CD00683F633B}">
  <ds:schemaRefs>
    <ds:schemaRef ds:uri="http://schemas.microsoft.com/sharepoint/v3/contenttype/forms"/>
  </ds:schemaRefs>
</ds:datastoreItem>
</file>

<file path=customXml/itemProps3.xml><?xml version="1.0" encoding="utf-8"?>
<ds:datastoreItem xmlns:ds="http://schemas.openxmlformats.org/officeDocument/2006/customXml" ds:itemID="{3DE38787-A455-4F53-B607-6E9BA327713F}">
  <ds:schemaRefs>
    <ds:schemaRef ds:uri="http://schemas.microsoft.com/office/2006/documentManagement/types"/>
    <ds:schemaRef ds:uri="http://purl.org/dc/elements/1.1/"/>
    <ds:schemaRef ds:uri="http://schemas.microsoft.com/office/2006/metadata/properties"/>
    <ds:schemaRef ds:uri="http://purl.org/dc/dcmitype/"/>
    <ds:schemaRef ds:uri="http://www.w3.org/XML/1998/namespace"/>
    <ds:schemaRef ds:uri="51ca59ed-7714-46a4-9ee0-530e6aec361f"/>
    <ds:schemaRef ds:uri="http://schemas.microsoft.com/office/infopath/2007/PartnerControls"/>
    <ds:schemaRef ds:uri="http://schemas.openxmlformats.org/package/2006/metadata/core-properties"/>
    <ds:schemaRef ds:uri="e8cdaf28-ec4c-4751-b37c-b6b247aa7a75"/>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19</TotalTime>
  <Words>261</Words>
  <Application>Microsoft Office PowerPoint</Application>
  <PresentationFormat>Laajakuva</PresentationFormat>
  <Paragraphs>17</Paragraphs>
  <Slides>8</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8</vt:i4>
      </vt:variant>
    </vt:vector>
  </HeadingPairs>
  <TitlesOfParts>
    <vt:vector size="14" baseType="lpstr">
      <vt:lpstr>Arial</vt:lpstr>
      <vt:lpstr>Blackadder ITC</vt:lpstr>
      <vt:lpstr>Calibri</vt:lpstr>
      <vt:lpstr>Calibri Light</vt:lpstr>
      <vt:lpstr>Wingdings</vt:lpstr>
      <vt:lpstr>Office-teema</vt:lpstr>
      <vt:lpstr>TAIDELÄHTÖISET MENETELMÄT</vt:lpstr>
      <vt:lpstr>Mitä silmät näkivät,  mitä korvat kuulivat, mihin jalat kulkivat  - Nämä kysymykset matkaeväinään ja tyhjä kenkälaatikko matkatavaranaan lähetettiin päiväkodin lapset kesälomalle tehtävänään ottaa talteen kesän muistoja: kiviä, kukkia, simpukoita, kuvia, ääniä.</vt:lpstr>
      <vt:lpstr>-Muistot ovat osa ihmisen identiteettiä, ne ovat henkilöhistorian tunteita ja kokemuksia. </vt:lpstr>
      <vt:lpstr>ESTEETTISEN KASVATUKSEN TAVOITTEET:</vt:lpstr>
      <vt:lpstr>LUOVUUS</vt:lpstr>
      <vt:lpstr>LUOVAN TOIMINNAN TAVOITTEITA LAPSILLE:  - Mielikuvituksen ja uteliaisuuden vahvistuminen - Karkea- ja hienomotoriikan vahvistuminen - Monipuoliseen toimintan tutustuminen - Ympäristön hahmottaminen ja havaintokyvyn kehittyminen - Itseilmaisun kehittyminen ja vahvistuminen - Sosiaalisuuden kehittyminen - Omatoimisuuden harjoittaminen ja kehittyminen </vt:lpstr>
      <vt:lpstr>Taidekasvatuksen  lähtökohta on esteettisessä kokemisessa  Taidekasvatus antaa lapselle mahdollisuuden kokonaisvaltaiseen kekemiseen  Taidekasvatus vetoaa aisteihin, tunteisiin, mielikuvitukseen ja mahdollistaa näihin pohjautuvan pohtimisen ja oppimisen  Taidekasvatukseen liittyy luovuus ja spontaanisuus      Löytöretkellä A. Häkkä ja A. Lampinen  </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TAIDELÄHTÖISET MENETELMÄT</dc:title>
  <dc:creator>Anni Lampinen</dc:creator>
  <cp:lastModifiedBy>Anni Lampinen</cp:lastModifiedBy>
  <cp:revision>3</cp:revision>
  <dcterms:created xsi:type="dcterms:W3CDTF">2020-05-03T18:09:05Z</dcterms:created>
  <dcterms:modified xsi:type="dcterms:W3CDTF">2020-05-03T18:29:02Z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0x0101001ABBB77E43BAC647A6B8B387EED14F51</vt:lpwstr>
  </property>
</Properties>
</file>