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76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23"/>
      <p:bold r:id="rId24"/>
      <p:italic r:id="rId25"/>
      <p:boldItalic r:id="rId26"/>
    </p:embeddedFont>
    <p:embeddedFont>
      <p:font typeface="Merriweather Sans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nnele Palo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1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1</a:t>
            </a:fld>
            <a:endParaRPr lang="fi-FI"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11</a:t>
            </a:fld>
            <a:endParaRPr lang="fi-FI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12</a:t>
            </a:fld>
            <a:endParaRPr lang="fi-FI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13</a:t>
            </a:fld>
            <a:endParaRPr lang="fi-FI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14</a:t>
            </a:fld>
            <a:endParaRPr lang="fi-FI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15</a:t>
            </a:fld>
            <a:endParaRPr lang="fi-FI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16</a:t>
            </a:fld>
            <a:endParaRPr lang="fi-FI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17</a:t>
            </a:fld>
            <a:endParaRPr lang="fi-FI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18</a:t>
            </a:fld>
            <a:endParaRPr lang="fi-FI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24" name="Shape 224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19</a:t>
            </a:fld>
            <a:endParaRPr lang="fi-FI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20</a:t>
            </a:fld>
            <a:endParaRPr lang="fi-F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2</a:t>
            </a:fld>
            <a:endParaRPr lang="fi-F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3</a:t>
            </a:fld>
            <a:endParaRPr lang="fi-FI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4</a:t>
            </a:fld>
            <a:endParaRPr lang="fi-FI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5</a:t>
            </a:fld>
            <a:endParaRPr lang="fi-F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8</a:t>
            </a:fld>
            <a:endParaRPr lang="fi-FI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10</a:t>
            </a:fld>
            <a:endParaRPr lang="fi-F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Otsikko ja pystysuora teksti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2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2396330" y="57943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01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Pystysuora otsikko ja teksti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2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 rot="5400000">
            <a:off x="604043" y="389731"/>
            <a:ext cx="5811838" cy="5762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01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2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01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ctrTitle"/>
          </p:nvPr>
        </p:nvSpPr>
        <p:spPr>
          <a:xfrm>
            <a:off x="1143000" y="1122362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6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Osan ylätunnist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6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23887" y="4589462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Kaksi sisältökohdetta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2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6714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01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825625"/>
            <a:ext cx="386714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01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tailu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30237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2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30237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630237" y="2505075"/>
            <a:ext cx="386873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01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01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2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tsikollinen sisältö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630237" y="457200"/>
            <a:ext cx="2949575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887787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630237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tsikollinen kuva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30237" y="457200"/>
            <a:ext cx="2949575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pic" idx="2"/>
          </p:nvPr>
        </p:nvSpPr>
        <p:spPr>
          <a:xfrm>
            <a:off x="3887787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30237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2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01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5" name="Shape 15"/>
          <p:cNvSpPr txBox="1"/>
          <p:nvPr/>
        </p:nvSpPr>
        <p:spPr>
          <a:xfrm>
            <a:off x="228600" y="6453335"/>
            <a:ext cx="3429000" cy="274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fi-FI" sz="1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Forum VI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4267200" y="1981200"/>
            <a:ext cx="4126200" cy="18733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fi-FI" sz="2400" b="0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Luku </a:t>
            </a:r>
            <a:r>
              <a:rPr lang="fi-FI" sz="24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11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endParaRPr sz="2400" b="0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fi-FI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Japani –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fi-FI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nousevan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fi-FI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auringon maa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000" y="268450"/>
            <a:ext cx="8575999" cy="590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hape 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626" y="1050025"/>
            <a:ext cx="7608324" cy="507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>
            <a:spLocks noGrp="1"/>
          </p:cNvSpPr>
          <p:nvPr>
            <p:ph type="title" idx="4294967295"/>
          </p:nvPr>
        </p:nvSpPr>
        <p:spPr>
          <a:xfrm>
            <a:off x="843626" y="232825"/>
            <a:ext cx="7369800" cy="817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fi-FI" dirty="0"/>
              <a:t>Japanilainen puutarha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628650" y="422031"/>
            <a:ext cx="7886700" cy="832696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fi-FI" dirty="0"/>
              <a:t>Japanilainen puutarha</a:t>
            </a:r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669900" cy="4351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/>
            <a:r>
              <a:rPr lang="fi-FI" dirty="0"/>
              <a:t>järvi tai lampi</a:t>
            </a:r>
          </a:p>
          <a:p>
            <a:pPr marL="457200" lvl="0" indent="-228600" rtl="0"/>
            <a:r>
              <a:rPr lang="fi-FI" dirty="0"/>
              <a:t>saari</a:t>
            </a:r>
          </a:p>
          <a:p>
            <a:pPr marL="457200" lvl="0" indent="-228600" rtl="0"/>
            <a:r>
              <a:rPr lang="fi-FI" dirty="0"/>
              <a:t>kiviä</a:t>
            </a:r>
          </a:p>
          <a:p>
            <a:pPr marL="457200" lvl="0" indent="-228600" rtl="0"/>
            <a:r>
              <a:rPr lang="fi-FI" dirty="0"/>
              <a:t>vesiputous</a:t>
            </a:r>
          </a:p>
          <a:p>
            <a:pPr marL="457200" lvl="0" indent="-228600" rtl="0"/>
            <a:r>
              <a:rPr lang="fi-FI" dirty="0"/>
              <a:t>joki tai puro</a:t>
            </a:r>
          </a:p>
          <a:p>
            <a:pPr marL="457200" lvl="0" indent="-228600" rtl="0"/>
            <a:r>
              <a:rPr lang="fi-FI" dirty="0"/>
              <a:t>puut</a:t>
            </a:r>
          </a:p>
          <a:p>
            <a:pPr marL="457200" lvl="0" indent="-228600" rtl="0"/>
            <a:r>
              <a:rPr lang="fi-FI" dirty="0"/>
              <a:t>kivinen silta saarelle</a:t>
            </a:r>
          </a:p>
          <a:p>
            <a:pPr marL="457200" lvl="0" indent="-228600" rtl="0"/>
            <a:r>
              <a:rPr lang="fi-FI" dirty="0"/>
              <a:t>teehuone tai paviljonki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7012" y="376312"/>
            <a:ext cx="3867000" cy="580051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628650" y="376312"/>
            <a:ext cx="4019400" cy="1044346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fi-FI" dirty="0"/>
              <a:t>Kivipuutarha</a:t>
            </a:r>
          </a:p>
        </p:txBody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28500" y="1420658"/>
            <a:ext cx="3867000" cy="4351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lnSpc>
                <a:spcPct val="115000"/>
              </a:lnSpc>
              <a:spcBef>
                <a:spcPts val="700"/>
              </a:spcBef>
            </a:pPr>
            <a:r>
              <a:rPr lang="fi-FI" dirty="0"/>
              <a:t>Japanilaisessa  kivipuutarhassa ei juurikaan  ole kukkia, mutta vettä siellä yleensä on jossain muodossa, kuten vaikka solisevana purona.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A730B3-10D8-4398-8DEF-7327F3984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53218"/>
            <a:ext cx="7886700" cy="1072344"/>
          </a:xfrm>
        </p:spPr>
        <p:txBody>
          <a:bodyPr/>
          <a:lstStyle/>
          <a:p>
            <a:r>
              <a:rPr lang="fi-FI" dirty="0"/>
              <a:t>Kendo-miekkailu</a:t>
            </a:r>
          </a:p>
        </p:txBody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502040" y="1108173"/>
            <a:ext cx="7886700" cy="115672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</a:pPr>
            <a:r>
              <a:rPr lang="fi-FI" dirty="0"/>
              <a:t>Vanha  japanilainen  taistelumuoto,  jossa  välineenä ovat bambumiekat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</a:pPr>
            <a:r>
              <a:rPr lang="fi-FI" dirty="0"/>
              <a:t>Alun perin samuraiden miekkailua ilman suojia</a:t>
            </a:r>
          </a:p>
          <a:p>
            <a:pPr marL="0" lvl="0" indent="-69850" rtl="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55000"/>
              <a:buFont typeface="Arial"/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88" name="Shape 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6807" y="2462100"/>
            <a:ext cx="5730385" cy="3766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626119" y="98474"/>
            <a:ext cx="2958612" cy="1325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fi-FI" dirty="0"/>
              <a:t>Manga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322701" y="1325700"/>
            <a:ext cx="3565449" cy="4485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</a:pPr>
            <a:r>
              <a:rPr lang="fi-FI" dirty="0"/>
              <a:t>Manga on japanilainen sarjakuva, joka on saanut vaikutteita länsimaisesta sarjakuvasta. Mangan alkuperä ja tyyli ovat peräisin kuitenkin jo 1100-luvun piirrostarinoista.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</a:pPr>
            <a:r>
              <a:rPr lang="fi-FI" dirty="0"/>
              <a:t>Mangoja tehdään eri aihepiireistä ja eri-ikäisille.</a:t>
            </a:r>
          </a:p>
        </p:txBody>
      </p:sp>
      <p:pic>
        <p:nvPicPr>
          <p:cNvPr id="196" name="Shape 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9175" y="291275"/>
            <a:ext cx="4742124" cy="588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581000" y="211015"/>
            <a:ext cx="2769300" cy="1325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fi-FI" dirty="0"/>
              <a:t>Sake</a:t>
            </a:r>
          </a:p>
        </p:txBody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581000" y="1536715"/>
            <a:ext cx="2769300" cy="4351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</a:pPr>
            <a:r>
              <a:rPr lang="fi-FI" dirty="0"/>
              <a:t>Alun perin juhliin kuulunut japanilainen alkoholijuoma, joka valmistetaan riisistä käymällä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</a:pPr>
            <a:r>
              <a:rPr lang="fi-FI" dirty="0"/>
              <a:t>Kuvassa saketynnyreitä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04" name="Shape 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3850" y="1178399"/>
            <a:ext cx="5165050" cy="499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fi-FI"/>
              <a:t>Sumopaini</a:t>
            </a:r>
          </a:p>
        </p:txBody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407963" y="1825625"/>
            <a:ext cx="3316087" cy="4351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</a:pPr>
            <a:r>
              <a:rPr lang="fi-FI" dirty="0"/>
              <a:t>Ikivanha japanilainen painimuoto, jossa pyritään työntämään vastustaja pois painialueelta tai saamaan hänet koskettamaan lattiaa jollakin muulla ruumiinosalla kuin jalkapohjalla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12" name="Shape 212" descr="Kuvahaun tulos haulle sumo wiki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4677" y="1825625"/>
            <a:ext cx="4871724" cy="401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fi-FI"/>
              <a:t>Sushi</a:t>
            </a:r>
          </a:p>
        </p:txBody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319161" y="1797490"/>
            <a:ext cx="3134400" cy="4351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fi-FI" dirty="0"/>
              <a:t>Sushiksi kutsutaan ruokia, joissa käytetään etikalla maustettua riisiä.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20" name="Shape 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6102" y="1869718"/>
            <a:ext cx="5059250" cy="337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628650" y="422031"/>
            <a:ext cx="7886700" cy="108109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fi-FI" dirty="0" err="1"/>
              <a:t>Sashimi</a:t>
            </a:r>
            <a:endParaRPr lang="fi-FI" dirty="0"/>
          </a:p>
        </p:txBody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417634" y="1679459"/>
            <a:ext cx="4041824" cy="100747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</a:pPr>
            <a:r>
              <a:rPr lang="fi-FI" dirty="0"/>
              <a:t>Raaka kala tai merenelävä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28" name="Shape 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5400" y="2681750"/>
            <a:ext cx="3166569" cy="3478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634" y="2681750"/>
            <a:ext cx="4914021" cy="3478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endParaRPr dirty="0"/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fi-FI" dirty="0"/>
              <a:t>Tunnetko japanilaista kulttuuria?</a:t>
            </a:r>
          </a:p>
          <a:p>
            <a:pPr marL="127000" lvl="0" indent="-127000" rtl="0"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000" b="0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28650" y="2383300"/>
            <a:ext cx="3867000" cy="4091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fi-FI" dirty="0"/>
              <a:t>anime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fi-FI" dirty="0"/>
              <a:t>geisha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fi-FI" dirty="0"/>
              <a:t>haiku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fi-FI" dirty="0" err="1"/>
              <a:t>hanami</a:t>
            </a:r>
            <a:endParaRPr lang="fi-FI" dirty="0"/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fi-FI" dirty="0"/>
              <a:t>ikebana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fi-FI" dirty="0"/>
              <a:t>japanilainen puutarha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fi-FI" dirty="0"/>
              <a:t>kendo-miekkailu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endParaRPr sz="1800" dirty="0"/>
          </a:p>
          <a:p>
            <a:pPr marL="127000"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11111"/>
              <a:buFont typeface="Arial"/>
              <a:buNone/>
            </a:pPr>
            <a:endParaRPr sz="1800" dirty="0"/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idx="2"/>
          </p:nvPr>
        </p:nvSpPr>
        <p:spPr>
          <a:xfrm>
            <a:off x="4648200" y="2383300"/>
            <a:ext cx="3867000" cy="3793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lnSpc>
                <a:spcPct val="115000"/>
              </a:lnSpc>
              <a:spcBef>
                <a:spcPts val="0"/>
              </a:spcBef>
            </a:pPr>
            <a:r>
              <a:rPr lang="fi-FI"/>
              <a:t>manga</a:t>
            </a:r>
          </a:p>
          <a:p>
            <a:pPr marL="457200" lvl="0" indent="-228600">
              <a:lnSpc>
                <a:spcPct val="115000"/>
              </a:lnSpc>
              <a:spcBef>
                <a:spcPts val="0"/>
              </a:spcBef>
            </a:pPr>
            <a:r>
              <a:rPr lang="fi-FI"/>
              <a:t>origami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fi-FI"/>
              <a:t>sake</a:t>
            </a:r>
          </a:p>
          <a:p>
            <a:pPr marL="457200" lvl="0" indent="-228600">
              <a:lnSpc>
                <a:spcPct val="115000"/>
              </a:lnSpc>
              <a:spcBef>
                <a:spcPts val="0"/>
              </a:spcBef>
            </a:pPr>
            <a:r>
              <a:rPr lang="fi-FI"/>
              <a:t>sumopaini</a:t>
            </a:r>
          </a:p>
          <a:p>
            <a:pPr marL="457200" lvl="0" indent="-228600">
              <a:lnSpc>
                <a:spcPct val="115000"/>
              </a:lnSpc>
              <a:spcBef>
                <a:spcPts val="0"/>
              </a:spcBef>
            </a:pPr>
            <a:r>
              <a:rPr lang="fi-FI"/>
              <a:t>sushi</a:t>
            </a:r>
          </a:p>
          <a:p>
            <a:pPr marL="457200" lvl="0" indent="-228600">
              <a:lnSpc>
                <a:spcPct val="115000"/>
              </a:lnSpc>
              <a:spcBef>
                <a:spcPts val="0"/>
              </a:spcBef>
            </a:pPr>
            <a:r>
              <a:rPr lang="fi-FI"/>
              <a:t>sashimi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fi-FI"/>
              <a:t>teeseremonia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endParaRPr/>
          </a:p>
          <a:p>
            <a:pPr marL="0" lvl="0" indent="-698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endParaRPr/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 txBox="1"/>
          <p:nvPr/>
        </p:nvSpPr>
        <p:spPr>
          <a:xfrm>
            <a:off x="628650" y="1497125"/>
            <a:ext cx="7395600" cy="578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27000" lvl="0" indent="0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fi-FI" sz="2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Tehtävä</a:t>
            </a:r>
          </a:p>
          <a:p>
            <a:pPr marL="127000" lvl="0" indent="0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fi-FI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Selitä niin monta käsitettä kuin osaat.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fi-FI"/>
              <a:t>Teeseremonia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545337" y="1260513"/>
            <a:ext cx="3867000" cy="179217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lnSpc>
                <a:spcPct val="115000"/>
              </a:lnSpc>
              <a:spcBef>
                <a:spcPts val="700"/>
              </a:spcBef>
            </a:pPr>
            <a:r>
              <a:rPr lang="fi-FI" dirty="0"/>
              <a:t>Alun perin muodikasta samuraiden keskuudessa</a:t>
            </a:r>
          </a:p>
          <a:p>
            <a:pPr marL="342900" indent="-342900">
              <a:lnSpc>
                <a:spcPct val="115000"/>
              </a:lnSpc>
              <a:spcBef>
                <a:spcPts val="700"/>
              </a:spcBef>
            </a:pPr>
            <a:r>
              <a:rPr lang="fi-FI" dirty="0"/>
              <a:t>Etikettisääntöjen noudattaminen tärkeää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8213" y="1340674"/>
            <a:ext cx="3540450" cy="483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337" y="3216551"/>
            <a:ext cx="4338724" cy="2960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12605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fi-FI" dirty="0"/>
              <a:t>Japaniin liittyvien käsitteiden määrittelyt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67000" cy="4351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8" name="Shape 108"/>
          <p:cNvSpPr txBox="1">
            <a:spLocks noGrp="1"/>
          </p:cNvSpPr>
          <p:nvPr>
            <p:ph type="body" idx="2"/>
          </p:nvPr>
        </p:nvSpPr>
        <p:spPr>
          <a:xfrm>
            <a:off x="4648200" y="1825625"/>
            <a:ext cx="3867000" cy="4351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604118" y="217414"/>
            <a:ext cx="7886700" cy="80249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fi-FI" dirty="0"/>
              <a:t>Anime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04118" y="1019907"/>
            <a:ext cx="7886700" cy="163185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</a:pPr>
            <a:r>
              <a:rPr lang="fi-FI" dirty="0"/>
              <a:t>Japanilainen  piirrosanimaatio,  joka  saanut  vaikutteita  Disneyn  piirroselokuvista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</a:pPr>
            <a:r>
              <a:rPr lang="fi-FI" dirty="0"/>
              <a:t>Syntynyt alun  perin  lapsille  tarkoitetuksi viihteeksi 1960-luvulla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16" name="Shape 116" descr="BPJ3Y0 KAONASHI &amp; CHIRHIRO SPIRITED AWAY (2002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5840" y="2799471"/>
            <a:ext cx="6323256" cy="3401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2602524" cy="108067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fi-FI" dirty="0" err="1"/>
              <a:t>Bonsai</a:t>
            </a:r>
            <a:endParaRPr lang="fi-FI" sz="2000" b="0" dirty="0"/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38070D59-1F10-4C16-BAAA-599195ADB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5087" y="1347323"/>
            <a:ext cx="7886700" cy="678424"/>
          </a:xfrm>
        </p:spPr>
        <p:txBody>
          <a:bodyPr/>
          <a:lstStyle/>
          <a:p>
            <a:r>
              <a:rPr lang="fi-FI" dirty="0"/>
              <a:t> Ruukussa kasvatettu kääpiöpuu</a:t>
            </a:r>
          </a:p>
        </p:txBody>
      </p:sp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8290" y="2124221"/>
            <a:ext cx="6567420" cy="4078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628650" y="304800"/>
            <a:ext cx="2297430" cy="132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fi-FI" dirty="0"/>
              <a:t>Geisha</a:t>
            </a:r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28650" y="1433552"/>
            <a:ext cx="3837900" cy="4351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</a:pPr>
            <a:r>
              <a:rPr lang="fi-FI" dirty="0"/>
              <a:t>Koulutettu japanilainen tanssi- ja laulutaitoinen viihdyttäjä, joka esiintyy teehuoneilla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endParaRPr dirty="0"/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1741" y="304800"/>
            <a:ext cx="3914782" cy="5872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D23A266-22B4-4765-8890-0DA7C94AF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6844"/>
            <a:ext cx="7886700" cy="1325562"/>
          </a:xfrm>
        </p:spPr>
        <p:txBody>
          <a:bodyPr/>
          <a:lstStyle/>
          <a:p>
            <a:r>
              <a:rPr lang="fi-FI" dirty="0"/>
              <a:t>Haiku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D59634B-E37E-4909-A441-F865BC37E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7625" y="1572406"/>
            <a:ext cx="8177725" cy="4351338"/>
          </a:xfrm>
        </p:spPr>
        <p:txBody>
          <a:bodyPr/>
          <a:lstStyle/>
          <a:p>
            <a:pPr indent="-342000"/>
            <a:r>
              <a:rPr lang="fi-FI" dirty="0"/>
              <a:t>Haiku on perinteinen japanilainen runomuoto.</a:t>
            </a:r>
          </a:p>
          <a:p>
            <a:pPr indent="-342000"/>
            <a:r>
              <a:rPr lang="fi-FI" dirty="0"/>
              <a:t>Haikun pituus on kolme 5–7–5-tavuista riviä.</a:t>
            </a:r>
          </a:p>
          <a:p>
            <a:pPr marL="342900" indent="-342900"/>
            <a:r>
              <a:rPr lang="fi-FI" dirty="0"/>
              <a:t>Haikussa tulisi olla jokin vuodenaikaa kuvaava ilmaus, kuten eläimiä, kasvoja, tapoja tai tilaisuutta ilmaiseva sana.</a:t>
            </a:r>
          </a:p>
          <a:p>
            <a:pPr marL="0" lvl="8" indent="-342000">
              <a:buNone/>
            </a:pPr>
            <a:endParaRPr lang="fi-FI" dirty="0"/>
          </a:p>
          <a:p>
            <a:pPr marL="0" lvl="8" indent="360000">
              <a:buNone/>
            </a:pPr>
            <a:r>
              <a:rPr lang="fi-FI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Kerran kauan sitten</a:t>
            </a:r>
          </a:p>
          <a:p>
            <a:pPr marL="0" lvl="8" indent="360000">
              <a:buNone/>
            </a:pPr>
            <a:r>
              <a:rPr lang="fi-FI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tulin  astuneeksi </a:t>
            </a:r>
          </a:p>
          <a:p>
            <a:pPr marL="0" lvl="8" indent="360000">
              <a:buNone/>
            </a:pPr>
            <a:r>
              <a:rPr lang="fi-FI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etanan päälle</a:t>
            </a:r>
            <a:r>
              <a:rPr lang="fi-FI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lvl="8" indent="360000">
              <a:buNone/>
            </a:pPr>
            <a:r>
              <a:rPr lang="fi-FI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fi-FI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Onitsura</a:t>
            </a:r>
            <a:r>
              <a:rPr lang="fi-FI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6112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614582" y="351691"/>
            <a:ext cx="7886700" cy="100214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-FI" dirty="0" err="1"/>
              <a:t>Hanami</a:t>
            </a:r>
            <a:endParaRPr lang="fi-FI" dirty="0"/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315749" y="1699363"/>
            <a:ext cx="3552865" cy="373076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lnSpc>
                <a:spcPct val="115000"/>
              </a:lnSpc>
              <a:spcBef>
                <a:spcPts val="700"/>
              </a:spcBef>
            </a:pPr>
            <a:r>
              <a:rPr lang="fi-FI" dirty="0" err="1"/>
              <a:t>Hanami</a:t>
            </a:r>
            <a:r>
              <a:rPr lang="fi-FI" dirty="0"/>
              <a:t> tarkoittaa kukkien katselua.</a:t>
            </a:r>
          </a:p>
          <a:p>
            <a:pPr marL="342900" indent="-342900">
              <a:lnSpc>
                <a:spcPct val="115000"/>
              </a:lnSpc>
              <a:spcBef>
                <a:spcPts val="700"/>
              </a:spcBef>
            </a:pPr>
            <a:r>
              <a:rPr lang="fi-FI" dirty="0"/>
              <a:t>Kirsikankukkien ollessa kauneimmillaan japanilaiset menevät puistoihin ja pihoihin piknikille.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8614" y="1759833"/>
            <a:ext cx="4923693" cy="3670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552300" y="259426"/>
            <a:ext cx="7886700" cy="877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fi-FI" dirty="0"/>
              <a:t>Ikebana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552300" y="1137025"/>
            <a:ext cx="3867000" cy="45818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</a:pPr>
            <a:r>
              <a:rPr lang="fi-FI" dirty="0"/>
              <a:t>Ikebana alkoi buddhalaisten munkkien temppeleihin valmistamista uhrikukka-asetelmista.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</a:pPr>
            <a:r>
              <a:rPr lang="fi-FI" dirty="0"/>
              <a:t>Seinän viereen sijoitettua asetelmaa katsotaan yhdestä suunnasta. Aurinko on symbolinen katsoja ikebanalle.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</a:pPr>
            <a:r>
              <a:rPr lang="fi-FI" dirty="0"/>
              <a:t>1860-luvulle saakka taitoa opetettiin vain miehille.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 dirty="0"/>
          </a:p>
        </p:txBody>
      </p:sp>
      <p:sp>
        <p:nvSpPr>
          <p:cNvPr id="152" name="Shape 152"/>
          <p:cNvSpPr txBox="1">
            <a:spLocks noGrp="1"/>
          </p:cNvSpPr>
          <p:nvPr>
            <p:ph type="body" idx="2"/>
          </p:nvPr>
        </p:nvSpPr>
        <p:spPr>
          <a:xfrm>
            <a:off x="4572000" y="4121325"/>
            <a:ext cx="3867000" cy="205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fi-FI" sz="1600" dirty="0"/>
              <a:t>Kolmen oksan periaate: korkea oksa taivaan symboli, matala oksa maan symboli ja keskikokoinen ihmisen symboli</a:t>
            </a:r>
          </a:p>
          <a:p>
            <a:pPr marL="0" lvl="0" indent="-69850" rtl="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55000"/>
              <a:buFont typeface="Arial"/>
              <a:buNone/>
            </a:pPr>
            <a:endParaRPr dirty="0"/>
          </a:p>
          <a:p>
            <a:pPr marL="0" lvl="0" indent="-69850" rtl="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55000"/>
              <a:buFont typeface="Arial"/>
              <a:buNone/>
            </a:pPr>
            <a:endParaRPr dirty="0"/>
          </a:p>
          <a:p>
            <a:pPr marL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050" y="1137025"/>
            <a:ext cx="3452246" cy="298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uiExpand="1" build="p"/>
      <p:bldP spid="152" grpId="0" build="p"/>
    </p:bldLst>
  </p:timing>
</p:sld>
</file>

<file path=ppt/theme/theme1.xml><?xml version="1.0" encoding="utf-8"?>
<a:theme xmlns:a="http://schemas.openxmlformats.org/drawingml/2006/main" name="Mukautettu suunnittelumalli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334</Words>
  <Application>Microsoft Office PowerPoint</Application>
  <PresentationFormat>Näytössä katseltava diaesitys (4:3)</PresentationFormat>
  <Paragraphs>99</Paragraphs>
  <Slides>20</Slides>
  <Notes>19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20</vt:i4>
      </vt:variant>
    </vt:vector>
  </HeadingPairs>
  <TitlesOfParts>
    <vt:vector size="24" baseType="lpstr">
      <vt:lpstr>Verdana</vt:lpstr>
      <vt:lpstr>Arial</vt:lpstr>
      <vt:lpstr>Merriweather Sans</vt:lpstr>
      <vt:lpstr>Mukautettu suunnittelumalli</vt:lpstr>
      <vt:lpstr>PowerPoint-esitys</vt:lpstr>
      <vt:lpstr> Tunnetko japanilaista kulttuuria?  </vt:lpstr>
      <vt:lpstr>Japaniin liittyvien käsitteiden määrittelyt</vt:lpstr>
      <vt:lpstr>Anime</vt:lpstr>
      <vt:lpstr>Bonsai</vt:lpstr>
      <vt:lpstr>Geisha</vt:lpstr>
      <vt:lpstr>Haiku</vt:lpstr>
      <vt:lpstr>Hanami</vt:lpstr>
      <vt:lpstr>Ikebana</vt:lpstr>
      <vt:lpstr>PowerPoint-esitys</vt:lpstr>
      <vt:lpstr>Japanilainen puutarha</vt:lpstr>
      <vt:lpstr>Japanilainen puutarha</vt:lpstr>
      <vt:lpstr>Kivipuutarha</vt:lpstr>
      <vt:lpstr>Kendo-miekkailu</vt:lpstr>
      <vt:lpstr>Manga</vt:lpstr>
      <vt:lpstr>Sake</vt:lpstr>
      <vt:lpstr>Sumopaini</vt:lpstr>
      <vt:lpstr>Sushi</vt:lpstr>
      <vt:lpstr>Sashimi</vt:lpstr>
      <vt:lpstr>Teeseremonia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Katrimaija Lehtinen-Itälä</dc:creator>
  <cp:lastModifiedBy>Katrimaija Lehtinen-Itälä</cp:lastModifiedBy>
  <cp:revision>120</cp:revision>
  <dcterms:modified xsi:type="dcterms:W3CDTF">2019-10-14T07:46:42Z</dcterms:modified>
</cp:coreProperties>
</file>