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71823" y="3631474"/>
            <a:ext cx="8139441" cy="1616029"/>
          </a:xfrm>
        </p:spPr>
        <p:txBody>
          <a:bodyPr/>
          <a:lstStyle/>
          <a:p>
            <a:r>
              <a:rPr lang="fi-FI" sz="2800" dirty="0" smtClean="0"/>
              <a:t>YHTEISTYÖ </a:t>
            </a:r>
            <a:r>
              <a:rPr lang="fi-FI" sz="2800" dirty="0" smtClean="0"/>
              <a:t>JA PERHEEN TUKEMINEN</a:t>
            </a:r>
            <a:br>
              <a:rPr lang="fi-FI" sz="2800" dirty="0" smtClean="0"/>
            </a:br>
            <a:endParaRPr lang="fi-FI" sz="2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343090" y="3513909"/>
            <a:ext cx="6931540" cy="2272936"/>
          </a:xfrm>
        </p:spPr>
        <p:txBody>
          <a:bodyPr>
            <a:normAutofit fontScale="32500" lnSpcReduction="20000"/>
          </a:bodyPr>
          <a:lstStyle/>
          <a:p>
            <a:endParaRPr lang="fi-FI" sz="1600" dirty="0" smtClean="0"/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600" i="1" dirty="0"/>
          </a:p>
          <a:p>
            <a:endParaRPr lang="fi-FI" sz="1600" dirty="0" smtClean="0"/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300" dirty="0" smtClean="0"/>
          </a:p>
          <a:p>
            <a:r>
              <a:rPr lang="fi-FI" sz="4500" dirty="0" smtClean="0"/>
              <a:t>  </a:t>
            </a:r>
            <a:r>
              <a:rPr lang="fi-FI" sz="4500" dirty="0" smtClean="0"/>
              <a:t>J.PARONEN</a:t>
            </a:r>
            <a:endParaRPr lang="fi-FI" sz="4500" dirty="0"/>
          </a:p>
          <a:p>
            <a:endParaRPr lang="fi-FI" sz="1600" dirty="0" smtClean="0"/>
          </a:p>
          <a:p>
            <a:endParaRPr lang="fi-FI" sz="28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547" y="196677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51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32720"/>
          </a:xfrm>
        </p:spPr>
        <p:txBody>
          <a:bodyPr/>
          <a:lstStyle/>
          <a:p>
            <a:r>
              <a:rPr lang="fi-FI" sz="2800" b="1" u="sng" dirty="0" smtClean="0"/>
              <a:t>DIALOGISUUS</a:t>
            </a:r>
            <a:r>
              <a:rPr lang="fi-FI" sz="9600" b="1" u="sng" dirty="0" smtClean="0"/>
              <a:t> </a:t>
            </a:r>
            <a:r>
              <a:rPr lang="fi-FI" sz="2400" b="1" u="sng" dirty="0" smtClean="0"/>
              <a:t>VUOROVAIKUTUKSESSA</a:t>
            </a:r>
            <a:r>
              <a:rPr lang="fi-FI" sz="9600" dirty="0"/>
              <a:t/>
            </a:r>
            <a:br>
              <a:rPr lang="fi-FI" sz="9600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16234" y="1559979"/>
            <a:ext cx="8781993" cy="5298021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fi-FI" sz="8000" dirty="0" smtClean="0"/>
              <a:t>	AKTIIVISUUS</a:t>
            </a:r>
            <a:endParaRPr lang="fi-FI" sz="8000" dirty="0"/>
          </a:p>
          <a:p>
            <a:pPr lvl="0"/>
            <a:r>
              <a:rPr lang="fi-FI" sz="8000" dirty="0" smtClean="0"/>
              <a:t>VASTAVUOROISUUS</a:t>
            </a:r>
            <a:r>
              <a:rPr lang="fi-FI" sz="8000" dirty="0"/>
              <a:t> </a:t>
            </a:r>
          </a:p>
          <a:p>
            <a:pPr lvl="0"/>
            <a:r>
              <a:rPr lang="fi-FI" sz="8000" dirty="0" smtClean="0"/>
              <a:t>SITOUTUNEISUUS, KUNNIOITTAMINEN</a:t>
            </a:r>
            <a:r>
              <a:rPr lang="fi-FI" sz="8000" dirty="0"/>
              <a:t> </a:t>
            </a:r>
          </a:p>
          <a:p>
            <a:pPr lvl="0"/>
            <a:r>
              <a:rPr lang="fi-FI" sz="8000" dirty="0" smtClean="0"/>
              <a:t>AVOIMUUS</a:t>
            </a:r>
            <a:r>
              <a:rPr lang="fi-FI" sz="8000" dirty="0"/>
              <a:t>  </a:t>
            </a:r>
          </a:p>
          <a:p>
            <a:pPr lvl="0"/>
            <a:r>
              <a:rPr lang="fi-FI" sz="8000" dirty="0" smtClean="0"/>
              <a:t>VILPITTÖMYYS</a:t>
            </a:r>
            <a:r>
              <a:rPr lang="fi-FI" sz="8000" dirty="0"/>
              <a:t> </a:t>
            </a:r>
          </a:p>
          <a:p>
            <a:pPr lvl="0"/>
            <a:r>
              <a:rPr lang="fi-FI" sz="8000" dirty="0" smtClean="0"/>
              <a:t>  REHELLISYYS</a:t>
            </a:r>
            <a:r>
              <a:rPr lang="fi-FI" sz="8000" dirty="0"/>
              <a:t>  </a:t>
            </a:r>
          </a:p>
          <a:p>
            <a:pPr lvl="0"/>
            <a:r>
              <a:rPr lang="fi-FI" sz="8000" dirty="0" smtClean="0"/>
              <a:t>LUOTTAMUKSELLISUUS</a:t>
            </a:r>
            <a:r>
              <a:rPr lang="fi-FI" sz="8000" dirty="0"/>
              <a:t> </a:t>
            </a:r>
          </a:p>
          <a:p>
            <a:pPr lvl="0"/>
            <a:r>
              <a:rPr lang="fi-FI" sz="8000" dirty="0"/>
              <a:t>PYRKIMYS </a:t>
            </a:r>
            <a:r>
              <a:rPr lang="fi-FI" sz="8000" dirty="0" smtClean="0"/>
              <a:t>YHTEISYMMÄRRYKSEEN</a:t>
            </a:r>
          </a:p>
          <a:p>
            <a:r>
              <a:rPr lang="fi-FI" dirty="0" smtClean="0"/>
              <a:t>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703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Ratkaisukeskeisyys:</a:t>
            </a:r>
            <a:br>
              <a:rPr lang="fi-FI" u="sng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chemeClr val="tx1"/>
                </a:solidFill>
              </a:rPr>
              <a:t>-todellisuus muodostuu kielestä, puheesta ja toiminnasta.</a:t>
            </a:r>
            <a:br>
              <a:rPr lang="fi-FI" dirty="0" smtClean="0">
                <a:solidFill>
                  <a:schemeClr val="tx1"/>
                </a:solidFill>
              </a:rPr>
            </a:br>
            <a:r>
              <a:rPr lang="fi-FI" dirty="0" smtClean="0">
                <a:solidFill>
                  <a:schemeClr val="tx1"/>
                </a:solidFill>
              </a:rPr>
              <a:t>-ihmiset osaavat parhaiten itse asettaa tavoitteensa.</a:t>
            </a:r>
            <a:br>
              <a:rPr lang="fi-FI" dirty="0" smtClean="0">
                <a:solidFill>
                  <a:schemeClr val="tx1"/>
                </a:solidFill>
              </a:rPr>
            </a:br>
            <a:r>
              <a:rPr lang="fi-FI" dirty="0" smtClean="0">
                <a:solidFill>
                  <a:schemeClr val="tx1"/>
                </a:solidFill>
              </a:rPr>
              <a:t>-ihmisellä on voimaa ja resursseja ratkaista ongelmiaan.</a:t>
            </a:r>
            <a:br>
              <a:rPr lang="fi-FI" dirty="0" smtClean="0">
                <a:solidFill>
                  <a:schemeClr val="tx1"/>
                </a:solidFill>
              </a:rPr>
            </a:br>
            <a:r>
              <a:rPr lang="fi-FI" dirty="0" smtClean="0">
                <a:solidFill>
                  <a:schemeClr val="tx1"/>
                </a:solidFill>
              </a:rPr>
              <a:t>-ihminen tekee parhaansa, sen mikä on mahdollista juuri nyt.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513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Ongelmat tavoitteiksi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MITÄ HALUTAAN SAADA AIKAAN?</a:t>
            </a:r>
          </a:p>
          <a:p>
            <a:endParaRPr lang="fi-FI" sz="2400" dirty="0" smtClean="0"/>
          </a:p>
          <a:p>
            <a:r>
              <a:rPr lang="fi-FI" sz="2400" dirty="0" smtClean="0"/>
              <a:t>MINNEPÄIN HALUTAAN MENNÄ?</a:t>
            </a:r>
          </a:p>
          <a:p>
            <a:endParaRPr lang="fi-FI" sz="2400" dirty="0" smtClean="0"/>
          </a:p>
          <a:p>
            <a:r>
              <a:rPr lang="fi-FI" sz="2400" dirty="0" smtClean="0"/>
              <a:t>MINKÄ ALKU ON KYSEESSÄ?</a:t>
            </a:r>
          </a:p>
          <a:p>
            <a:endParaRPr lang="fi-FI" sz="2400" dirty="0" smtClean="0"/>
          </a:p>
          <a:p>
            <a:r>
              <a:rPr lang="fi-FI" sz="2400" dirty="0" smtClean="0"/>
              <a:t>MITÄ TULEE ONGELMAN TILALLE?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974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RATKAISUKESKEISIÄ KYSYMYKSIÄ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MITÄ?</a:t>
            </a:r>
          </a:p>
          <a:p>
            <a:r>
              <a:rPr lang="fi-FI" dirty="0" smtClean="0"/>
              <a:t>MILLOIN?</a:t>
            </a:r>
          </a:p>
          <a:p>
            <a:r>
              <a:rPr lang="fi-FI" dirty="0" smtClean="0"/>
              <a:t>MIKÄ?</a:t>
            </a:r>
          </a:p>
          <a:p>
            <a:r>
              <a:rPr lang="fi-FI" dirty="0" smtClean="0"/>
              <a:t>MISSÄ?</a:t>
            </a:r>
          </a:p>
          <a:p>
            <a:r>
              <a:rPr lang="fi-FI" dirty="0" smtClean="0"/>
              <a:t>MITEN?</a:t>
            </a:r>
          </a:p>
          <a:p>
            <a:r>
              <a:rPr lang="fi-FI" dirty="0" smtClean="0"/>
              <a:t>KUKA?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Kerro lisää…</a:t>
            </a:r>
          </a:p>
          <a:p>
            <a:r>
              <a:rPr lang="fi-FI" dirty="0" smtClean="0"/>
              <a:t>Tarkentaisitko…</a:t>
            </a:r>
          </a:p>
          <a:p>
            <a:r>
              <a:rPr lang="fi-FI" dirty="0" smtClean="0"/>
              <a:t>Mitä muuta…</a:t>
            </a:r>
          </a:p>
          <a:p>
            <a:r>
              <a:rPr lang="fi-FI" dirty="0" smtClean="0"/>
              <a:t>Mitä täsmälleen tarkoitit sanoessasi…</a:t>
            </a:r>
          </a:p>
          <a:p>
            <a:r>
              <a:rPr lang="fi-FI" dirty="0" smtClean="0"/>
              <a:t>Voitko vielä tarkentaa…</a:t>
            </a:r>
          </a:p>
          <a:p>
            <a:r>
              <a:rPr lang="fi-FI" dirty="0" smtClean="0"/>
              <a:t>Olenko oikeassa jos tiivistän sanomasi näin…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87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326293"/>
            <a:ext cx="8596668" cy="4715070"/>
          </a:xfrm>
        </p:spPr>
        <p:txBody>
          <a:bodyPr>
            <a:normAutofit fontScale="92500" lnSpcReduction="10000"/>
          </a:bodyPr>
          <a:lstStyle/>
          <a:p>
            <a:r>
              <a:rPr lang="fi-FI" b="1" u="sng" dirty="0" smtClean="0"/>
              <a:t>1. KUUNTELU</a:t>
            </a:r>
            <a:r>
              <a:rPr lang="fi-FI" dirty="0" smtClean="0"/>
              <a:t>: OMA MÄÄRITELMÄ, MITEN IHMISET KUUNTELEVAT TOISIAAN, MITEN KUUNTELU VAIKUTTAA OSALLISIIN? TOTEUTA INTENSIIVINEN KUUNTELU JA KIRJAA HUOMIOT.</a:t>
            </a:r>
          </a:p>
          <a:p>
            <a:endParaRPr lang="fi-FI" dirty="0" smtClean="0"/>
          </a:p>
          <a:p>
            <a:r>
              <a:rPr lang="fi-FI" b="1" u="sng" dirty="0" smtClean="0"/>
              <a:t>2. EMPATIA</a:t>
            </a:r>
            <a:r>
              <a:rPr lang="fi-FI" dirty="0" smtClean="0"/>
              <a:t>: </a:t>
            </a:r>
            <a:r>
              <a:rPr lang="fi-FI" dirty="0"/>
              <a:t> OMA MÄÄRITELMÄ, MITEN IHMISET </a:t>
            </a:r>
            <a:r>
              <a:rPr lang="fi-FI" dirty="0" smtClean="0"/>
              <a:t>OSOITTAVAT TOISILLEEN EMPATIAA, </a:t>
            </a:r>
            <a:r>
              <a:rPr lang="fi-FI" dirty="0"/>
              <a:t>MITEN </a:t>
            </a:r>
            <a:r>
              <a:rPr lang="fi-FI" dirty="0" smtClean="0"/>
              <a:t>EMPATIA VAIKUTTAA </a:t>
            </a:r>
            <a:r>
              <a:rPr lang="fi-FI" dirty="0"/>
              <a:t>OSALLISIIN? TOTEUTA </a:t>
            </a:r>
            <a:r>
              <a:rPr lang="fi-FI" dirty="0" smtClean="0"/>
              <a:t>TIETOINEN EMPAATTINEN TEKO JA </a:t>
            </a:r>
            <a:r>
              <a:rPr lang="fi-FI" dirty="0"/>
              <a:t>KIRJAA HUOMIOT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b="1" u="sng" dirty="0" smtClean="0"/>
              <a:t>3. KUNNIOITUS</a:t>
            </a:r>
            <a:r>
              <a:rPr lang="fi-FI" dirty="0" smtClean="0"/>
              <a:t>: OMA MÄÄRITELMÄ, MITEN KUNNIOITUS ILMENEE ASIAKKAIDEN JA TYÖNTEKIJÖIDEN VÄLISISSÄ SUHTEISSA? OSOITA TIETOISESTI KUNNIOITUSTA JA POHDI SEN VAIKUTUSTA VUOROVAIKUTUKSEEN.</a:t>
            </a:r>
          </a:p>
          <a:p>
            <a:endParaRPr lang="fi-FI" dirty="0" smtClean="0"/>
          </a:p>
          <a:p>
            <a:r>
              <a:rPr lang="fi-FI" b="1" u="sng" dirty="0" smtClean="0"/>
              <a:t>4. TULKINNAT JA OLETTAMUKSET</a:t>
            </a:r>
            <a:r>
              <a:rPr lang="fi-FI" dirty="0" smtClean="0"/>
              <a:t>: POHDI MITÄ TULKINNAT JA OLETTAMUKSET VAIKUTTAVAT VUOROVAIKUTUKSEEN. MITEN IHMISET YRITTÄVÄT VAIKUTTAA JA MUUTTAA TOISTEN MIELIPITEITÄ? ARVIOI MITEN </a:t>
            </a:r>
            <a:r>
              <a:rPr lang="fi-FI" smtClean="0"/>
              <a:t>HYVIN MUUTTAMINEN </a:t>
            </a:r>
            <a:r>
              <a:rPr lang="fi-FI" dirty="0" smtClean="0"/>
              <a:t>ONNISTUU.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6061641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244</Words>
  <Application>Microsoft Office PowerPoint</Application>
  <PresentationFormat>Laajakuva</PresentationFormat>
  <Paragraphs>53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Pinta</vt:lpstr>
      <vt:lpstr>YHTEISTYÖ JA PERHEEN TUKEMINEN </vt:lpstr>
      <vt:lpstr>DIALOGISUUS VUOROVAIKUTUKSESSA </vt:lpstr>
      <vt:lpstr>Ratkaisukeskeisyys:  -todellisuus muodostuu kielestä, puheesta ja toiminnasta. -ihmiset osaavat parhaiten itse asettaa tavoitteensa. -ihmisellä on voimaa ja resursseja ratkaista ongelmiaan. -ihminen tekee parhaansa, sen mikä on mahdollista juuri nyt.  </vt:lpstr>
      <vt:lpstr>Ongelmat tavoitteiksi</vt:lpstr>
      <vt:lpstr>RATKAISUKESKEISIÄ KYSYMYKSIÄ</vt:lpstr>
      <vt:lpstr>TEHTÄVÄ: 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YHTEISTYÖ JA PERHEEN TUKEMINEN</dc:title>
  <dc:creator>Paronen Johanna</dc:creator>
  <cp:lastModifiedBy>Paronen Johanna</cp:lastModifiedBy>
  <cp:revision>11</cp:revision>
  <dcterms:created xsi:type="dcterms:W3CDTF">2016-10-12T09:34:05Z</dcterms:created>
  <dcterms:modified xsi:type="dcterms:W3CDTF">2020-05-12T05:04:26Z</dcterms:modified>
</cp:coreProperties>
</file>