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7" r:id="rId2"/>
    <p:sldId id="263" r:id="rId3"/>
    <p:sldId id="260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10/9/2020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time_continue=43&amp;v=PI-sIzyG2Kg&amp;feature=emb_logo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apunet.net/tietoa/kommunikointitaulu" TargetMode="External"/><Relationship Id="rId2" Type="http://schemas.openxmlformats.org/officeDocument/2006/relationships/hyperlink" Target="https://papunet.net/tietoa/laaja-kommunikointikansi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time_continue=12&amp;v=AK3sx8XUPeg&amp;feature=emb_logo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papunet.net/tietoa/selkokieli-puheessa-ja-tekstissa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selkosanomat.fi/kuva/" TargetMode="External"/><Relationship Id="rId4" Type="http://schemas.openxmlformats.org/officeDocument/2006/relationships/hyperlink" Target="https://selkosanomat.fi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s://papunet.net/tietoa/puhelaite" TargetMode="External"/><Relationship Id="rId7" Type="http://schemas.openxmlformats.org/officeDocument/2006/relationships/hyperlink" Target="https://tikonen.fi/aiheet/apuvalineet/kaytetyimmat-kommunikointiohjelmat-ipadilla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apunet.net/tietoa/kommunikointiohjelmat-ipadiin" TargetMode="External"/><Relationship Id="rId5" Type="http://schemas.openxmlformats.org/officeDocument/2006/relationships/hyperlink" Target="https://tikoteekkiverkosto.fi/apuvalineiden-saatavuus/laitteet/kommunikointiohjelmat/" TargetMode="External"/><Relationship Id="rId4" Type="http://schemas.openxmlformats.org/officeDocument/2006/relationships/hyperlink" Target="https://papunet.net/tietoa/tietokoneet-ja-tabletit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papunet.net/materiaalia/materiaalia-viittomakommunikointiin" TargetMode="External"/><Relationship Id="rId3" Type="http://schemas.openxmlformats.org/officeDocument/2006/relationships/hyperlink" Target="https://papunet.net/materiaalia/kuvaty%C3%B6kalu" TargetMode="External"/><Relationship Id="rId7" Type="http://schemas.openxmlformats.org/officeDocument/2006/relationships/hyperlink" Target="https://viittomakielinenkirjasto.fi/sarja/pieni-sanakirja/" TargetMode="External"/><Relationship Id="rId2" Type="http://schemas.openxmlformats.org/officeDocument/2006/relationships/hyperlink" Target="https://papunet.net/tietoa/videoita-puhetta-korvaavasta-kommunikoinnist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iitotturakkaus.fi/" TargetMode="External"/><Relationship Id="rId5" Type="http://schemas.openxmlformats.org/officeDocument/2006/relationships/hyperlink" Target="https://www.tampere.fi/sosiaali-ja-terveyspalvelut/lapsiperheiden-palvelut/nepsy/selviytymiskeinot/kuvat.html" TargetMode="External"/><Relationship Id="rId4" Type="http://schemas.openxmlformats.org/officeDocument/2006/relationships/hyperlink" Target="https://papunet.net/materiaalia/materiaalia-kuvakommunikointiin" TargetMode="External"/><Relationship Id="rId9" Type="http://schemas.openxmlformats.org/officeDocument/2006/relationships/hyperlink" Target="https://play.google.com/store/apps/details?id=io.viito.ap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EA92BA-5E4D-49CD-9AB1-D55FF5ADC8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7200" dirty="0"/>
              <a:t>Puhetta tukevat ja korvaavat kommunikointikeinot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B9D316C-D09D-48FB-9488-0E2368F3AA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468031"/>
            <a:ext cx="1878625" cy="477194"/>
          </a:xfrm>
        </p:spPr>
        <p:txBody>
          <a:bodyPr/>
          <a:lstStyle/>
          <a:p>
            <a:r>
              <a:rPr lang="fi-FI" dirty="0"/>
              <a:t>Leena Pirnes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06A2483E-8554-46EF-B470-6714CEEEDC68}"/>
              </a:ext>
            </a:extLst>
          </p:cNvPr>
          <p:cNvSpPr txBox="1"/>
          <p:nvPr/>
        </p:nvSpPr>
        <p:spPr>
          <a:xfrm>
            <a:off x="1069848" y="5560321"/>
            <a:ext cx="9526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LOVIT – hyvää mieltä kohtaamisiin: </a:t>
            </a:r>
            <a:br>
              <a:rPr lang="fi-FI" dirty="0"/>
            </a:br>
            <a:r>
              <a:rPr lang="fi-FI" dirty="0">
                <a:hlinkClick r:id="rId2"/>
              </a:rPr>
              <a:t>https://www.youtube.com/watch?time_continue=43&amp;v=PI-sIzyG2Kg&amp;feature=emb_logo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95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86FA4E-54B3-4363-AF1E-EED324A00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955" y="451077"/>
            <a:ext cx="11254083" cy="832439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rgbClr val="C00000"/>
                </a:solidFill>
              </a:rPr>
              <a:t>Puhetta tukeva tai korvaava kommunikointi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423886-2C7B-4A94-9701-4CDCF3E26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73" y="1363211"/>
            <a:ext cx="11497365" cy="54528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dirty="0"/>
              <a:t>Puhetta tukevalla, täydentävällä ja korvaavalla kommunikoinnilla (AAC) tarkoitetaan viestintää, jossa käytetään</a:t>
            </a:r>
          </a:p>
          <a:p>
            <a:r>
              <a:rPr lang="fi-FI" dirty="0"/>
              <a:t>tukiviittomia</a:t>
            </a:r>
          </a:p>
          <a:p>
            <a:r>
              <a:rPr lang="fi-FI" dirty="0"/>
              <a:t>kuvia </a:t>
            </a:r>
          </a:p>
          <a:p>
            <a:r>
              <a:rPr lang="fi-FI" dirty="0" err="1"/>
              <a:t>Blisskieltä</a:t>
            </a:r>
            <a:endParaRPr lang="fi-FI" dirty="0"/>
          </a:p>
          <a:p>
            <a:r>
              <a:rPr lang="fi-FI" dirty="0"/>
              <a:t>Olemuskieltä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b="1" dirty="0"/>
              <a:t>Kuvilla ja </a:t>
            </a:r>
            <a:r>
              <a:rPr lang="fi-FI" b="1" dirty="0" err="1"/>
              <a:t>bliss</a:t>
            </a:r>
            <a:r>
              <a:rPr lang="fi-FI" b="1" dirty="0"/>
              <a:t>-symboleilla tapahtuvassa viestinnässä tarvitaan apuvälineitä. </a:t>
            </a:r>
            <a:br>
              <a:rPr lang="fi-FI" b="1" dirty="0"/>
            </a:br>
            <a:endParaRPr lang="fi-FI" b="1" dirty="0"/>
          </a:p>
          <a:p>
            <a:pPr marL="0" indent="0">
              <a:buNone/>
            </a:pPr>
            <a:r>
              <a:rPr lang="fi-FI" b="1" dirty="0"/>
              <a:t>Apuväline voi olla:</a:t>
            </a:r>
          </a:p>
          <a:p>
            <a:r>
              <a:rPr lang="fi-FI" dirty="0"/>
              <a:t>Kommunikointikansio </a:t>
            </a:r>
            <a:r>
              <a:rPr lang="fi-FI" dirty="0">
                <a:hlinkClick r:id="rId2"/>
              </a:rPr>
              <a:t>https://papunet.net/tietoa/laaja-kommunikointikansio</a:t>
            </a:r>
            <a:r>
              <a:rPr lang="fi-FI" dirty="0"/>
              <a:t>  </a:t>
            </a:r>
          </a:p>
          <a:p>
            <a:r>
              <a:rPr lang="fi-FI" dirty="0"/>
              <a:t>Kommunikointitaulu </a:t>
            </a:r>
            <a:r>
              <a:rPr lang="fi-FI" dirty="0">
                <a:hlinkClick r:id="rId3"/>
              </a:rPr>
              <a:t>https://papunet.net/tietoa/kommunikointitaulu</a:t>
            </a:r>
            <a:r>
              <a:rPr lang="fi-FI" dirty="0"/>
              <a:t> </a:t>
            </a:r>
          </a:p>
          <a:p>
            <a:r>
              <a:rPr lang="fi-FI" dirty="0"/>
              <a:t>Puhelaite </a:t>
            </a:r>
          </a:p>
          <a:p>
            <a:r>
              <a:rPr lang="fi-FI" dirty="0"/>
              <a:t>Kommunikointiohjelma</a:t>
            </a:r>
            <a:endParaRPr lang="fi-FI" b="1" dirty="0"/>
          </a:p>
          <a:p>
            <a:pPr marL="0" indent="0">
              <a:buNone/>
            </a:pPr>
            <a:endParaRPr lang="fi-FI" sz="1900" b="1" dirty="0"/>
          </a:p>
          <a:p>
            <a:pPr marL="0" indent="0">
              <a:buNone/>
            </a:pPr>
            <a:r>
              <a:rPr lang="fi-FI" sz="1900" b="1" dirty="0"/>
              <a:t>VIDEO Jokaiselle löytyy keino kommunikoida</a:t>
            </a:r>
            <a:br>
              <a:rPr lang="fi-FI" b="1" dirty="0"/>
            </a:br>
            <a:r>
              <a:rPr lang="fi-FI" sz="1500" dirty="0">
                <a:hlinkClick r:id="rId4"/>
              </a:rPr>
              <a:t>https://www.youtube.com/watch?time_continue=12&amp;v=AK3sx8XUPeg&amp;feature=emb_logo</a:t>
            </a:r>
            <a:r>
              <a:rPr lang="fi-FI" sz="15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6952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00BBE0-B4D5-4216-BDA6-DE6E09423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Mitä</a:t>
            </a:r>
            <a:r>
              <a:rPr lang="en-US" dirty="0"/>
              <a:t> on </a:t>
            </a:r>
            <a:r>
              <a:rPr lang="en-US" dirty="0" err="1"/>
              <a:t>selkokieli</a:t>
            </a:r>
            <a:r>
              <a:rPr lang="en-US" dirty="0"/>
              <a:t>?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43CD821-95D9-47B1-8648-7ACCB49F5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51498" y="2204950"/>
            <a:ext cx="5707427" cy="4516714"/>
          </a:xfr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fi-FI" sz="2800" b="1" dirty="0">
                <a:solidFill>
                  <a:schemeClr val="accent1"/>
                </a:solidFill>
              </a:rPr>
              <a:t>Selkokieli selkokielellä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fi-FI" sz="2800" dirty="0"/>
              <a:t>Selkokieli on kieli, jota on helppo ymmärtää. Siinä käytetään lyhyitä lauseita ja tuttuja sanoja. Selkokieli on tarkoitettu ihmisille, joiden on vaikea ymmärtää ja lukea yleiskieltä.</a:t>
            </a:r>
            <a:br>
              <a:rPr lang="fi-FI" sz="2800" dirty="0"/>
            </a:br>
            <a:r>
              <a:rPr lang="fi-FI" sz="1900" b="1" dirty="0"/>
              <a:t>VIDEO: </a:t>
            </a:r>
            <a:r>
              <a:rPr lang="fi-FI" sz="1900" dirty="0">
                <a:hlinkClick r:id="rId2"/>
              </a:rPr>
              <a:t>https://papunet.net/tietoa/selkokieli-puheessa-ja-tekstissa</a:t>
            </a:r>
            <a:endParaRPr lang="fi-FI" sz="1900" dirty="0"/>
          </a:p>
          <a:p>
            <a:endParaRPr lang="en-US" dirty="0"/>
          </a:p>
        </p:txBody>
      </p:sp>
      <p:pic>
        <p:nvPicPr>
          <p:cNvPr id="6" name="Picture 4" descr="Selkokeskus (@Selkokeskus) | Twitter">
            <a:extLst>
              <a:ext uri="{FF2B5EF4-FFF2-40B4-BE49-F238E27FC236}">
                <a16:creationId xmlns:a16="http://schemas.microsoft.com/office/drawing/2014/main" id="{4DBF87F9-4EC3-412A-BC95-F7F442B62A75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504" y="1908357"/>
            <a:ext cx="3862210" cy="3862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30BEC858-02CF-4094-9E17-C115022F4847}"/>
              </a:ext>
            </a:extLst>
          </p:cNvPr>
          <p:cNvSpPr txBox="1"/>
          <p:nvPr/>
        </p:nvSpPr>
        <p:spPr>
          <a:xfrm>
            <a:off x="131931" y="5734359"/>
            <a:ext cx="59640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Selkosanomat: </a:t>
            </a:r>
            <a:r>
              <a:rPr lang="fi-FI" dirty="0">
                <a:hlinkClick r:id="rId4"/>
              </a:rPr>
              <a:t>https://selkosanomat.fi/</a:t>
            </a:r>
            <a:r>
              <a:rPr lang="fi-FI" dirty="0"/>
              <a:t> </a:t>
            </a:r>
          </a:p>
          <a:p>
            <a:endParaRPr lang="fi-FI" dirty="0"/>
          </a:p>
          <a:p>
            <a:r>
              <a:rPr lang="fi-FI" b="1" dirty="0"/>
              <a:t>Selkosanomat kuvilla: </a:t>
            </a:r>
            <a:r>
              <a:rPr lang="fi-FI" dirty="0">
                <a:hlinkClick r:id="rId5"/>
              </a:rPr>
              <a:t>https://selkosanomat.fi/kuva/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31164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349EBB-28C6-4D95-BF4D-46A942A2E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fi-FI" sz="4400" b="1" dirty="0">
                <a:solidFill>
                  <a:srgbClr val="C00000"/>
                </a:solidFill>
              </a:rPr>
              <a:t>Erilaiset laitteet kommunikoinnin tukena </a:t>
            </a:r>
          </a:p>
        </p:txBody>
      </p:sp>
      <p:pic>
        <p:nvPicPr>
          <p:cNvPr id="1026" name="Picture 2" descr="kolme erilaista puhelaitetta">
            <a:extLst>
              <a:ext uri="{FF2B5EF4-FFF2-40B4-BE49-F238E27FC236}">
                <a16:creationId xmlns:a16="http://schemas.microsoft.com/office/drawing/2014/main" id="{32F07D9A-943C-44D7-8C34-FE728BBB71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3" r="10888" b="3"/>
          <a:stretch/>
        </p:blipFill>
        <p:spPr bwMode="auto">
          <a:xfrm>
            <a:off x="343906" y="2617932"/>
            <a:ext cx="4493979" cy="3450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752B99-954E-4300-A999-0545FCDE3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7647" y="3264950"/>
            <a:ext cx="6647940" cy="3286851"/>
          </a:xfrm>
        </p:spPr>
        <p:txBody>
          <a:bodyPr anchor="ctr">
            <a:normAutofit fontScale="85000" lnSpcReduction="10000"/>
          </a:bodyPr>
          <a:lstStyle/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Tietoa puhelaitteista</a:t>
            </a:r>
            <a:br>
              <a:rPr lang="fi-FI" dirty="0"/>
            </a:br>
            <a:r>
              <a:rPr lang="fi-FI" dirty="0"/>
              <a:t> </a:t>
            </a:r>
            <a:r>
              <a:rPr lang="fi-FI" dirty="0">
                <a:hlinkClick r:id="rId3"/>
              </a:rPr>
              <a:t>https://papunet.net/tietoa/puhelaite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Tietokoneet ja tabletit</a:t>
            </a:r>
            <a:br>
              <a:rPr lang="fi-FI" dirty="0"/>
            </a:br>
            <a:r>
              <a:rPr lang="fi-FI" dirty="0"/>
              <a:t> </a:t>
            </a:r>
            <a:r>
              <a:rPr lang="fi-FI" dirty="0">
                <a:hlinkClick r:id="rId4"/>
              </a:rPr>
              <a:t>https://papunet.net/tietoa/tietokoneet-ja-tabletit</a:t>
            </a:r>
            <a:r>
              <a:rPr lang="fi-FI" dirty="0"/>
              <a:t>  </a:t>
            </a:r>
          </a:p>
          <a:p>
            <a:pPr marL="0" indent="0">
              <a:buNone/>
            </a:pPr>
            <a:r>
              <a:rPr lang="fi-FI" dirty="0"/>
              <a:t>Kommunikointiohjelmia</a:t>
            </a:r>
          </a:p>
          <a:p>
            <a:r>
              <a:rPr lang="fi-FI" dirty="0">
                <a:hlinkClick r:id="rId5"/>
              </a:rPr>
              <a:t>https://tikoteekkiverkosto.fi/apuvalineiden-saatavuus/laitteet/kommunikointiohjelmat/</a:t>
            </a:r>
            <a:r>
              <a:rPr lang="fi-FI" dirty="0"/>
              <a:t> </a:t>
            </a:r>
          </a:p>
          <a:p>
            <a:r>
              <a:rPr lang="fi-FI" dirty="0">
                <a:hlinkClick r:id="rId6"/>
              </a:rPr>
              <a:t>https://papunet.net/tietoa/kommunikointiohjelmat-ipadiin</a:t>
            </a:r>
            <a:r>
              <a:rPr lang="fi-FI" dirty="0"/>
              <a:t> </a:t>
            </a:r>
          </a:p>
          <a:p>
            <a:r>
              <a:rPr lang="fi-FI" dirty="0">
                <a:hlinkClick r:id="rId7"/>
              </a:rPr>
              <a:t>https://tikonen.fi/aiheet/apuvalineet/kaytetyimmat-kommunikointiohjelmat-ipadilla/</a:t>
            </a:r>
            <a:r>
              <a:rPr lang="fi-FI" dirty="0"/>
              <a:t> 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Picture 2" descr="iTalk2, 2 viestin puhelaite">
            <a:extLst>
              <a:ext uri="{FF2B5EF4-FFF2-40B4-BE49-F238E27FC236}">
                <a16:creationId xmlns:a16="http://schemas.microsoft.com/office/drawing/2014/main" id="{AAABA8CF-84E7-47AA-BEEE-B620D82D71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4287">
            <a:off x="9581329" y="1609044"/>
            <a:ext cx="2228850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983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45AD2D-0566-44B3-B911-8AF35C39C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2295"/>
            <a:ext cx="10058400" cy="949885"/>
          </a:xfrm>
        </p:spPr>
        <p:txBody>
          <a:bodyPr/>
          <a:lstStyle/>
          <a:p>
            <a:r>
              <a:rPr lang="fi-FI" dirty="0"/>
              <a:t>Linkkivinkkejä työhön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E4E3A4-1E38-44B8-897B-9954920AA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558" y="1082180"/>
            <a:ext cx="11685864" cy="5683541"/>
          </a:xfrm>
        </p:spPr>
        <p:txBody>
          <a:bodyPr>
            <a:normAutofit/>
          </a:bodyPr>
          <a:lstStyle/>
          <a:p>
            <a:r>
              <a:rPr lang="fi-FI" dirty="0"/>
              <a:t>Videoita puhetta korvaavasta kommunikoinnista: </a:t>
            </a:r>
            <a:r>
              <a:rPr lang="fi-FI" dirty="0">
                <a:hlinkClick r:id="rId2"/>
              </a:rPr>
              <a:t>https://papunet.net/tietoa/videoita-puhetta-korvaavasta-kommunikoinnista</a:t>
            </a:r>
            <a:r>
              <a:rPr lang="fi-FI" dirty="0"/>
              <a:t> </a:t>
            </a:r>
          </a:p>
          <a:p>
            <a:r>
              <a:rPr lang="fi-FI" dirty="0"/>
              <a:t>Papunet kuvatyökalu: </a:t>
            </a:r>
            <a:r>
              <a:rPr lang="fi-FI" dirty="0">
                <a:hlinkClick r:id="rId3"/>
              </a:rPr>
              <a:t>https://papunet.net/materiaalia/kuvaty%C3%B6kalu</a:t>
            </a:r>
            <a:r>
              <a:rPr lang="fi-FI" dirty="0"/>
              <a:t> </a:t>
            </a:r>
          </a:p>
          <a:p>
            <a:r>
              <a:rPr lang="fi-FI" dirty="0"/>
              <a:t>Papunet valmiita kuvamateriaaleja </a:t>
            </a:r>
            <a:r>
              <a:rPr lang="fi-FI" dirty="0">
                <a:hlinkClick r:id="rId4"/>
              </a:rPr>
              <a:t>https://papunet.net/materiaalia/materiaalia-kuvakommunikointiin</a:t>
            </a:r>
            <a:r>
              <a:rPr lang="fi-FI" dirty="0"/>
              <a:t> </a:t>
            </a:r>
          </a:p>
          <a:p>
            <a:r>
              <a:rPr lang="fi-FI" dirty="0"/>
              <a:t>Tampereen kaupungin nepsy-materiaali </a:t>
            </a:r>
            <a:r>
              <a:rPr lang="fi-FI" dirty="0">
                <a:hlinkClick r:id="rId5"/>
              </a:rPr>
              <a:t>https://www.tampere.fi/sosiaali-ja-terveyspalvelut/lapsiperheiden-palvelut/nepsy/selviytymiskeinot/kuvat.html</a:t>
            </a:r>
            <a:r>
              <a:rPr lang="fi-FI" dirty="0"/>
              <a:t> </a:t>
            </a:r>
          </a:p>
          <a:p>
            <a:r>
              <a:rPr lang="fi-FI" dirty="0"/>
              <a:t>Viitottu rakkaus </a:t>
            </a:r>
            <a:r>
              <a:rPr lang="fi-FI" dirty="0">
                <a:hlinkClick r:id="rId6"/>
              </a:rPr>
              <a:t>https://viitotturakkaus.fi/</a:t>
            </a:r>
            <a:r>
              <a:rPr lang="fi-FI" dirty="0"/>
              <a:t> </a:t>
            </a:r>
          </a:p>
          <a:p>
            <a:r>
              <a:rPr lang="fi-FI" dirty="0"/>
              <a:t>Viittomakielinen kirjasto (viittomia videoituna) </a:t>
            </a:r>
            <a:r>
              <a:rPr lang="fi-FI" dirty="0">
                <a:hlinkClick r:id="rId7"/>
              </a:rPr>
              <a:t>https://viittomakielinenkirjasto.fi/sarja/pieni-sanakirja/</a:t>
            </a:r>
            <a:r>
              <a:rPr lang="fi-FI" dirty="0"/>
              <a:t> </a:t>
            </a:r>
          </a:p>
          <a:p>
            <a:r>
              <a:rPr lang="fi-FI" dirty="0"/>
              <a:t>Materiaalia viittomakommunikointiin </a:t>
            </a:r>
            <a:r>
              <a:rPr lang="fi-FI" dirty="0">
                <a:hlinkClick r:id="rId8"/>
              </a:rPr>
              <a:t>https://papunet.net/materiaalia/materiaalia-viittomakommunikointiin</a:t>
            </a:r>
            <a:r>
              <a:rPr lang="fi-FI" dirty="0"/>
              <a:t> </a:t>
            </a:r>
          </a:p>
          <a:p>
            <a:r>
              <a:rPr lang="fi-FI" dirty="0"/>
              <a:t>Viittomasovellus puhelimeen tai tablettiin </a:t>
            </a:r>
            <a:r>
              <a:rPr lang="fi-FI" dirty="0">
                <a:hlinkClick r:id="rId9"/>
              </a:rPr>
              <a:t>https://play.google.com/store/apps/details?id=io.viito.app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45430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TM03090434[[fn=Puutyyppi]]</Template>
  <TotalTime>3</TotalTime>
  <Words>387</Words>
  <Application>Microsoft Office PowerPoint</Application>
  <PresentationFormat>Laajakuva</PresentationFormat>
  <Paragraphs>40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Rockwell</vt:lpstr>
      <vt:lpstr>Rockwell Condensed</vt:lpstr>
      <vt:lpstr>Wingdings</vt:lpstr>
      <vt:lpstr>Puutyyppi</vt:lpstr>
      <vt:lpstr>Puhetta tukevat ja korvaavat kommunikointikeinot</vt:lpstr>
      <vt:lpstr>Puhetta tukeva tai korvaava kommunikointi</vt:lpstr>
      <vt:lpstr>Mitä on selkokieli?</vt:lpstr>
      <vt:lpstr>Erilaiset laitteet kommunikoinnin tukena </vt:lpstr>
      <vt:lpstr>Linkkivinkkejä työhön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Puhetta tukevat ja korvaavat kommunikointikeinot</dc:title>
  <dc:creator>Leena Pirnes</dc:creator>
  <cp:lastModifiedBy>Leena Pirnes</cp:lastModifiedBy>
  <cp:revision>1</cp:revision>
  <dcterms:created xsi:type="dcterms:W3CDTF">2020-10-09T09:02:51Z</dcterms:created>
  <dcterms:modified xsi:type="dcterms:W3CDTF">2020-10-09T09:06:46Z</dcterms:modified>
</cp:coreProperties>
</file>