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4" r:id="rId5"/>
    <p:sldId id="265" r:id="rId6"/>
    <p:sldId id="266" r:id="rId7"/>
    <p:sldId id="267" r:id="rId8"/>
    <p:sldId id="268" r:id="rId9"/>
    <p:sldId id="269" r:id="rId10"/>
    <p:sldId id="270" r:id="rId11"/>
    <p:sldId id="271" r:id="rId12"/>
    <p:sldId id="272" r:id="rId13"/>
    <p:sldId id="273" r:id="rId14"/>
    <p:sldId id="274" r:id="rId15"/>
    <p:sldId id="259" r:id="rId16"/>
    <p:sldId id="279" r:id="rId17"/>
    <p:sldId id="280" r:id="rId18"/>
    <p:sldId id="260" r:id="rId19"/>
    <p:sldId id="281" r:id="rId20"/>
    <p:sldId id="282" r:id="rId21"/>
    <p:sldId id="261" r:id="rId22"/>
    <p:sldId id="275" r:id="rId23"/>
    <p:sldId id="276" r:id="rId24"/>
    <p:sldId id="277" r:id="rId25"/>
    <p:sldId id="278" r:id="rId26"/>
    <p:sldId id="262" r:id="rId27"/>
    <p:sldId id="263"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301" r:id="rId43"/>
    <p:sldId id="302" r:id="rId44"/>
    <p:sldId id="299" r:id="rId45"/>
    <p:sldId id="300" r:id="rId46"/>
    <p:sldId id="298" r:id="rId47"/>
    <p:sldId id="297" r:id="rId48"/>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0474F9D-CFE3-48E7-A496-1EA5B29124C4}" type="doc">
      <dgm:prSet loTypeId="urn:microsoft.com/office/officeart/2005/8/layout/hProcess9" loCatId="process" qsTypeId="urn:microsoft.com/office/officeart/2005/8/quickstyle/simple1" qsCatId="simple" csTypeId="urn:microsoft.com/office/officeart/2005/8/colors/accent1_2" csCatId="accent1" phldr="1"/>
      <dgm:spPr/>
    </dgm:pt>
    <dgm:pt modelId="{0CAE7E5C-5C67-47AB-87C8-43A6B1DCF983}">
      <dgm:prSet phldrT="[Teksti]"/>
      <dgm:spPr/>
      <dgm:t>
        <a:bodyPr/>
        <a:lstStyle/>
        <a:p>
          <a:r>
            <a:rPr lang="fi-FI" dirty="0"/>
            <a:t>Tuokio</a:t>
          </a:r>
        </a:p>
        <a:p>
          <a:r>
            <a:rPr lang="fi-FI" dirty="0"/>
            <a:t>Päivä</a:t>
          </a:r>
        </a:p>
      </dgm:t>
    </dgm:pt>
    <dgm:pt modelId="{E6B30DC0-F7F5-4D47-9F60-03322ADDA3A1}" type="parTrans" cxnId="{9DD255E7-8E39-4B4B-B063-39FDEB0B7B09}">
      <dgm:prSet/>
      <dgm:spPr/>
      <dgm:t>
        <a:bodyPr/>
        <a:lstStyle/>
        <a:p>
          <a:endParaRPr lang="fi-FI"/>
        </a:p>
      </dgm:t>
    </dgm:pt>
    <dgm:pt modelId="{526EDB20-47E6-4FF1-9FBB-17BA7FA1063C}" type="sibTrans" cxnId="{9DD255E7-8E39-4B4B-B063-39FDEB0B7B09}">
      <dgm:prSet/>
      <dgm:spPr/>
      <dgm:t>
        <a:bodyPr/>
        <a:lstStyle/>
        <a:p>
          <a:endParaRPr lang="fi-FI"/>
        </a:p>
      </dgm:t>
    </dgm:pt>
    <dgm:pt modelId="{967FF42C-8F4D-4984-9350-E2060A4B3965}">
      <dgm:prSet phldrT="[Teksti]"/>
      <dgm:spPr/>
      <dgm:t>
        <a:bodyPr/>
        <a:lstStyle/>
        <a:p>
          <a:r>
            <a:rPr lang="fi-FI" dirty="0"/>
            <a:t>Viikko</a:t>
          </a:r>
        </a:p>
        <a:p>
          <a:r>
            <a:rPr lang="fi-FI" dirty="0"/>
            <a:t>Kuukausi</a:t>
          </a:r>
        </a:p>
      </dgm:t>
    </dgm:pt>
    <dgm:pt modelId="{80D2AC5F-0666-46E4-8DCC-C33D623EEAA6}" type="parTrans" cxnId="{10B78E3E-B457-42D4-BB8A-8CE403BED6EF}">
      <dgm:prSet/>
      <dgm:spPr/>
      <dgm:t>
        <a:bodyPr/>
        <a:lstStyle/>
        <a:p>
          <a:endParaRPr lang="fi-FI"/>
        </a:p>
      </dgm:t>
    </dgm:pt>
    <dgm:pt modelId="{4F451325-407D-4C43-971A-719584DE7D11}" type="sibTrans" cxnId="{10B78E3E-B457-42D4-BB8A-8CE403BED6EF}">
      <dgm:prSet/>
      <dgm:spPr/>
      <dgm:t>
        <a:bodyPr/>
        <a:lstStyle/>
        <a:p>
          <a:endParaRPr lang="fi-FI"/>
        </a:p>
      </dgm:t>
    </dgm:pt>
    <dgm:pt modelId="{14DFD572-F552-47E9-8025-FC150C77A5C9}">
      <dgm:prSet phldrT="[Teksti]"/>
      <dgm:spPr/>
      <dgm:t>
        <a:bodyPr/>
        <a:lstStyle/>
        <a:p>
          <a:r>
            <a:rPr lang="fi-FI" dirty="0"/>
            <a:t>Vuosi</a:t>
          </a:r>
        </a:p>
      </dgm:t>
    </dgm:pt>
    <dgm:pt modelId="{A58853E4-62AF-4DBE-9878-C5591D5ED245}" type="parTrans" cxnId="{CF55AD7C-C071-4628-A10B-D6C7B23D10C0}">
      <dgm:prSet/>
      <dgm:spPr/>
      <dgm:t>
        <a:bodyPr/>
        <a:lstStyle/>
        <a:p>
          <a:endParaRPr lang="fi-FI"/>
        </a:p>
      </dgm:t>
    </dgm:pt>
    <dgm:pt modelId="{A7F79685-F455-40FE-AEEE-F968DEECAEE0}" type="sibTrans" cxnId="{CF55AD7C-C071-4628-A10B-D6C7B23D10C0}">
      <dgm:prSet/>
      <dgm:spPr/>
      <dgm:t>
        <a:bodyPr/>
        <a:lstStyle/>
        <a:p>
          <a:endParaRPr lang="fi-FI"/>
        </a:p>
      </dgm:t>
    </dgm:pt>
    <dgm:pt modelId="{1187ED3F-92F5-4322-8EC5-53E1393BDCC6}" type="pres">
      <dgm:prSet presAssocID="{60474F9D-CFE3-48E7-A496-1EA5B29124C4}" presName="CompostProcess" presStyleCnt="0">
        <dgm:presLayoutVars>
          <dgm:dir/>
          <dgm:resizeHandles val="exact"/>
        </dgm:presLayoutVars>
      </dgm:prSet>
      <dgm:spPr/>
    </dgm:pt>
    <dgm:pt modelId="{D32EF57A-C866-4627-AC8C-4966472CEC0E}" type="pres">
      <dgm:prSet presAssocID="{60474F9D-CFE3-48E7-A496-1EA5B29124C4}" presName="arrow" presStyleLbl="bgShp" presStyleIdx="0" presStyleCnt="1"/>
      <dgm:spPr/>
    </dgm:pt>
    <dgm:pt modelId="{B0706D88-095E-49D7-AE21-78599F34C1E1}" type="pres">
      <dgm:prSet presAssocID="{60474F9D-CFE3-48E7-A496-1EA5B29124C4}" presName="linearProcess" presStyleCnt="0"/>
      <dgm:spPr/>
    </dgm:pt>
    <dgm:pt modelId="{465BC1C6-D841-4CE2-8A21-C43E0E1016AF}" type="pres">
      <dgm:prSet presAssocID="{0CAE7E5C-5C67-47AB-87C8-43A6B1DCF983}" presName="textNode" presStyleLbl="node1" presStyleIdx="0" presStyleCnt="3">
        <dgm:presLayoutVars>
          <dgm:bulletEnabled val="1"/>
        </dgm:presLayoutVars>
      </dgm:prSet>
      <dgm:spPr/>
      <dgm:t>
        <a:bodyPr/>
        <a:lstStyle/>
        <a:p>
          <a:endParaRPr lang="fi-FI"/>
        </a:p>
      </dgm:t>
    </dgm:pt>
    <dgm:pt modelId="{D357F5FC-F8CC-41BB-8DB2-EB97B26A0DEF}" type="pres">
      <dgm:prSet presAssocID="{526EDB20-47E6-4FF1-9FBB-17BA7FA1063C}" presName="sibTrans" presStyleCnt="0"/>
      <dgm:spPr/>
    </dgm:pt>
    <dgm:pt modelId="{230C79E8-DF47-4BD2-AD68-A6A568156192}" type="pres">
      <dgm:prSet presAssocID="{967FF42C-8F4D-4984-9350-E2060A4B3965}" presName="textNode" presStyleLbl="node1" presStyleIdx="1" presStyleCnt="3">
        <dgm:presLayoutVars>
          <dgm:bulletEnabled val="1"/>
        </dgm:presLayoutVars>
      </dgm:prSet>
      <dgm:spPr/>
      <dgm:t>
        <a:bodyPr/>
        <a:lstStyle/>
        <a:p>
          <a:endParaRPr lang="fi-FI"/>
        </a:p>
      </dgm:t>
    </dgm:pt>
    <dgm:pt modelId="{7031D47F-A193-445A-B53B-842B5F7873D3}" type="pres">
      <dgm:prSet presAssocID="{4F451325-407D-4C43-971A-719584DE7D11}" presName="sibTrans" presStyleCnt="0"/>
      <dgm:spPr/>
    </dgm:pt>
    <dgm:pt modelId="{D05D3620-2227-4C8E-8574-1B19A431144F}" type="pres">
      <dgm:prSet presAssocID="{14DFD572-F552-47E9-8025-FC150C77A5C9}" presName="textNode" presStyleLbl="node1" presStyleIdx="2" presStyleCnt="3">
        <dgm:presLayoutVars>
          <dgm:bulletEnabled val="1"/>
        </dgm:presLayoutVars>
      </dgm:prSet>
      <dgm:spPr/>
      <dgm:t>
        <a:bodyPr/>
        <a:lstStyle/>
        <a:p>
          <a:endParaRPr lang="fi-FI"/>
        </a:p>
      </dgm:t>
    </dgm:pt>
  </dgm:ptLst>
  <dgm:cxnLst>
    <dgm:cxn modelId="{40DEBAE3-5A7E-4957-B331-5E81C010C638}" type="presOf" srcId="{967FF42C-8F4D-4984-9350-E2060A4B3965}" destId="{230C79E8-DF47-4BD2-AD68-A6A568156192}" srcOrd="0" destOrd="0" presId="urn:microsoft.com/office/officeart/2005/8/layout/hProcess9"/>
    <dgm:cxn modelId="{CF55AD7C-C071-4628-A10B-D6C7B23D10C0}" srcId="{60474F9D-CFE3-48E7-A496-1EA5B29124C4}" destId="{14DFD572-F552-47E9-8025-FC150C77A5C9}" srcOrd="2" destOrd="0" parTransId="{A58853E4-62AF-4DBE-9878-C5591D5ED245}" sibTransId="{A7F79685-F455-40FE-AEEE-F968DEECAEE0}"/>
    <dgm:cxn modelId="{9BC38104-8DB9-481B-9709-D2B92A55ECB7}" type="presOf" srcId="{0CAE7E5C-5C67-47AB-87C8-43A6B1DCF983}" destId="{465BC1C6-D841-4CE2-8A21-C43E0E1016AF}" srcOrd="0" destOrd="0" presId="urn:microsoft.com/office/officeart/2005/8/layout/hProcess9"/>
    <dgm:cxn modelId="{A4FBC9AA-E807-4367-942E-F7A2FFF78C27}" type="presOf" srcId="{14DFD572-F552-47E9-8025-FC150C77A5C9}" destId="{D05D3620-2227-4C8E-8574-1B19A431144F}" srcOrd="0" destOrd="0" presId="urn:microsoft.com/office/officeart/2005/8/layout/hProcess9"/>
    <dgm:cxn modelId="{9DD255E7-8E39-4B4B-B063-39FDEB0B7B09}" srcId="{60474F9D-CFE3-48E7-A496-1EA5B29124C4}" destId="{0CAE7E5C-5C67-47AB-87C8-43A6B1DCF983}" srcOrd="0" destOrd="0" parTransId="{E6B30DC0-F7F5-4D47-9F60-03322ADDA3A1}" sibTransId="{526EDB20-47E6-4FF1-9FBB-17BA7FA1063C}"/>
    <dgm:cxn modelId="{10B78E3E-B457-42D4-BB8A-8CE403BED6EF}" srcId="{60474F9D-CFE3-48E7-A496-1EA5B29124C4}" destId="{967FF42C-8F4D-4984-9350-E2060A4B3965}" srcOrd="1" destOrd="0" parTransId="{80D2AC5F-0666-46E4-8DCC-C33D623EEAA6}" sibTransId="{4F451325-407D-4C43-971A-719584DE7D11}"/>
    <dgm:cxn modelId="{E4622F10-782B-471F-B77A-0AB631A7E030}" type="presOf" srcId="{60474F9D-CFE3-48E7-A496-1EA5B29124C4}" destId="{1187ED3F-92F5-4322-8EC5-53E1393BDCC6}" srcOrd="0" destOrd="0" presId="urn:microsoft.com/office/officeart/2005/8/layout/hProcess9"/>
    <dgm:cxn modelId="{3F5720F0-6D4A-4DAA-97A7-445491FE2A16}" type="presParOf" srcId="{1187ED3F-92F5-4322-8EC5-53E1393BDCC6}" destId="{D32EF57A-C866-4627-AC8C-4966472CEC0E}" srcOrd="0" destOrd="0" presId="urn:microsoft.com/office/officeart/2005/8/layout/hProcess9"/>
    <dgm:cxn modelId="{C9E83B44-425C-45A1-9995-770A965EA9D1}" type="presParOf" srcId="{1187ED3F-92F5-4322-8EC5-53E1393BDCC6}" destId="{B0706D88-095E-49D7-AE21-78599F34C1E1}" srcOrd="1" destOrd="0" presId="urn:microsoft.com/office/officeart/2005/8/layout/hProcess9"/>
    <dgm:cxn modelId="{BCD52DAD-AC31-4349-9D1B-FE41E7A8CAB3}" type="presParOf" srcId="{B0706D88-095E-49D7-AE21-78599F34C1E1}" destId="{465BC1C6-D841-4CE2-8A21-C43E0E1016AF}" srcOrd="0" destOrd="0" presId="urn:microsoft.com/office/officeart/2005/8/layout/hProcess9"/>
    <dgm:cxn modelId="{9CD7EB02-40CE-400A-A7F2-7BBA74335CB6}" type="presParOf" srcId="{B0706D88-095E-49D7-AE21-78599F34C1E1}" destId="{D357F5FC-F8CC-41BB-8DB2-EB97B26A0DEF}" srcOrd="1" destOrd="0" presId="urn:microsoft.com/office/officeart/2005/8/layout/hProcess9"/>
    <dgm:cxn modelId="{E3564405-9E9E-410F-BDCE-867CE7DF37D1}" type="presParOf" srcId="{B0706D88-095E-49D7-AE21-78599F34C1E1}" destId="{230C79E8-DF47-4BD2-AD68-A6A568156192}" srcOrd="2" destOrd="0" presId="urn:microsoft.com/office/officeart/2005/8/layout/hProcess9"/>
    <dgm:cxn modelId="{5CF4A915-0E17-4496-B8AC-EDE3D4BF3F68}" type="presParOf" srcId="{B0706D88-095E-49D7-AE21-78599F34C1E1}" destId="{7031D47F-A193-445A-B53B-842B5F7873D3}" srcOrd="3" destOrd="0" presId="urn:microsoft.com/office/officeart/2005/8/layout/hProcess9"/>
    <dgm:cxn modelId="{88EC6A4C-E2B7-4228-A603-7E8742DB3729}" type="presParOf" srcId="{B0706D88-095E-49D7-AE21-78599F34C1E1}" destId="{D05D3620-2227-4C8E-8574-1B19A431144F}" srcOrd="4"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32EF57A-C866-4627-AC8C-4966472CEC0E}">
      <dsp:nvSpPr>
        <dsp:cNvPr id="0" name=""/>
        <dsp:cNvSpPr/>
      </dsp:nvSpPr>
      <dsp:spPr>
        <a:xfrm>
          <a:off x="496855" y="0"/>
          <a:ext cx="5631025" cy="3904208"/>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65BC1C6-D841-4CE2-8A21-C43E0E1016AF}">
      <dsp:nvSpPr>
        <dsp:cNvPr id="0" name=""/>
        <dsp:cNvSpPr/>
      </dsp:nvSpPr>
      <dsp:spPr>
        <a:xfrm>
          <a:off x="104481" y="1171262"/>
          <a:ext cx="1987420" cy="156168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fi-FI" sz="3400" kern="1200" dirty="0"/>
            <a:t>Tuokio</a:t>
          </a:r>
        </a:p>
        <a:p>
          <a:pPr lvl="0" algn="ctr" defTabSz="1511300">
            <a:lnSpc>
              <a:spcPct val="90000"/>
            </a:lnSpc>
            <a:spcBef>
              <a:spcPct val="0"/>
            </a:spcBef>
            <a:spcAft>
              <a:spcPct val="35000"/>
            </a:spcAft>
          </a:pPr>
          <a:r>
            <a:rPr lang="fi-FI" sz="3400" kern="1200" dirty="0"/>
            <a:t>Päivä</a:t>
          </a:r>
        </a:p>
      </dsp:txBody>
      <dsp:txXfrm>
        <a:off x="104481" y="1171262"/>
        <a:ext cx="1987420" cy="1561683"/>
      </dsp:txXfrm>
    </dsp:sp>
    <dsp:sp modelId="{230C79E8-DF47-4BD2-AD68-A6A568156192}">
      <dsp:nvSpPr>
        <dsp:cNvPr id="0" name=""/>
        <dsp:cNvSpPr/>
      </dsp:nvSpPr>
      <dsp:spPr>
        <a:xfrm>
          <a:off x="2318657" y="1171262"/>
          <a:ext cx="1987420" cy="156168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fi-FI" sz="3400" kern="1200" dirty="0"/>
            <a:t>Viikko</a:t>
          </a:r>
        </a:p>
        <a:p>
          <a:pPr lvl="0" algn="ctr" defTabSz="1511300">
            <a:lnSpc>
              <a:spcPct val="90000"/>
            </a:lnSpc>
            <a:spcBef>
              <a:spcPct val="0"/>
            </a:spcBef>
            <a:spcAft>
              <a:spcPct val="35000"/>
            </a:spcAft>
          </a:pPr>
          <a:r>
            <a:rPr lang="fi-FI" sz="3400" kern="1200" dirty="0"/>
            <a:t>Kuukausi</a:t>
          </a:r>
        </a:p>
      </dsp:txBody>
      <dsp:txXfrm>
        <a:off x="2318657" y="1171262"/>
        <a:ext cx="1987420" cy="1561683"/>
      </dsp:txXfrm>
    </dsp:sp>
    <dsp:sp modelId="{D05D3620-2227-4C8E-8574-1B19A431144F}">
      <dsp:nvSpPr>
        <dsp:cNvPr id="0" name=""/>
        <dsp:cNvSpPr/>
      </dsp:nvSpPr>
      <dsp:spPr>
        <a:xfrm>
          <a:off x="4532833" y="1171262"/>
          <a:ext cx="1987420" cy="156168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fi-FI" sz="3400" kern="1200" dirty="0"/>
            <a:t>Vuosi</a:t>
          </a:r>
        </a:p>
      </dsp:txBody>
      <dsp:txXfrm>
        <a:off x="4532833" y="1171262"/>
        <a:ext cx="1987420" cy="1561683"/>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a:t>Muokkaa perustyyl. napsautt.</a:t>
            </a:r>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57A7F87D-0146-478B-8D78-2A6F268B3B8B}" type="datetimeFigureOut">
              <a:rPr lang="fi-FI" smtClean="0"/>
              <a:pPr/>
              <a:t>24.2.2021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8B46893-C1FE-4733-B43D-1A2164AD7B89}" type="slidenum">
              <a:rPr lang="fi-FI" smtClean="0"/>
              <a:pPr/>
              <a:t>‹#›</a:t>
            </a:fld>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57A7F87D-0146-478B-8D78-2A6F268B3B8B}" type="datetimeFigureOut">
              <a:rPr lang="fi-FI" smtClean="0"/>
              <a:pPr/>
              <a:t>24.2.2021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8B46893-C1FE-4733-B43D-1A2164AD7B89}" type="slidenum">
              <a:rPr lang="fi-FI" smtClean="0"/>
              <a:pPr/>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57A7F87D-0146-478B-8D78-2A6F268B3B8B}" type="datetimeFigureOut">
              <a:rPr lang="fi-FI" smtClean="0"/>
              <a:pPr/>
              <a:t>24.2.2021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8B46893-C1FE-4733-B43D-1A2164AD7B89}" type="slidenum">
              <a:rPr lang="fi-FI" smtClean="0"/>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57A7F87D-0146-478B-8D78-2A6F268B3B8B}" type="datetimeFigureOut">
              <a:rPr lang="fi-FI" smtClean="0"/>
              <a:pPr/>
              <a:t>24.2.2021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8B46893-C1FE-4733-B43D-1A2164AD7B89}" type="slidenum">
              <a:rPr lang="fi-FI" smtClean="0"/>
              <a:pPr/>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a:t>Muokkaa perustyyl. napsautt.</a:t>
            </a:r>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57A7F87D-0146-478B-8D78-2A6F268B3B8B}" type="datetimeFigureOut">
              <a:rPr lang="fi-FI" smtClean="0"/>
              <a:pPr/>
              <a:t>24.2.2021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8B46893-C1FE-4733-B43D-1A2164AD7B89}" type="slidenum">
              <a:rPr lang="fi-FI" smtClean="0"/>
              <a:pPr/>
              <a:t>‹#›</a:t>
            </a:fld>
            <a:endParaRPr lang="fi-F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57A7F87D-0146-478B-8D78-2A6F268B3B8B}" type="datetimeFigureOut">
              <a:rPr lang="fi-FI" smtClean="0"/>
              <a:pPr/>
              <a:t>24.2.2021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C8B46893-C1FE-4733-B43D-1A2164AD7B89}" type="slidenum">
              <a:rPr lang="fi-FI" smtClean="0"/>
              <a:pPr/>
              <a:t>‹#›</a:t>
            </a:fld>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a:t>Muokkaa perustyyl. napsautt.</a:t>
            </a:r>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57A7F87D-0146-478B-8D78-2A6F268B3B8B}" type="datetimeFigureOut">
              <a:rPr lang="fi-FI" smtClean="0"/>
              <a:pPr/>
              <a:t>24.2.2021</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C8B46893-C1FE-4733-B43D-1A2164AD7B89}" type="slidenum">
              <a:rPr lang="fi-FI" smtClean="0"/>
              <a:pPr/>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57A7F87D-0146-478B-8D78-2A6F268B3B8B}" type="datetimeFigureOut">
              <a:rPr lang="fi-FI" smtClean="0"/>
              <a:pPr/>
              <a:t>24.2.2021</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C8B46893-C1FE-4733-B43D-1A2164AD7B89}" type="slidenum">
              <a:rPr lang="fi-FI" smtClean="0"/>
              <a:pPr/>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57A7F87D-0146-478B-8D78-2A6F268B3B8B}" type="datetimeFigureOut">
              <a:rPr lang="fi-FI" smtClean="0"/>
              <a:pPr/>
              <a:t>24.2.2021</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C8B46893-C1FE-4733-B43D-1A2164AD7B89}" type="slidenum">
              <a:rPr lang="fi-FI" smtClean="0"/>
              <a:pPr/>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a:t>Muokkaa perustyyl. napsautt.</a:t>
            </a:r>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57A7F87D-0146-478B-8D78-2A6F268B3B8B}" type="datetimeFigureOut">
              <a:rPr lang="fi-FI" smtClean="0"/>
              <a:pPr/>
              <a:t>24.2.2021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C8B46893-C1FE-4733-B43D-1A2164AD7B89}" type="slidenum">
              <a:rPr lang="fi-FI" smtClean="0"/>
              <a:pPr/>
              <a:t>‹#›</a:t>
            </a:fld>
            <a:endParaRPr lang="fi-F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a:t>Muokkaa perustyyl. napsautt.</a:t>
            </a:r>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57A7F87D-0146-478B-8D78-2A6F268B3B8B}" type="datetimeFigureOut">
              <a:rPr lang="fi-FI" smtClean="0"/>
              <a:pPr/>
              <a:t>24.2.2021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C8B46893-C1FE-4733-B43D-1A2164AD7B89}" type="slidenum">
              <a:rPr lang="fi-FI" smtClean="0"/>
              <a:pPr/>
              <a:t>‹#›</a:t>
            </a:fld>
            <a:endParaRPr lang="fi-F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A7F87D-0146-478B-8D78-2A6F268B3B8B}" type="datetimeFigureOut">
              <a:rPr lang="fi-FI" smtClean="0"/>
              <a:pPr/>
              <a:t>24.2.2021</a:t>
            </a:fld>
            <a:endParaRPr lang="fi-FI"/>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B46893-C1FE-4733-B43D-1A2164AD7B89}" type="slidenum">
              <a:rPr lang="fi-FI" smtClean="0"/>
              <a:pPr/>
              <a:t>‹#›</a:t>
            </a:fld>
            <a:endParaRPr lang="fi-FI"/>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suunnittelenliikuntaa.fi/"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digivaka.wordpress.com/liikuntakasvatus/arkiliikunnan-tukeminen-digivalineilla/" TargetMode="External"/><Relationship Id="rId2" Type="http://schemas.openxmlformats.org/officeDocument/2006/relationships/hyperlink" Target="https://digivaka.wordpress.com/liikuntakasvatus/kehontuntemus/"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hyperlink" Target="https://www.olympiakomitea.fi/lasten-liike/"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a:t>Liikunnan suunnittelun lähtökohdat</a:t>
            </a:r>
          </a:p>
        </p:txBody>
      </p:sp>
      <p:sp>
        <p:nvSpPr>
          <p:cNvPr id="3" name="Alaotsikko 2"/>
          <p:cNvSpPr>
            <a:spLocks noGrp="1"/>
          </p:cNvSpPr>
          <p:nvPr>
            <p:ph type="subTitle" idx="1"/>
          </p:nvPr>
        </p:nvSpPr>
        <p:spPr/>
        <p:txBody>
          <a:bodyPr/>
          <a:lstStyle/>
          <a:p>
            <a:r>
              <a:rPr lang="fi-FI" dirty="0" err="1"/>
              <a:t>Vape</a:t>
            </a:r>
            <a:endParaRPr lang="fi-FI" dirty="0"/>
          </a:p>
          <a:p>
            <a:r>
              <a:rPr lang="fi-FI" dirty="0"/>
              <a:t>Timo Mykkänen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922114"/>
          </a:xfrm>
        </p:spPr>
        <p:txBody>
          <a:bodyPr>
            <a:normAutofit/>
          </a:bodyPr>
          <a:lstStyle/>
          <a:p>
            <a:r>
              <a:rPr lang="fi-FI" sz="2800" dirty="0"/>
              <a:t>Tehtävä pareittain</a:t>
            </a:r>
          </a:p>
        </p:txBody>
      </p:sp>
      <p:sp>
        <p:nvSpPr>
          <p:cNvPr id="3" name="Sisällön paikkamerkki 2"/>
          <p:cNvSpPr>
            <a:spLocks noGrp="1"/>
          </p:cNvSpPr>
          <p:nvPr>
            <p:ph sz="quarter" idx="1"/>
          </p:nvPr>
        </p:nvSpPr>
        <p:spPr>
          <a:xfrm>
            <a:off x="457200" y="1268760"/>
            <a:ext cx="8229600" cy="4857403"/>
          </a:xfrm>
        </p:spPr>
        <p:txBody>
          <a:bodyPr>
            <a:normAutofit fontScale="62500" lnSpcReduction="20000"/>
          </a:bodyPr>
          <a:lstStyle/>
          <a:p>
            <a:r>
              <a:rPr lang="fi-FI" sz="2900" dirty="0"/>
              <a:t>Tehkää </a:t>
            </a:r>
            <a:r>
              <a:rPr lang="fi-FI" sz="2900" b="1" dirty="0"/>
              <a:t>kirjallinen suunnitelma</a:t>
            </a:r>
            <a:r>
              <a:rPr lang="fi-FI" sz="2900" dirty="0"/>
              <a:t> (tavoitteet, sisällöt, menetelmät, toiminnan kulku jne.) koneella tai siististi paperille, jotta suunnitelmat voidaan kopioida muulle ryhmälle. Tuokion kesto </a:t>
            </a:r>
            <a:r>
              <a:rPr lang="fi-FI" sz="2900" b="1" dirty="0"/>
              <a:t>n. 30–45 min</a:t>
            </a:r>
            <a:r>
              <a:rPr lang="fi-FI" sz="2900" dirty="0"/>
              <a:t> </a:t>
            </a:r>
          </a:p>
          <a:p>
            <a:r>
              <a:rPr lang="fi-FI" sz="2900" dirty="0"/>
              <a:t>Tämän jälkeen </a:t>
            </a:r>
            <a:r>
              <a:rPr lang="fi-FI" sz="2900" b="1" dirty="0"/>
              <a:t>ohjaatte</a:t>
            </a:r>
            <a:r>
              <a:rPr lang="fi-FI" sz="2900" dirty="0"/>
              <a:t> ne muulle luokalle.</a:t>
            </a:r>
          </a:p>
          <a:p>
            <a:r>
              <a:rPr lang="fi-FI" sz="2900" dirty="0"/>
              <a:t>Tarkistakaa monisteista liikuntatuokioiden rakenne (alkuosa, varsinainen toiminta, lopetus/rentoutus) ja suunnitelkaa tuokionne samalla periaatteella. Miettikää etukäteen, minkä </a:t>
            </a:r>
            <a:r>
              <a:rPr lang="fi-FI" sz="2900" b="1" dirty="0"/>
              <a:t>ikäisille </a:t>
            </a:r>
            <a:r>
              <a:rPr lang="fi-FI" sz="2900" dirty="0"/>
              <a:t>lapsille suunnittelemanne tuokio sopisi (esim. alle 3 v., 4-5 v., </a:t>
            </a:r>
            <a:r>
              <a:rPr lang="fi-FI" sz="2900" dirty="0" err="1"/>
              <a:t>eskari</a:t>
            </a:r>
            <a:r>
              <a:rPr lang="fi-FI" sz="2900" dirty="0"/>
              <a:t>) ja ottakaa tämä huomioon koko tuokiota ajatellen. Voitte käyttää kirjoja ja mahd. nettiä (</a:t>
            </a:r>
            <a:r>
              <a:rPr lang="fi-FI" sz="2900" dirty="0" err="1">
                <a:hlinkClick r:id="rId2"/>
              </a:rPr>
              <a:t>www.suunnittelenliikuntaa.fi</a:t>
            </a:r>
            <a:r>
              <a:rPr lang="fi-FI" sz="2900" dirty="0"/>
              <a:t>) suunnittelun apuna.</a:t>
            </a:r>
          </a:p>
          <a:p>
            <a:pPr>
              <a:buNone/>
            </a:pPr>
            <a:endParaRPr lang="fi-FI" sz="2900" dirty="0"/>
          </a:p>
          <a:p>
            <a:r>
              <a:rPr lang="fi-FI" sz="2900" dirty="0"/>
              <a:t>Liikuntatuokioiden sisällöt voivat olla esim.</a:t>
            </a:r>
          </a:p>
          <a:p>
            <a:pPr>
              <a:buNone/>
            </a:pPr>
            <a:endParaRPr lang="fi-FI" sz="2900" dirty="0"/>
          </a:p>
          <a:p>
            <a:pPr lvl="0"/>
            <a:r>
              <a:rPr lang="fi-FI" sz="2900" dirty="0"/>
              <a:t>Liikunnalliset pelit ja leikit</a:t>
            </a:r>
          </a:p>
          <a:p>
            <a:pPr lvl="0"/>
            <a:r>
              <a:rPr lang="fi-FI" sz="2900" dirty="0"/>
              <a:t>Satu-/mielikuvitusjumppa</a:t>
            </a:r>
          </a:p>
          <a:p>
            <a:pPr lvl="0"/>
            <a:r>
              <a:rPr lang="fi-FI" sz="2900" dirty="0"/>
              <a:t>Musiikkiliikunta</a:t>
            </a:r>
          </a:p>
          <a:p>
            <a:pPr lvl="0"/>
            <a:r>
              <a:rPr lang="fi-FI" sz="2900" dirty="0"/>
              <a:t>Välineliikunta</a:t>
            </a:r>
          </a:p>
          <a:p>
            <a:pPr lvl="0"/>
            <a:r>
              <a:rPr lang="fi-FI" sz="2900" dirty="0"/>
              <a:t>Temppurata/temppuilu</a:t>
            </a:r>
          </a:p>
          <a:p>
            <a:endParaRPr lang="fi-FI" dirty="0"/>
          </a:p>
          <a:p>
            <a:endParaRPr lang="fi-FI"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4000" dirty="0"/>
              <a:t>Arviointi</a:t>
            </a:r>
          </a:p>
        </p:txBody>
      </p:sp>
      <p:sp>
        <p:nvSpPr>
          <p:cNvPr id="3" name="Sisällön paikkamerkki 2"/>
          <p:cNvSpPr>
            <a:spLocks noGrp="1"/>
          </p:cNvSpPr>
          <p:nvPr>
            <p:ph sz="quarter" idx="1"/>
          </p:nvPr>
        </p:nvSpPr>
        <p:spPr>
          <a:xfrm>
            <a:off x="899592" y="1988840"/>
            <a:ext cx="7772400" cy="2413248"/>
          </a:xfrm>
        </p:spPr>
        <p:txBody>
          <a:bodyPr/>
          <a:lstStyle/>
          <a:p>
            <a:r>
              <a:rPr lang="fi-FI" dirty="0"/>
              <a:t>Apuna esim. perusliikekuvat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tsikko 6"/>
          <p:cNvSpPr>
            <a:spLocks noGrp="1"/>
          </p:cNvSpPr>
          <p:nvPr>
            <p:ph type="title"/>
          </p:nvPr>
        </p:nvSpPr>
        <p:spPr>
          <a:xfrm>
            <a:off x="457200" y="274638"/>
            <a:ext cx="8229600" cy="1642194"/>
          </a:xfrm>
        </p:spPr>
        <p:txBody>
          <a:bodyPr>
            <a:normAutofit/>
          </a:bodyPr>
          <a:lstStyle/>
          <a:p>
            <a:pPr lvl="0"/>
            <a:r>
              <a:rPr lang="fi-FI" sz="2700" dirty="0"/>
              <a:t>Havaintomotoriset taidot ja motoriset perustaidot</a:t>
            </a:r>
            <a:r>
              <a:rPr lang="fi-FI" sz="2000" dirty="0"/>
              <a:t/>
            </a:r>
            <a:br>
              <a:rPr lang="fi-FI" sz="2000" dirty="0"/>
            </a:br>
            <a:r>
              <a:rPr lang="fi-FI" sz="2000" dirty="0"/>
              <a:t> - tieto tulee aivoihin aistien kautta</a:t>
            </a:r>
            <a:br>
              <a:rPr lang="fi-FI" sz="2000" dirty="0"/>
            </a:br>
            <a:r>
              <a:rPr lang="fi-FI" sz="2000" dirty="0"/>
              <a:t>- liikunnassa lapsi hahmottaa omaa kehoaan ja sen eri osia suhteessa ympäröivään tilaan, käytettävään aikaan ja voimaan</a:t>
            </a:r>
          </a:p>
        </p:txBody>
      </p:sp>
      <p:sp>
        <p:nvSpPr>
          <p:cNvPr id="8" name="Sisällön paikkamerkki 7"/>
          <p:cNvSpPr>
            <a:spLocks noGrp="1"/>
          </p:cNvSpPr>
          <p:nvPr>
            <p:ph sz="quarter" idx="1"/>
          </p:nvPr>
        </p:nvSpPr>
        <p:spPr>
          <a:xfrm>
            <a:off x="395536" y="2288629"/>
            <a:ext cx="4038600" cy="4569371"/>
          </a:xfrm>
        </p:spPr>
        <p:txBody>
          <a:bodyPr>
            <a:normAutofit fontScale="77500" lnSpcReduction="20000"/>
          </a:bodyPr>
          <a:lstStyle/>
          <a:p>
            <a:r>
              <a:rPr lang="fi-FI" dirty="0"/>
              <a:t>Motoriset perustaidot:</a:t>
            </a:r>
          </a:p>
          <a:p>
            <a:pPr>
              <a:buFontTx/>
              <a:buChar char="-"/>
            </a:pPr>
            <a:r>
              <a:rPr lang="fi-FI" dirty="0"/>
              <a:t>Käveleminen</a:t>
            </a:r>
          </a:p>
          <a:p>
            <a:pPr>
              <a:buFontTx/>
              <a:buChar char="-"/>
            </a:pPr>
            <a:r>
              <a:rPr lang="fi-FI" dirty="0"/>
              <a:t>Juokseminen</a:t>
            </a:r>
          </a:p>
          <a:p>
            <a:pPr>
              <a:buFontTx/>
              <a:buChar char="-"/>
            </a:pPr>
            <a:r>
              <a:rPr lang="fi-FI" dirty="0"/>
              <a:t> hyppääminen</a:t>
            </a:r>
          </a:p>
          <a:p>
            <a:pPr>
              <a:buFontTx/>
              <a:buChar char="-"/>
            </a:pPr>
            <a:r>
              <a:rPr lang="fi-FI" dirty="0"/>
              <a:t> heittäminen</a:t>
            </a:r>
          </a:p>
          <a:p>
            <a:pPr>
              <a:buFontTx/>
              <a:buChar char="-"/>
            </a:pPr>
            <a:r>
              <a:rPr lang="fi-FI" dirty="0"/>
              <a:t>Kiinniottaminen</a:t>
            </a:r>
          </a:p>
          <a:p>
            <a:pPr>
              <a:buFontTx/>
              <a:buChar char="-"/>
            </a:pPr>
            <a:r>
              <a:rPr lang="fi-FI" dirty="0"/>
              <a:t> potkaiseminen</a:t>
            </a:r>
          </a:p>
          <a:p>
            <a:pPr>
              <a:buFontTx/>
              <a:buChar char="-"/>
            </a:pPr>
            <a:r>
              <a:rPr lang="fi-FI" dirty="0"/>
              <a:t> lyöminen</a:t>
            </a:r>
          </a:p>
        </p:txBody>
      </p:sp>
      <p:sp>
        <p:nvSpPr>
          <p:cNvPr id="9" name="Sisällön paikkamerkki 8"/>
          <p:cNvSpPr>
            <a:spLocks noGrp="1"/>
          </p:cNvSpPr>
          <p:nvPr>
            <p:ph sz="quarter" idx="2"/>
          </p:nvPr>
        </p:nvSpPr>
        <p:spPr>
          <a:xfrm>
            <a:off x="4572000" y="2332037"/>
            <a:ext cx="4038600" cy="4525963"/>
          </a:xfrm>
        </p:spPr>
        <p:txBody>
          <a:bodyPr>
            <a:normAutofit fontScale="77500" lnSpcReduction="20000"/>
          </a:bodyPr>
          <a:lstStyle/>
          <a:p>
            <a:r>
              <a:rPr lang="fi-FI" dirty="0"/>
              <a:t>Havaintomotoriset taidot:</a:t>
            </a:r>
          </a:p>
          <a:p>
            <a:pPr>
              <a:buFontTx/>
              <a:buChar char="-"/>
            </a:pPr>
            <a:r>
              <a:rPr lang="fi-FI" dirty="0"/>
              <a:t>Oman kehon hahmotus, kehonkaavio</a:t>
            </a:r>
          </a:p>
          <a:p>
            <a:pPr>
              <a:buFontTx/>
              <a:buChar char="-"/>
            </a:pPr>
            <a:r>
              <a:rPr lang="fi-FI" dirty="0"/>
              <a:t>Lateraalisuus eli käsitys kehon eri puolista</a:t>
            </a:r>
          </a:p>
          <a:p>
            <a:pPr>
              <a:buFontTx/>
              <a:buChar char="-"/>
            </a:pPr>
            <a:r>
              <a:rPr lang="fi-FI" dirty="0"/>
              <a:t>Spatiaalinen hahmotus eli itsensä hahmottaminen suhteessa tilaan</a:t>
            </a:r>
          </a:p>
          <a:p>
            <a:pPr>
              <a:buFontTx/>
              <a:buChar char="-"/>
            </a:pPr>
            <a:r>
              <a:rPr lang="fi-FI" dirty="0"/>
              <a:t>Itsensä ja liikkeen hahmottaminen suhteessa aikaan ja voimaan</a:t>
            </a:r>
          </a:p>
          <a:p>
            <a:pPr>
              <a:buFontTx/>
              <a:buChar char="-"/>
            </a:pPr>
            <a:r>
              <a:rPr lang="fi-FI" dirty="0"/>
              <a:t>Toimintojen motorinen ohjailu tahdonalaisesti, esim. kehon keskilinjan ylittäminen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p:cNvSpPr>
            <a:spLocks noGrp="1"/>
          </p:cNvSpPr>
          <p:nvPr>
            <p:ph type="title"/>
          </p:nvPr>
        </p:nvSpPr>
        <p:spPr/>
        <p:txBody>
          <a:bodyPr>
            <a:normAutofit/>
          </a:bodyPr>
          <a:lstStyle/>
          <a:p>
            <a:endParaRPr lang="fi-FI" sz="3600" dirty="0"/>
          </a:p>
        </p:txBody>
      </p:sp>
      <p:sp>
        <p:nvSpPr>
          <p:cNvPr id="6" name="Sisällön paikkamerkki 5"/>
          <p:cNvSpPr>
            <a:spLocks noGrp="1"/>
          </p:cNvSpPr>
          <p:nvPr>
            <p:ph sz="quarter" idx="1"/>
          </p:nvPr>
        </p:nvSpPr>
        <p:spPr>
          <a:xfrm>
            <a:off x="457200" y="1124744"/>
            <a:ext cx="4038600" cy="5001419"/>
          </a:xfrm>
        </p:spPr>
        <p:txBody>
          <a:bodyPr>
            <a:normAutofit fontScale="92500" lnSpcReduction="10000"/>
          </a:bodyPr>
          <a:lstStyle/>
          <a:p>
            <a:pPr lvl="0">
              <a:buNone/>
            </a:pPr>
            <a:r>
              <a:rPr lang="fi-FI" dirty="0"/>
              <a:t>     </a:t>
            </a:r>
            <a:r>
              <a:rPr lang="fi-FI" b="1" dirty="0"/>
              <a:t> Kehontuntemus</a:t>
            </a:r>
          </a:p>
          <a:p>
            <a:pPr lvl="0"/>
            <a:r>
              <a:rPr lang="fi-FI" dirty="0"/>
              <a:t>tietoa eri kehonosien nimistä ja sijainnista ja niiden suhteesta toisiinsa</a:t>
            </a:r>
          </a:p>
          <a:p>
            <a:pPr lvl="0">
              <a:buNone/>
            </a:pPr>
            <a:endParaRPr lang="fi-FI" dirty="0"/>
          </a:p>
          <a:p>
            <a:pPr lvl="0"/>
            <a:r>
              <a:rPr lang="fi-FI" dirty="0"/>
              <a:t>yksi havaintomotoriikan osa-alue</a:t>
            </a:r>
          </a:p>
          <a:p>
            <a:pPr lvl="0">
              <a:buNone/>
            </a:pPr>
            <a:endParaRPr lang="fi-FI" dirty="0"/>
          </a:p>
          <a:p>
            <a:pPr lvl="0"/>
            <a:r>
              <a:rPr lang="fi-FI" dirty="0"/>
              <a:t>olisi hyvä leikkiä joka päivä leikkejä, joissa joko nimetään kehonosia tai käytetään niitä</a:t>
            </a:r>
          </a:p>
          <a:p>
            <a:endParaRPr lang="fi-FI" dirty="0"/>
          </a:p>
        </p:txBody>
      </p:sp>
      <p:sp>
        <p:nvSpPr>
          <p:cNvPr id="7" name="Sisällön paikkamerkki 6"/>
          <p:cNvSpPr>
            <a:spLocks noGrp="1"/>
          </p:cNvSpPr>
          <p:nvPr>
            <p:ph sz="quarter" idx="2"/>
          </p:nvPr>
        </p:nvSpPr>
        <p:spPr>
          <a:xfrm>
            <a:off x="4648200" y="1196752"/>
            <a:ext cx="4038600" cy="4929411"/>
          </a:xfrm>
        </p:spPr>
        <p:txBody>
          <a:bodyPr>
            <a:normAutofit fontScale="92500" lnSpcReduction="10000"/>
          </a:bodyPr>
          <a:lstStyle/>
          <a:p>
            <a:pPr>
              <a:buNone/>
            </a:pPr>
            <a:r>
              <a:rPr lang="fi-FI" dirty="0"/>
              <a:t>           </a:t>
            </a:r>
            <a:r>
              <a:rPr lang="fi-FI" b="1" dirty="0"/>
              <a:t>Motorinen taito</a:t>
            </a:r>
          </a:p>
          <a:p>
            <a:pPr lvl="0"/>
            <a:r>
              <a:rPr lang="fi-FI" dirty="0"/>
              <a:t>havaittavissa olevat raajojen liikkeet tai niiden yhdistelmät = motorinen taito</a:t>
            </a:r>
          </a:p>
          <a:p>
            <a:pPr lvl="0"/>
            <a:r>
              <a:rPr lang="fi-FI" dirty="0"/>
              <a:t>Kuntojumppa-loru</a:t>
            </a:r>
          </a:p>
          <a:p>
            <a:endParaRPr lang="fi-FI"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3200" dirty="0"/>
              <a:t>Kuntojumppa-loru (Lupa liikkua –kirja)</a:t>
            </a:r>
          </a:p>
        </p:txBody>
      </p:sp>
      <p:sp>
        <p:nvSpPr>
          <p:cNvPr id="3" name="Sisällön paikkamerkki 2"/>
          <p:cNvSpPr>
            <a:spLocks noGrp="1"/>
          </p:cNvSpPr>
          <p:nvPr>
            <p:ph sz="quarter" idx="1"/>
          </p:nvPr>
        </p:nvSpPr>
        <p:spPr/>
        <p:txBody>
          <a:bodyPr>
            <a:normAutofit/>
          </a:bodyPr>
          <a:lstStyle/>
          <a:p>
            <a:pPr>
              <a:buNone/>
            </a:pPr>
            <a:r>
              <a:rPr lang="fi-FI" sz="2400" dirty="0"/>
              <a:t>Olen voimakas ja kiltti,</a:t>
            </a:r>
          </a:p>
          <a:p>
            <a:pPr>
              <a:buNone/>
            </a:pPr>
            <a:endParaRPr lang="fi-FI" sz="2400" dirty="0"/>
          </a:p>
          <a:p>
            <a:pPr>
              <a:buNone/>
            </a:pPr>
            <a:r>
              <a:rPr lang="fi-FI" sz="2400" dirty="0"/>
              <a:t>Notkea kuin pikku piltti.</a:t>
            </a:r>
          </a:p>
          <a:p>
            <a:pPr>
              <a:buNone/>
            </a:pPr>
            <a:endParaRPr lang="fi-FI" sz="2400" dirty="0"/>
          </a:p>
          <a:p>
            <a:pPr>
              <a:buNone/>
            </a:pPr>
            <a:r>
              <a:rPr lang="fi-FI" sz="2400" dirty="0"/>
              <a:t>Kestävyyttä vielä hankin,</a:t>
            </a:r>
          </a:p>
          <a:p>
            <a:pPr>
              <a:buNone/>
            </a:pPr>
            <a:r>
              <a:rPr lang="fi-FI" sz="2400" dirty="0"/>
              <a:t>Keuhkoista teen happipankin.</a:t>
            </a:r>
          </a:p>
          <a:p>
            <a:pPr>
              <a:buNone/>
            </a:pPr>
            <a:r>
              <a:rPr lang="fi-FI" sz="2400" dirty="0"/>
              <a:t>Olen nopea ja kiltti,</a:t>
            </a:r>
          </a:p>
          <a:p>
            <a:pPr>
              <a:buNone/>
            </a:pPr>
            <a:endParaRPr lang="fi-FI" sz="2400" dirty="0"/>
          </a:p>
          <a:p>
            <a:pPr>
              <a:buNone/>
            </a:pPr>
            <a:r>
              <a:rPr lang="fi-FI" sz="2400" dirty="0"/>
              <a:t>Enkä koskaan ihan </a:t>
            </a:r>
            <a:r>
              <a:rPr lang="fi-FI" sz="2400" dirty="0" err="1"/>
              <a:t>tiltti</a:t>
            </a:r>
            <a:r>
              <a:rPr lang="fi-FI" sz="2400" dirty="0"/>
              <a:t>.</a:t>
            </a:r>
          </a:p>
        </p:txBody>
      </p:sp>
      <p:sp>
        <p:nvSpPr>
          <p:cNvPr id="4" name="Sisällön paikkamerkki 3"/>
          <p:cNvSpPr>
            <a:spLocks noGrp="1"/>
          </p:cNvSpPr>
          <p:nvPr>
            <p:ph sz="quarter" idx="2"/>
          </p:nvPr>
        </p:nvSpPr>
        <p:spPr/>
        <p:txBody>
          <a:bodyPr>
            <a:normAutofit/>
          </a:bodyPr>
          <a:lstStyle/>
          <a:p>
            <a:pPr>
              <a:buNone/>
            </a:pPr>
            <a:r>
              <a:rPr lang="fi-FI" sz="1800" i="1" dirty="0"/>
              <a:t>Käsivarret sivuilla, hauislihasten jännitys</a:t>
            </a:r>
          </a:p>
          <a:p>
            <a:pPr>
              <a:buNone/>
            </a:pPr>
            <a:endParaRPr lang="fi-FI" sz="1800" i="1" dirty="0"/>
          </a:p>
          <a:p>
            <a:pPr>
              <a:buNone/>
            </a:pPr>
            <a:r>
              <a:rPr lang="fi-FI" sz="1800" i="1" dirty="0"/>
              <a:t>Kädet ylhäällä yhteen, kyljen venytys</a:t>
            </a:r>
          </a:p>
          <a:p>
            <a:pPr>
              <a:buNone/>
            </a:pPr>
            <a:endParaRPr lang="fi-FI" sz="1800" i="1" dirty="0"/>
          </a:p>
          <a:p>
            <a:pPr>
              <a:buNone/>
            </a:pPr>
            <a:r>
              <a:rPr lang="fi-FI" sz="1800" i="1" dirty="0"/>
              <a:t>Kyykkyyn ylös</a:t>
            </a:r>
          </a:p>
          <a:p>
            <a:pPr>
              <a:buNone/>
            </a:pPr>
            <a:r>
              <a:rPr lang="fi-FI" sz="1800" i="1" dirty="0"/>
              <a:t>Kyykkyyn ylös</a:t>
            </a:r>
          </a:p>
          <a:p>
            <a:pPr>
              <a:buNone/>
            </a:pPr>
            <a:endParaRPr lang="fi-FI" sz="1800" i="1" dirty="0"/>
          </a:p>
          <a:p>
            <a:pPr>
              <a:buNone/>
            </a:pPr>
            <a:r>
              <a:rPr lang="fi-FI" sz="1800" i="1" dirty="0"/>
              <a:t>Käsien venytys sivuilta taakse</a:t>
            </a:r>
          </a:p>
          <a:p>
            <a:pPr>
              <a:buNone/>
            </a:pPr>
            <a:endParaRPr lang="fi-FI" sz="1800" i="1" dirty="0"/>
          </a:p>
          <a:p>
            <a:pPr>
              <a:buNone/>
            </a:pPr>
            <a:r>
              <a:rPr lang="fi-FI" sz="1800" i="1" dirty="0"/>
              <a:t>Kädet ylhäällä yhteen, kyljen venytys</a:t>
            </a:r>
          </a:p>
          <a:p>
            <a:pPr>
              <a:buNone/>
            </a:pPr>
            <a:endParaRPr lang="fi-FI" sz="1800" i="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Liikunnan ja liikkumisen ohjaamisen erilaiset ohjausmenetelmät</a:t>
            </a:r>
          </a:p>
        </p:txBody>
      </p:sp>
      <p:sp>
        <p:nvSpPr>
          <p:cNvPr id="3" name="Sisällön paikkamerkki 2"/>
          <p:cNvSpPr>
            <a:spLocks noGrp="1"/>
          </p:cNvSpPr>
          <p:nvPr>
            <p:ph idx="1"/>
          </p:nvPr>
        </p:nvSpPr>
        <p:spPr/>
        <p:txBody>
          <a:bodyPr/>
          <a:lstStyle/>
          <a:p>
            <a:endParaRPr lang="fi-FI"/>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Lasten ohjaamiseen soveltuvat ohjaustyylit</a:t>
            </a:r>
          </a:p>
        </p:txBody>
      </p:sp>
      <p:sp>
        <p:nvSpPr>
          <p:cNvPr id="3" name="Sisällön paikkamerkki 2"/>
          <p:cNvSpPr>
            <a:spLocks noGrp="1"/>
          </p:cNvSpPr>
          <p:nvPr>
            <p:ph sz="quarter" idx="1"/>
          </p:nvPr>
        </p:nvSpPr>
        <p:spPr/>
        <p:txBody>
          <a:bodyPr>
            <a:normAutofit fontScale="77500" lnSpcReduction="20000"/>
          </a:bodyPr>
          <a:lstStyle/>
          <a:p>
            <a:pPr>
              <a:buNone/>
            </a:pPr>
            <a:r>
              <a:rPr lang="fi-FI" b="1" dirty="0"/>
              <a:t>     Komentotyyli</a:t>
            </a:r>
            <a:endParaRPr lang="fi-FI" dirty="0"/>
          </a:p>
          <a:p>
            <a:r>
              <a:rPr lang="fi-FI" dirty="0"/>
              <a:t>Komentotyylissä ohjaaja on keskipiste, koska hän näyttää tehtävän tai suoritusmallin ja ohjaa yhteistä harjoitusta komentamalla: Juokse tänne! Ota pallo kiinni! Heitä pallo! Kaikki tekevät samaa tehtävää samaan aikaan.</a:t>
            </a:r>
          </a:p>
          <a:p>
            <a:endParaRPr lang="fi-FI" dirty="0"/>
          </a:p>
          <a:p>
            <a:pPr>
              <a:buNone/>
            </a:pPr>
            <a:r>
              <a:rPr lang="fi-FI" b="1" dirty="0"/>
              <a:t>     Harjoitustyyli</a:t>
            </a:r>
            <a:endParaRPr lang="fi-FI" dirty="0"/>
          </a:p>
          <a:p>
            <a:r>
              <a:rPr lang="fi-FI" dirty="0"/>
              <a:t>Harjoitustyylissä ohjaaja suunnittelee ennalta tehtävät, valmistaa suorituspaikat ja käynnistää toiminnan. Lapset työskentelevät omaan tahtiin joko yksin tai parin kanssa kuten kiertoharjoittelussa, pistetyöskentelyssä tai seikkailuradalla. Harjoitustyyliä voi käyttää myös koko ryhmän kanssa.</a:t>
            </a:r>
          </a:p>
          <a:p>
            <a:endParaRPr lang="fi-FI"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flipV="1">
            <a:off x="457200" y="116632"/>
            <a:ext cx="8229600" cy="72008"/>
          </a:xfrm>
        </p:spPr>
        <p:txBody>
          <a:bodyPr>
            <a:normAutofit fontScale="90000"/>
          </a:bodyPr>
          <a:lstStyle/>
          <a:p>
            <a:endParaRPr lang="fi-FI" dirty="0"/>
          </a:p>
        </p:txBody>
      </p:sp>
      <p:sp>
        <p:nvSpPr>
          <p:cNvPr id="3" name="Sisällön paikkamerkki 2"/>
          <p:cNvSpPr>
            <a:spLocks noGrp="1"/>
          </p:cNvSpPr>
          <p:nvPr>
            <p:ph sz="quarter" idx="1"/>
          </p:nvPr>
        </p:nvSpPr>
        <p:spPr>
          <a:xfrm>
            <a:off x="457200" y="188640"/>
            <a:ext cx="8229600" cy="6336704"/>
          </a:xfrm>
        </p:spPr>
        <p:txBody>
          <a:bodyPr>
            <a:normAutofit fontScale="55000" lnSpcReduction="20000"/>
          </a:bodyPr>
          <a:lstStyle/>
          <a:p>
            <a:pPr>
              <a:buNone/>
            </a:pPr>
            <a:r>
              <a:rPr lang="fi-FI" b="1" dirty="0"/>
              <a:t>      </a:t>
            </a:r>
          </a:p>
          <a:p>
            <a:pPr>
              <a:buNone/>
            </a:pPr>
            <a:endParaRPr lang="fi-FI" b="1" dirty="0"/>
          </a:p>
          <a:p>
            <a:pPr>
              <a:buNone/>
            </a:pPr>
            <a:r>
              <a:rPr lang="fi-FI" b="1" dirty="0"/>
              <a:t>      Ongelmanratkaisutyyli</a:t>
            </a:r>
            <a:endParaRPr lang="fi-FI" dirty="0"/>
          </a:p>
          <a:p>
            <a:r>
              <a:rPr lang="fi-FI" dirty="0"/>
              <a:t>Ongelmanratkaisutyylissä ohjaaja ohjaa toimintaa esittämällä lapsille kysymyksiä: Miten hyppäät oikein korkealle? Miten hyppäisit, kun haluaisit päästä mahdollisimman pitkälle? Ohjaaja kysyy ja lapset vastaavat liikkeillään omaan tahtiin.</a:t>
            </a:r>
          </a:p>
          <a:p>
            <a:pPr>
              <a:buNone/>
            </a:pPr>
            <a:endParaRPr lang="fi-FI" dirty="0"/>
          </a:p>
          <a:p>
            <a:pPr>
              <a:buNone/>
            </a:pPr>
            <a:r>
              <a:rPr lang="fi-FI" b="1" dirty="0"/>
              <a:t>      Ohjattu oivaltaminen</a:t>
            </a:r>
            <a:endParaRPr lang="fi-FI" dirty="0"/>
          </a:p>
          <a:p>
            <a:r>
              <a:rPr lang="fi-FI" dirty="0"/>
              <a:t>Ohjatussa oivaltamisessa ohjaaja antaa lapsille ongelmanratkaisutehtävän, johon lapset saavat ensin kokeilla erilaisia ratkaisuja. Kokeilujen jälkeen ohjaaja kuitenkin johdattelee kysymyksillään lapset löytämään yhden halutun suoritusmallin.</a:t>
            </a:r>
          </a:p>
          <a:p>
            <a:pPr>
              <a:buNone/>
            </a:pPr>
            <a:endParaRPr lang="fi-FI" dirty="0"/>
          </a:p>
          <a:p>
            <a:pPr>
              <a:buNone/>
            </a:pPr>
            <a:r>
              <a:rPr lang="fi-FI" b="1" dirty="0"/>
              <a:t>      Lasten omat esitykset</a:t>
            </a:r>
            <a:endParaRPr lang="fi-FI" dirty="0"/>
          </a:p>
          <a:p>
            <a:r>
              <a:rPr lang="fi-FI" dirty="0"/>
              <a:t>Lapset valitsevat itse aiheen, jonka ympärille he haluavat rakentaa esityksen. Lapset jakavat roolit ja he voivat valita esimerkiksi mahdollisen musiikin. Yhteisen toiminnan, keskustelujen ja kokeilujen avulla esitys valmistuu niistä liikkeistä ja tehtävistä, joita lapsilla on.</a:t>
            </a:r>
          </a:p>
          <a:p>
            <a:pPr>
              <a:buNone/>
            </a:pPr>
            <a:endParaRPr lang="fi-FI" dirty="0"/>
          </a:p>
          <a:p>
            <a:pPr>
              <a:buNone/>
            </a:pPr>
            <a:endParaRPr lang="fi-FI" dirty="0"/>
          </a:p>
          <a:p>
            <a:pPr lvl="0">
              <a:buNone/>
            </a:pPr>
            <a:r>
              <a:rPr lang="fi-FI" b="1" dirty="0"/>
              <a:t>      Muista käyttää hyvää ja täsmällistä kieltä</a:t>
            </a:r>
            <a:endParaRPr lang="fi-FI" dirty="0"/>
          </a:p>
          <a:p>
            <a:pPr>
              <a:buNone/>
            </a:pPr>
            <a:r>
              <a:rPr lang="fi-FI" b="1" dirty="0"/>
              <a:t>      Organisoi tuokio siten, että kaikilla on mahdollisimman paljon tekemistä. Minimoi odotteluaika.</a:t>
            </a:r>
            <a:endParaRPr lang="fi-FI"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Erilaiset liikuntavälineet ja niiden monipuolinen käyttö</a:t>
            </a:r>
          </a:p>
        </p:txBody>
      </p:sp>
      <p:sp>
        <p:nvSpPr>
          <p:cNvPr id="3" name="Sisällön paikkamerkki 2"/>
          <p:cNvSpPr>
            <a:spLocks noGrp="1"/>
          </p:cNvSpPr>
          <p:nvPr>
            <p:ph idx="1"/>
          </p:nvPr>
        </p:nvSpPr>
        <p:spPr/>
        <p:txBody>
          <a:bodyPr/>
          <a:lstStyle/>
          <a:p>
            <a:endParaRPr lang="fi-FI"/>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Liikunta välineiden innostamina</a:t>
            </a:r>
          </a:p>
        </p:txBody>
      </p:sp>
      <p:sp>
        <p:nvSpPr>
          <p:cNvPr id="4" name="Sisällön paikkamerkki 3"/>
          <p:cNvSpPr>
            <a:spLocks noGrp="1"/>
          </p:cNvSpPr>
          <p:nvPr>
            <p:ph sz="quarter" idx="1"/>
          </p:nvPr>
        </p:nvSpPr>
        <p:spPr>
          <a:xfrm>
            <a:off x="457200" y="1412776"/>
            <a:ext cx="4038600" cy="4713387"/>
          </a:xfrm>
        </p:spPr>
        <p:txBody>
          <a:bodyPr>
            <a:normAutofit fontScale="77500" lnSpcReduction="20000"/>
          </a:bodyPr>
          <a:lstStyle/>
          <a:p>
            <a:pPr>
              <a:buNone/>
            </a:pPr>
            <a:r>
              <a:rPr lang="fi-FI" dirty="0"/>
              <a:t>    </a:t>
            </a:r>
            <a:r>
              <a:rPr lang="fi-FI" b="1" dirty="0"/>
              <a:t>Välineiden merkitys:</a:t>
            </a:r>
          </a:p>
          <a:p>
            <a:pPr lvl="0"/>
            <a:r>
              <a:rPr lang="fi-FI" dirty="0"/>
              <a:t>tärkeitä esine- ja toimintaleikkivaiheessa oleville lapsille</a:t>
            </a:r>
          </a:p>
          <a:p>
            <a:pPr lvl="0"/>
            <a:r>
              <a:rPr lang="fi-FI" dirty="0"/>
              <a:t>ilo, elämykset, vaihtelu</a:t>
            </a:r>
          </a:p>
          <a:p>
            <a:pPr lvl="0"/>
            <a:r>
              <a:rPr lang="fi-FI" dirty="0"/>
              <a:t>vapautuminen, arkuuden voittaminen</a:t>
            </a:r>
          </a:p>
          <a:p>
            <a:pPr lvl="0"/>
            <a:r>
              <a:rPr lang="fi-FI" dirty="0"/>
              <a:t>onnistumisen kokemukset</a:t>
            </a:r>
          </a:p>
          <a:p>
            <a:pPr lvl="0"/>
            <a:r>
              <a:rPr lang="fi-FI" dirty="0"/>
              <a:t>luovuuden ja mielikuvituksen kehittyminen</a:t>
            </a:r>
          </a:p>
          <a:p>
            <a:pPr lvl="0"/>
            <a:r>
              <a:rPr lang="fi-FI" dirty="0"/>
              <a:t>aistien ja lihasten yhteistoiminta</a:t>
            </a:r>
          </a:p>
          <a:p>
            <a:pPr lvl="0"/>
            <a:r>
              <a:rPr lang="fi-FI" dirty="0"/>
              <a:t>käsi-silmä/jalka koordinaation kehittyminen</a:t>
            </a:r>
          </a:p>
          <a:p>
            <a:pPr lvl="0"/>
            <a:r>
              <a:rPr lang="fi-FI" dirty="0"/>
              <a:t>tilan ja suuntien tajuaminen</a:t>
            </a:r>
          </a:p>
          <a:p>
            <a:endParaRPr lang="fi-FI" dirty="0"/>
          </a:p>
        </p:txBody>
      </p:sp>
      <p:sp>
        <p:nvSpPr>
          <p:cNvPr id="5" name="Sisällön paikkamerkki 4"/>
          <p:cNvSpPr>
            <a:spLocks noGrp="1"/>
          </p:cNvSpPr>
          <p:nvPr>
            <p:ph sz="quarter" idx="2"/>
          </p:nvPr>
        </p:nvSpPr>
        <p:spPr/>
        <p:txBody>
          <a:bodyPr>
            <a:normAutofit fontScale="77500" lnSpcReduction="20000"/>
          </a:bodyPr>
          <a:lstStyle/>
          <a:p>
            <a:pPr lvl="0"/>
            <a:r>
              <a:rPr lang="fi-FI" dirty="0"/>
              <a:t>käsitteiden oppimisen apuvälineinä</a:t>
            </a:r>
          </a:p>
          <a:p>
            <a:pPr lvl="0"/>
            <a:r>
              <a:rPr lang="fi-FI" dirty="0"/>
              <a:t>harjoittaa keskittymistä</a:t>
            </a:r>
          </a:p>
          <a:p>
            <a:pPr lvl="0"/>
            <a:r>
              <a:rPr lang="fi-FI" dirty="0"/>
              <a:t>harjoittaa voimankäytön oppimista</a:t>
            </a:r>
          </a:p>
          <a:p>
            <a:pPr lvl="0"/>
            <a:r>
              <a:rPr lang="fi-FI" dirty="0"/>
              <a:t>auttaa jaksamista liikesuorituksissa</a:t>
            </a:r>
          </a:p>
          <a:p>
            <a:pPr lvl="0"/>
            <a:r>
              <a:rPr lang="fi-FI" dirty="0"/>
              <a:t>opitaan pari- ja ryhmätyöskentelyä</a:t>
            </a:r>
          </a:p>
          <a:p>
            <a:pPr lvl="0"/>
            <a:r>
              <a:rPr lang="fi-FI" dirty="0"/>
              <a:t>apuna liikunnan perusmuotojen kehittymisessä</a:t>
            </a:r>
          </a:p>
          <a:p>
            <a:pPr lvl="0"/>
            <a:r>
              <a:rPr lang="fi-FI" dirty="0"/>
              <a:t>apuna kestävyyden ja kunnon kohentamisessa</a:t>
            </a:r>
          </a:p>
          <a:p>
            <a:pPr lvl="0"/>
            <a:r>
              <a:rPr lang="fi-FI" dirty="0"/>
              <a:t>esitysten apuvälineinä</a:t>
            </a:r>
          </a:p>
          <a:p>
            <a:endParaRPr lang="fi-FI"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fontScale="55000" lnSpcReduction="20000"/>
          </a:bodyPr>
          <a:lstStyle/>
          <a:p>
            <a:pPr>
              <a:buNone/>
            </a:pPr>
            <a:r>
              <a:rPr lang="fi-FI" i="1" dirty="0"/>
              <a:t>Opiskelija osaa</a:t>
            </a:r>
            <a:endParaRPr lang="fi-FI" dirty="0"/>
          </a:p>
          <a:p>
            <a:r>
              <a:rPr lang="fi-FI" dirty="0"/>
              <a:t>Suunnitella liikuntaa ja liikkumista</a:t>
            </a:r>
          </a:p>
          <a:p>
            <a:r>
              <a:rPr lang="fi-FI" dirty="0"/>
              <a:t>Huomioida ohjattavien kehityksen, tuen tarpeen ja osallisuuden</a:t>
            </a:r>
          </a:p>
          <a:p>
            <a:pPr>
              <a:buNone/>
            </a:pPr>
            <a:r>
              <a:rPr lang="fi-FI" i="1" dirty="0"/>
              <a:t> </a:t>
            </a:r>
            <a:endParaRPr lang="fi-FI" dirty="0"/>
          </a:p>
          <a:p>
            <a:pPr>
              <a:buNone/>
            </a:pPr>
            <a:r>
              <a:rPr lang="fi-FI" i="1" dirty="0"/>
              <a:t>Sisältö</a:t>
            </a:r>
            <a:endParaRPr lang="fi-FI" dirty="0"/>
          </a:p>
          <a:p>
            <a:r>
              <a:rPr lang="fi-FI" dirty="0"/>
              <a:t>Tavoitteellisen liikunnan suunnittelu ja valmistelu</a:t>
            </a:r>
          </a:p>
          <a:p>
            <a:r>
              <a:rPr lang="fi-FI" dirty="0"/>
              <a:t>Liikunnan ja liikkumisen ohjaamisen erilaiset ohjausmenetelmät</a:t>
            </a:r>
          </a:p>
          <a:p>
            <a:r>
              <a:rPr lang="fi-FI" dirty="0"/>
              <a:t>Erilaiset liikuntavälineet ja niiden monipuolinen käyttö</a:t>
            </a:r>
          </a:p>
          <a:p>
            <a:r>
              <a:rPr lang="fi-FI" dirty="0"/>
              <a:t>Liikuntataidot ja liikunnalliset perustaidot</a:t>
            </a:r>
          </a:p>
          <a:p>
            <a:r>
              <a:rPr lang="fi-FI" dirty="0"/>
              <a:t>Ohjattavien kehitys, tuen tarpeet ja liikkumiseen liittyvät rajoitteet </a:t>
            </a:r>
          </a:p>
          <a:p>
            <a:r>
              <a:rPr lang="fi-FI" dirty="0"/>
              <a:t>Vaihtoehtoiset toimintamuodot </a:t>
            </a:r>
          </a:p>
          <a:p>
            <a:r>
              <a:rPr lang="fi-FI" dirty="0"/>
              <a:t>Mediavälineet ja -sovellukset liikunnan ja liikkumisen ohjaamisessa</a:t>
            </a:r>
          </a:p>
          <a:p>
            <a:pPr>
              <a:buNone/>
            </a:pPr>
            <a:r>
              <a:rPr lang="fi-FI" i="1" dirty="0"/>
              <a:t> </a:t>
            </a:r>
            <a:endParaRPr lang="fi-FI" dirty="0"/>
          </a:p>
          <a:p>
            <a:pPr>
              <a:buNone/>
            </a:pPr>
            <a:r>
              <a:rPr lang="fi-FI" i="1" dirty="0"/>
              <a:t>Suoritus ja arviointi </a:t>
            </a:r>
            <a:endParaRPr lang="fi-FI" dirty="0"/>
          </a:p>
          <a:p>
            <a:r>
              <a:rPr lang="fi-FI" dirty="0"/>
              <a:t>aktiivinen osallistuminen ja oppimistehtävät</a:t>
            </a:r>
          </a:p>
          <a:p>
            <a:r>
              <a:rPr lang="fi-FI" dirty="0"/>
              <a:t>S / K / </a:t>
            </a:r>
            <a:r>
              <a:rPr lang="fi-FI" dirty="0" err="1"/>
              <a:t>Hyl</a:t>
            </a:r>
            <a:endParaRPr lang="fi-FI" dirty="0"/>
          </a:p>
          <a:p>
            <a:endParaRPr lang="fi-FI"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p:cNvSpPr>
            <a:spLocks noGrp="1"/>
          </p:cNvSpPr>
          <p:nvPr>
            <p:ph type="title"/>
          </p:nvPr>
        </p:nvSpPr>
        <p:spPr/>
        <p:txBody>
          <a:bodyPr/>
          <a:lstStyle/>
          <a:p>
            <a:r>
              <a:rPr lang="fi-FI" dirty="0"/>
              <a:t>Liikunta välineiden innostamina</a:t>
            </a:r>
          </a:p>
        </p:txBody>
      </p:sp>
      <p:sp>
        <p:nvSpPr>
          <p:cNvPr id="7" name="Sisällön paikkamerkki 6"/>
          <p:cNvSpPr>
            <a:spLocks noGrp="1"/>
          </p:cNvSpPr>
          <p:nvPr>
            <p:ph sz="quarter" idx="1"/>
          </p:nvPr>
        </p:nvSpPr>
        <p:spPr/>
        <p:txBody>
          <a:bodyPr>
            <a:normAutofit fontScale="92500" lnSpcReduction="10000"/>
          </a:bodyPr>
          <a:lstStyle/>
          <a:p>
            <a:pPr>
              <a:buNone/>
            </a:pPr>
            <a:r>
              <a:rPr lang="fi-FI" b="1" dirty="0"/>
              <a:t>  Perinteiset liikuntavälineet</a:t>
            </a:r>
            <a:endParaRPr lang="fi-FI" sz="2000" dirty="0"/>
          </a:p>
          <a:p>
            <a:pPr lvl="1"/>
            <a:r>
              <a:rPr lang="fi-FI" dirty="0"/>
              <a:t>pallot (ehkä kehittävin väline lapsen liikunnassa)</a:t>
            </a:r>
            <a:endParaRPr lang="fi-FI" sz="1800" dirty="0"/>
          </a:p>
          <a:p>
            <a:pPr lvl="1"/>
            <a:r>
              <a:rPr lang="fi-FI" dirty="0"/>
              <a:t>hernepussit</a:t>
            </a:r>
            <a:endParaRPr lang="fi-FI" sz="1800" dirty="0"/>
          </a:p>
          <a:p>
            <a:pPr lvl="1"/>
            <a:r>
              <a:rPr lang="fi-FI" dirty="0"/>
              <a:t>vanteet</a:t>
            </a:r>
            <a:endParaRPr lang="fi-FI" sz="1800" dirty="0"/>
          </a:p>
          <a:p>
            <a:pPr lvl="1"/>
            <a:r>
              <a:rPr lang="fi-FI" dirty="0"/>
              <a:t>hyppynarut, joustinnaru</a:t>
            </a:r>
            <a:endParaRPr lang="fi-FI" sz="1800" dirty="0"/>
          </a:p>
          <a:p>
            <a:pPr lvl="1"/>
            <a:r>
              <a:rPr lang="fi-FI" dirty="0"/>
              <a:t>huivit ja nauhat</a:t>
            </a:r>
            <a:endParaRPr lang="fi-FI" sz="1800" dirty="0"/>
          </a:p>
          <a:p>
            <a:endParaRPr lang="fi-FI" dirty="0"/>
          </a:p>
        </p:txBody>
      </p:sp>
      <p:sp>
        <p:nvSpPr>
          <p:cNvPr id="8" name="Sisällön paikkamerkki 7"/>
          <p:cNvSpPr>
            <a:spLocks noGrp="1"/>
          </p:cNvSpPr>
          <p:nvPr>
            <p:ph sz="quarter" idx="2"/>
          </p:nvPr>
        </p:nvSpPr>
        <p:spPr/>
        <p:txBody>
          <a:bodyPr>
            <a:normAutofit fontScale="92500" lnSpcReduction="10000"/>
          </a:bodyPr>
          <a:lstStyle/>
          <a:p>
            <a:pPr>
              <a:buNone/>
            </a:pPr>
            <a:r>
              <a:rPr lang="fi-FI" b="1" dirty="0"/>
              <a:t>    Uudet liikuntavälineet ja kierrätysmateriaalit</a:t>
            </a:r>
            <a:endParaRPr lang="fi-FI" sz="2000" dirty="0"/>
          </a:p>
          <a:p>
            <a:pPr lvl="1"/>
            <a:r>
              <a:rPr lang="fi-FI" dirty="0"/>
              <a:t>leikkivarjo (peitot, lakanat, pyyhkeet)</a:t>
            </a:r>
            <a:endParaRPr lang="fi-FI" sz="1800" dirty="0"/>
          </a:p>
          <a:p>
            <a:pPr lvl="1"/>
            <a:r>
              <a:rPr lang="fi-FI" dirty="0"/>
              <a:t>muotolaatat</a:t>
            </a:r>
            <a:endParaRPr lang="fi-FI" sz="1800" dirty="0"/>
          </a:p>
          <a:p>
            <a:pPr lvl="1"/>
            <a:r>
              <a:rPr lang="fi-FI" dirty="0"/>
              <a:t>matonpalaset</a:t>
            </a:r>
            <a:endParaRPr lang="fi-FI" sz="1800" dirty="0"/>
          </a:p>
          <a:p>
            <a:pPr lvl="1"/>
            <a:r>
              <a:rPr lang="fi-FI" dirty="0"/>
              <a:t>liitettävät numeropalat</a:t>
            </a:r>
            <a:endParaRPr lang="fi-FI" sz="1800" dirty="0"/>
          </a:p>
          <a:p>
            <a:pPr lvl="1"/>
            <a:r>
              <a:rPr lang="fi-FI" dirty="0"/>
              <a:t>taskullinen noppa</a:t>
            </a:r>
            <a:endParaRPr lang="fi-FI" sz="1800" dirty="0"/>
          </a:p>
          <a:p>
            <a:pPr lvl="1"/>
            <a:r>
              <a:rPr lang="fi-FI" dirty="0"/>
              <a:t>kierrätysmateriaalit (pahvilaatikot, mehutölkit, sanomalahdet, paperirullat jne.)</a:t>
            </a:r>
            <a:endParaRPr lang="fi-FI" sz="1800" dirty="0"/>
          </a:p>
          <a:p>
            <a:endParaRPr lang="fi-FI"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Liikuntataidot ja liikunnalliset perustaidot</a:t>
            </a:r>
          </a:p>
        </p:txBody>
      </p:sp>
      <p:sp>
        <p:nvSpPr>
          <p:cNvPr id="3" name="Sisällön paikkamerkki 2"/>
          <p:cNvSpPr>
            <a:spLocks noGrp="1"/>
          </p:cNvSpPr>
          <p:nvPr>
            <p:ph idx="1"/>
          </p:nvPr>
        </p:nvSpPr>
        <p:spPr/>
        <p:txBody>
          <a:bodyPr/>
          <a:lstStyle/>
          <a:p>
            <a:endParaRPr lang="fi-FI"/>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Liikunnan perusliikkeet</a:t>
            </a:r>
          </a:p>
        </p:txBody>
      </p:sp>
      <p:sp>
        <p:nvSpPr>
          <p:cNvPr id="3" name="Sisällön paikkamerkki 2"/>
          <p:cNvSpPr>
            <a:spLocks noGrp="1"/>
          </p:cNvSpPr>
          <p:nvPr>
            <p:ph sz="quarter" idx="1"/>
          </p:nvPr>
        </p:nvSpPr>
        <p:spPr/>
        <p:txBody>
          <a:bodyPr>
            <a:normAutofit fontScale="55000" lnSpcReduction="20000"/>
          </a:bodyPr>
          <a:lstStyle/>
          <a:p>
            <a:pPr lvl="0"/>
            <a:r>
              <a:rPr lang="fi-FI" dirty="0"/>
              <a:t>Kehittyessään lapsi oppii jokapäiväisen elämän kannalta välttämättömiä taitoja (seisominen, käveleminen, juokseminen ja hyppääminen) </a:t>
            </a:r>
            <a:r>
              <a:rPr lang="fi-FI" dirty="0">
                <a:sym typeface="Wingdings"/>
              </a:rPr>
              <a:t></a:t>
            </a:r>
            <a:r>
              <a:rPr lang="fi-FI" dirty="0"/>
              <a:t> liikunnan perusliikkeet</a:t>
            </a:r>
          </a:p>
          <a:p>
            <a:pPr>
              <a:buNone/>
            </a:pPr>
            <a:endParaRPr lang="fi-FI" dirty="0"/>
          </a:p>
          <a:p>
            <a:pPr lvl="0"/>
            <a:r>
              <a:rPr lang="fi-FI" dirty="0"/>
              <a:t>kaikkien varsinaisten liikuntasuoritusten perusta</a:t>
            </a:r>
          </a:p>
          <a:p>
            <a:endParaRPr lang="fi-FI" dirty="0"/>
          </a:p>
          <a:p>
            <a:pPr lvl="0"/>
            <a:r>
              <a:rPr lang="fi-FI" dirty="0"/>
              <a:t>lajitaidot ovat liikunnan perusliikkeiden sovellutuksia</a:t>
            </a:r>
          </a:p>
          <a:p>
            <a:endParaRPr lang="fi-FI" dirty="0"/>
          </a:p>
          <a:p>
            <a:pPr lvl="0"/>
            <a:r>
              <a:rPr lang="fi-FI" dirty="0"/>
              <a:t>perusliikkeiden oppiminen tapahtuu osittain kypsymisen kautta</a:t>
            </a:r>
          </a:p>
          <a:p>
            <a:endParaRPr lang="fi-FI" dirty="0"/>
          </a:p>
          <a:p>
            <a:pPr lvl="0"/>
            <a:r>
              <a:rPr lang="fi-FI" dirty="0"/>
              <a:t>lapsi tarvitsee paljon harjoitusta (automatisoituminen)</a:t>
            </a:r>
          </a:p>
          <a:p>
            <a:endParaRPr lang="fi-FI" dirty="0"/>
          </a:p>
          <a:p>
            <a:pPr lvl="0"/>
            <a:r>
              <a:rPr lang="fi-FI" dirty="0"/>
              <a:t>automatisoituneet perusliikkeet ovat riittävä pohja lajitaitojen hankkimiselle</a:t>
            </a:r>
          </a:p>
          <a:p>
            <a:endParaRPr lang="fi-FI" dirty="0"/>
          </a:p>
          <a:p>
            <a:pPr lvl="0"/>
            <a:r>
              <a:rPr lang="fi-FI" dirty="0"/>
              <a:t>lapset tarvitsevat ohjattua liikuntaa ja harjoittelua jo ennen kouluikää tullakseen taitaviksi</a:t>
            </a:r>
          </a:p>
          <a:p>
            <a:endParaRPr lang="fi-FI"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850106"/>
          </a:xfrm>
        </p:spPr>
        <p:txBody>
          <a:bodyPr/>
          <a:lstStyle/>
          <a:p>
            <a:r>
              <a:rPr lang="fi-FI" dirty="0"/>
              <a:t>Perusliikkeet</a:t>
            </a:r>
          </a:p>
        </p:txBody>
      </p:sp>
      <p:sp>
        <p:nvSpPr>
          <p:cNvPr id="3" name="Sisällön paikkamerkki 2"/>
          <p:cNvSpPr>
            <a:spLocks noGrp="1"/>
          </p:cNvSpPr>
          <p:nvPr>
            <p:ph sz="quarter" idx="1"/>
          </p:nvPr>
        </p:nvSpPr>
        <p:spPr>
          <a:xfrm>
            <a:off x="457200" y="1196752"/>
            <a:ext cx="8229600" cy="4929411"/>
          </a:xfrm>
        </p:spPr>
        <p:txBody>
          <a:bodyPr>
            <a:normAutofit lnSpcReduction="10000"/>
          </a:bodyPr>
          <a:lstStyle/>
          <a:p>
            <a:pPr lvl="0">
              <a:buNone/>
            </a:pPr>
            <a:r>
              <a:rPr lang="fi-FI" b="1" dirty="0"/>
              <a:t>1 Liikkumisliikkeet:</a:t>
            </a:r>
            <a:endParaRPr lang="fi-FI" dirty="0"/>
          </a:p>
          <a:p>
            <a:pPr lvl="0"/>
            <a:r>
              <a:rPr lang="fi-FI" dirty="0"/>
              <a:t>ryömiminen</a:t>
            </a:r>
          </a:p>
          <a:p>
            <a:pPr lvl="0"/>
            <a:r>
              <a:rPr lang="fi-FI" dirty="0"/>
              <a:t>kieriminen</a:t>
            </a:r>
          </a:p>
          <a:p>
            <a:pPr lvl="0"/>
            <a:r>
              <a:rPr lang="fi-FI" dirty="0"/>
              <a:t>konttaaminen</a:t>
            </a:r>
          </a:p>
          <a:p>
            <a:pPr lvl="0"/>
            <a:r>
              <a:rPr lang="fi-FI" dirty="0"/>
              <a:t>kävely</a:t>
            </a:r>
          </a:p>
          <a:p>
            <a:pPr lvl="0"/>
            <a:r>
              <a:rPr lang="fi-FI" dirty="0"/>
              <a:t>juoksu</a:t>
            </a:r>
          </a:p>
          <a:p>
            <a:pPr lvl="0"/>
            <a:r>
              <a:rPr lang="fi-FI" dirty="0"/>
              <a:t>hyppääminen</a:t>
            </a:r>
          </a:p>
          <a:p>
            <a:pPr lvl="0"/>
            <a:r>
              <a:rPr lang="fi-FI" dirty="0"/>
              <a:t>hyppely</a:t>
            </a:r>
          </a:p>
          <a:p>
            <a:pPr lvl="0"/>
            <a:r>
              <a:rPr lang="fi-FI" dirty="0"/>
              <a:t>kiipeäminen</a:t>
            </a:r>
          </a:p>
          <a:p>
            <a:endParaRPr lang="fi-FI" dirty="0"/>
          </a:p>
        </p:txBody>
      </p:sp>
      <p:pic>
        <p:nvPicPr>
          <p:cNvPr id="4" name="Kuva 3" descr="juoksu.jpg"/>
          <p:cNvPicPr>
            <a:picLocks noChangeAspect="1"/>
          </p:cNvPicPr>
          <p:nvPr/>
        </p:nvPicPr>
        <p:blipFill>
          <a:blip r:embed="rId2" cstate="print"/>
          <a:stretch>
            <a:fillRect/>
          </a:stretch>
        </p:blipFill>
        <p:spPr>
          <a:xfrm>
            <a:off x="4860032" y="980728"/>
            <a:ext cx="2619375" cy="1743075"/>
          </a:xfrm>
          <a:prstGeom prst="rect">
            <a:avLst/>
          </a:prstGeom>
        </p:spPr>
      </p:pic>
      <p:pic>
        <p:nvPicPr>
          <p:cNvPr id="5" name="Kuva 4" descr="konttaaminen.jpg"/>
          <p:cNvPicPr>
            <a:picLocks noChangeAspect="1"/>
          </p:cNvPicPr>
          <p:nvPr/>
        </p:nvPicPr>
        <p:blipFill>
          <a:blip r:embed="rId3" cstate="print"/>
          <a:stretch>
            <a:fillRect/>
          </a:stretch>
        </p:blipFill>
        <p:spPr>
          <a:xfrm>
            <a:off x="5076056" y="3429000"/>
            <a:ext cx="2143125" cy="2143125"/>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922114"/>
          </a:xfrm>
        </p:spPr>
        <p:txBody>
          <a:bodyPr/>
          <a:lstStyle/>
          <a:p>
            <a:r>
              <a:rPr lang="fi-FI" dirty="0"/>
              <a:t>Perusliikkeet</a:t>
            </a:r>
          </a:p>
        </p:txBody>
      </p:sp>
      <p:sp>
        <p:nvSpPr>
          <p:cNvPr id="3" name="Sisällön paikkamerkki 2"/>
          <p:cNvSpPr>
            <a:spLocks noGrp="1"/>
          </p:cNvSpPr>
          <p:nvPr>
            <p:ph sz="quarter" idx="1"/>
          </p:nvPr>
        </p:nvSpPr>
        <p:spPr>
          <a:xfrm>
            <a:off x="457200" y="1196752"/>
            <a:ext cx="8229600" cy="4929411"/>
          </a:xfrm>
        </p:spPr>
        <p:txBody>
          <a:bodyPr/>
          <a:lstStyle/>
          <a:p>
            <a:pPr lvl="0">
              <a:buNone/>
            </a:pPr>
            <a:r>
              <a:rPr lang="fi-FI" b="1" dirty="0"/>
              <a:t>2 Liikuntaliikkeet</a:t>
            </a:r>
            <a:endParaRPr lang="fi-FI" dirty="0"/>
          </a:p>
          <a:p>
            <a:pPr lvl="0"/>
            <a:r>
              <a:rPr lang="fi-FI" dirty="0"/>
              <a:t>istuminen</a:t>
            </a:r>
          </a:p>
          <a:p>
            <a:pPr lvl="0"/>
            <a:r>
              <a:rPr lang="fi-FI" dirty="0"/>
              <a:t>seisominen</a:t>
            </a:r>
          </a:p>
          <a:p>
            <a:pPr lvl="0"/>
            <a:r>
              <a:rPr lang="fi-FI" dirty="0"/>
              <a:t>taivutus, kiertäminen</a:t>
            </a:r>
          </a:p>
          <a:p>
            <a:pPr lvl="0"/>
            <a:r>
              <a:rPr lang="fi-FI" dirty="0"/>
              <a:t>kääntyminen</a:t>
            </a:r>
          </a:p>
          <a:p>
            <a:pPr lvl="0"/>
            <a:r>
              <a:rPr lang="fi-FI" dirty="0"/>
              <a:t>nosto/pudotus</a:t>
            </a:r>
          </a:p>
          <a:p>
            <a:pPr lvl="0"/>
            <a:r>
              <a:rPr lang="fi-FI" dirty="0"/>
              <a:t>pysähtyminen</a:t>
            </a:r>
          </a:p>
          <a:p>
            <a:pPr lvl="0"/>
            <a:r>
              <a:rPr lang="fi-FI" dirty="0"/>
              <a:t>kaatuminen</a:t>
            </a:r>
          </a:p>
          <a:p>
            <a:endParaRPr lang="fi-FI" dirty="0"/>
          </a:p>
        </p:txBody>
      </p:sp>
      <p:pic>
        <p:nvPicPr>
          <p:cNvPr id="28674" name="Picture 2" descr="Seisoa (Kuva: Sergio Palao / CATEDU)"/>
          <p:cNvPicPr>
            <a:picLocks noChangeAspect="1" noChangeArrowheads="1"/>
          </p:cNvPicPr>
          <p:nvPr/>
        </p:nvPicPr>
        <p:blipFill>
          <a:blip r:embed="rId2" cstate="print"/>
          <a:srcRect/>
          <a:stretch>
            <a:fillRect/>
          </a:stretch>
        </p:blipFill>
        <p:spPr bwMode="auto">
          <a:xfrm>
            <a:off x="5796136" y="1412776"/>
            <a:ext cx="1738164" cy="1738164"/>
          </a:xfrm>
          <a:prstGeom prst="rect">
            <a:avLst/>
          </a:prstGeom>
          <a:noFill/>
        </p:spPr>
      </p:pic>
      <p:pic>
        <p:nvPicPr>
          <p:cNvPr id="28676" name="Picture 4" descr="Kaatua (Kuva: Elina Vanninen)"/>
          <p:cNvPicPr>
            <a:picLocks noChangeAspect="1" noChangeArrowheads="1"/>
          </p:cNvPicPr>
          <p:nvPr/>
        </p:nvPicPr>
        <p:blipFill>
          <a:blip r:embed="rId3" cstate="print"/>
          <a:srcRect/>
          <a:stretch>
            <a:fillRect/>
          </a:stretch>
        </p:blipFill>
        <p:spPr bwMode="auto">
          <a:xfrm>
            <a:off x="4788024" y="3501008"/>
            <a:ext cx="2275012" cy="1517758"/>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850106"/>
          </a:xfrm>
        </p:spPr>
        <p:txBody>
          <a:bodyPr/>
          <a:lstStyle/>
          <a:p>
            <a:r>
              <a:rPr lang="fi-FI" dirty="0"/>
              <a:t>Perusliikkeet</a:t>
            </a:r>
          </a:p>
        </p:txBody>
      </p:sp>
      <p:sp>
        <p:nvSpPr>
          <p:cNvPr id="3" name="Sisällön paikkamerkki 2"/>
          <p:cNvSpPr>
            <a:spLocks noGrp="1"/>
          </p:cNvSpPr>
          <p:nvPr>
            <p:ph sz="quarter" idx="1"/>
          </p:nvPr>
        </p:nvSpPr>
        <p:spPr>
          <a:xfrm>
            <a:off x="457200" y="1196752"/>
            <a:ext cx="8229600" cy="4929411"/>
          </a:xfrm>
        </p:spPr>
        <p:txBody>
          <a:bodyPr>
            <a:normAutofit fontScale="92500" lnSpcReduction="20000"/>
          </a:bodyPr>
          <a:lstStyle/>
          <a:p>
            <a:pPr lvl="0">
              <a:buNone/>
            </a:pPr>
            <a:r>
              <a:rPr lang="fi-FI" b="1" dirty="0"/>
              <a:t>3 Käsittelyliikkeet:</a:t>
            </a:r>
            <a:endParaRPr lang="fi-FI" dirty="0"/>
          </a:p>
          <a:p>
            <a:pPr lvl="0"/>
            <a:r>
              <a:rPr lang="fi-FI" dirty="0"/>
              <a:t>heittäminen</a:t>
            </a:r>
          </a:p>
          <a:p>
            <a:pPr lvl="0"/>
            <a:r>
              <a:rPr lang="fi-FI" dirty="0"/>
              <a:t>kiinniottaminen</a:t>
            </a:r>
          </a:p>
          <a:p>
            <a:pPr lvl="0"/>
            <a:r>
              <a:rPr lang="fi-FI" dirty="0"/>
              <a:t>lyöminen</a:t>
            </a:r>
          </a:p>
          <a:p>
            <a:pPr lvl="0"/>
            <a:r>
              <a:rPr lang="fi-FI" dirty="0"/>
              <a:t>potkaiseminen</a:t>
            </a:r>
          </a:p>
          <a:p>
            <a:pPr lvl="0"/>
            <a:r>
              <a:rPr lang="fi-FI" dirty="0"/>
              <a:t>pompottelu</a:t>
            </a:r>
          </a:p>
          <a:p>
            <a:pPr lvl="0"/>
            <a:r>
              <a:rPr lang="fi-FI" dirty="0"/>
              <a:t>vierittäminen</a:t>
            </a:r>
          </a:p>
          <a:p>
            <a:pPr lvl="0"/>
            <a:r>
              <a:rPr lang="fi-FI" dirty="0"/>
              <a:t>työntäminen</a:t>
            </a:r>
          </a:p>
          <a:p>
            <a:pPr lvl="0"/>
            <a:r>
              <a:rPr lang="fi-FI" dirty="0"/>
              <a:t>kuljetus</a:t>
            </a:r>
          </a:p>
          <a:p>
            <a:pPr lvl="0"/>
            <a:r>
              <a:rPr lang="fi-FI" dirty="0"/>
              <a:t>raskaiden esineiden käsittely</a:t>
            </a:r>
          </a:p>
          <a:p>
            <a:endParaRPr lang="fi-FI" dirty="0"/>
          </a:p>
        </p:txBody>
      </p:sp>
      <p:pic>
        <p:nvPicPr>
          <p:cNvPr id="27650" name="Picture 2" descr="Heittää (Kuva: Sergio Palao / CATEDU)"/>
          <p:cNvPicPr>
            <a:picLocks noChangeAspect="1" noChangeArrowheads="1"/>
          </p:cNvPicPr>
          <p:nvPr/>
        </p:nvPicPr>
        <p:blipFill>
          <a:blip r:embed="rId2" cstate="print"/>
          <a:srcRect/>
          <a:stretch>
            <a:fillRect/>
          </a:stretch>
        </p:blipFill>
        <p:spPr bwMode="auto">
          <a:xfrm>
            <a:off x="4788024" y="1484784"/>
            <a:ext cx="1954188" cy="1954188"/>
          </a:xfrm>
          <a:prstGeom prst="rect">
            <a:avLst/>
          </a:prstGeom>
          <a:noFill/>
        </p:spPr>
      </p:pic>
      <p:pic>
        <p:nvPicPr>
          <p:cNvPr id="27652" name="Picture 4" descr="Jalkapallo (Kuva: Emma Kulo)"/>
          <p:cNvPicPr>
            <a:picLocks noChangeAspect="1" noChangeArrowheads="1"/>
          </p:cNvPicPr>
          <p:nvPr/>
        </p:nvPicPr>
        <p:blipFill>
          <a:blip r:embed="rId3" cstate="print"/>
          <a:srcRect/>
          <a:stretch>
            <a:fillRect/>
          </a:stretch>
        </p:blipFill>
        <p:spPr bwMode="auto">
          <a:xfrm>
            <a:off x="5364088" y="3861048"/>
            <a:ext cx="2547442" cy="1800152"/>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Ohjattavien kehitys, tuen tarpeet ja liikkumiseen liittyvät rajoitteet </a:t>
            </a:r>
          </a:p>
        </p:txBody>
      </p:sp>
      <p:sp>
        <p:nvSpPr>
          <p:cNvPr id="3" name="Sisällön paikkamerkki 2"/>
          <p:cNvSpPr>
            <a:spLocks noGrp="1"/>
          </p:cNvSpPr>
          <p:nvPr>
            <p:ph idx="1"/>
          </p:nvPr>
        </p:nvSpPr>
        <p:spPr/>
        <p:txBody>
          <a:bodyPr/>
          <a:lstStyle/>
          <a:p>
            <a:endParaRPr lang="fi-FI"/>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Mediavälineet ja -sovellukset liikunnan ja liikkumisen ohjaamisessa</a:t>
            </a:r>
          </a:p>
        </p:txBody>
      </p:sp>
      <p:sp>
        <p:nvSpPr>
          <p:cNvPr id="3" name="Sisällön paikkamerkki 2"/>
          <p:cNvSpPr>
            <a:spLocks noGrp="1"/>
          </p:cNvSpPr>
          <p:nvPr>
            <p:ph idx="1"/>
          </p:nvPr>
        </p:nvSpPr>
        <p:spPr/>
        <p:txBody>
          <a:bodyPr/>
          <a:lstStyle/>
          <a:p>
            <a:r>
              <a:rPr lang="fi-FI" dirty="0">
                <a:hlinkClick r:id="rId2"/>
              </a:rPr>
              <a:t>https://digivaka.wordpress.com/liikuntakasvatus/kehontuntemus/</a:t>
            </a:r>
            <a:endParaRPr lang="fi-FI" dirty="0"/>
          </a:p>
          <a:p>
            <a:endParaRPr lang="fi-FI" dirty="0"/>
          </a:p>
          <a:p>
            <a:r>
              <a:rPr lang="fi-FI" dirty="0">
                <a:hlinkClick r:id="rId3"/>
              </a:rPr>
              <a:t>https://digivaka.wordpress.com/liikuntakasvatus/arkiliikunnan-tukeminen-digivalineilla/</a:t>
            </a:r>
            <a:endParaRPr lang="fi-FI" dirty="0"/>
          </a:p>
          <a:p>
            <a:endParaRPr lang="fi-FI" dirty="0"/>
          </a:p>
          <a:p>
            <a:endParaRPr lang="fi-FI"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23528" y="404664"/>
            <a:ext cx="7772400" cy="1512168"/>
          </a:xfrm>
        </p:spPr>
        <p:txBody>
          <a:bodyPr>
            <a:normAutofit fontScale="90000"/>
          </a:bodyPr>
          <a:lstStyle/>
          <a:p>
            <a:r>
              <a:rPr lang="fi-FI" b="1" dirty="0"/>
              <a:t>Kasvun yleispiirteet – </a:t>
            </a:r>
            <a:r>
              <a:rPr lang="fi-FI" dirty="0"/>
              <a:t/>
            </a:r>
            <a:br>
              <a:rPr lang="fi-FI" dirty="0"/>
            </a:br>
            <a:r>
              <a:rPr lang="fi-FI" b="1" dirty="0"/>
              <a:t>Liiku leikkien ja oppien: 6-9-vuotiaat</a:t>
            </a:r>
            <a:endParaRPr lang="fi-FI" dirty="0"/>
          </a:p>
        </p:txBody>
      </p:sp>
      <p:sp>
        <p:nvSpPr>
          <p:cNvPr id="3" name="Sisällön paikkamerkki 2"/>
          <p:cNvSpPr>
            <a:spLocks noGrp="1"/>
          </p:cNvSpPr>
          <p:nvPr>
            <p:ph sz="quarter" idx="1"/>
          </p:nvPr>
        </p:nvSpPr>
        <p:spPr>
          <a:xfrm>
            <a:off x="683568" y="2204864"/>
            <a:ext cx="7772400" cy="4246984"/>
          </a:xfrm>
        </p:spPr>
        <p:txBody>
          <a:bodyPr>
            <a:normAutofit fontScale="85000" lnSpcReduction="10000"/>
          </a:bodyPr>
          <a:lstStyle/>
          <a:p>
            <a:pPr lvl="0"/>
            <a:r>
              <a:rPr lang="fi-FI" dirty="0"/>
              <a:t>edellytyksiä lajinomaiseen harjoitteluun </a:t>
            </a:r>
            <a:r>
              <a:rPr lang="fi-FI" dirty="0">
                <a:sym typeface="Wingdings"/>
              </a:rPr>
              <a:t></a:t>
            </a:r>
            <a:r>
              <a:rPr lang="fi-FI" dirty="0"/>
              <a:t> hermoston kypsyys, suurempi psyko-sosiaalinen hermoston kypsyys, suurempi psyko-sosiaalinen järjestyneisyys ja mittavissa oleva verenkierron ja hengityselinten rasitusvasteen lisääntyminen</a:t>
            </a:r>
          </a:p>
          <a:p>
            <a:pPr lvl="0">
              <a:buNone/>
            </a:pPr>
            <a:endParaRPr lang="fi-FI" dirty="0"/>
          </a:p>
          <a:p>
            <a:pPr lvl="0"/>
            <a:r>
              <a:rPr lang="fi-FI" dirty="0"/>
              <a:t>ensimmäinen liikunnallinen herkkyyskausi</a:t>
            </a:r>
          </a:p>
          <a:p>
            <a:pPr lvl="0">
              <a:buNone/>
            </a:pPr>
            <a:endParaRPr lang="fi-FI" dirty="0"/>
          </a:p>
          <a:p>
            <a:pPr lvl="0"/>
            <a:r>
              <a:rPr lang="fi-FI" dirty="0"/>
              <a:t>kestävyyttä voi jo harjoitella </a:t>
            </a:r>
            <a:r>
              <a:rPr lang="fi-FI" dirty="0">
                <a:sym typeface="Wingdings"/>
              </a:rPr>
              <a:t></a:t>
            </a:r>
            <a:r>
              <a:rPr lang="fi-FI" dirty="0"/>
              <a:t> se ei ole keskeistä, mutta välttämätöntä</a:t>
            </a:r>
          </a:p>
          <a:p>
            <a:endParaRPr lang="fi-FI"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flipV="1">
            <a:off x="457200" y="228919"/>
            <a:ext cx="8229600" cy="45719"/>
          </a:xfrm>
        </p:spPr>
        <p:txBody>
          <a:bodyPr>
            <a:normAutofit fontScale="90000"/>
          </a:bodyPr>
          <a:lstStyle/>
          <a:p>
            <a:endParaRPr lang="fi-FI" dirty="0"/>
          </a:p>
        </p:txBody>
      </p:sp>
      <p:sp>
        <p:nvSpPr>
          <p:cNvPr id="3" name="Sisällön paikkamerkki 2"/>
          <p:cNvSpPr>
            <a:spLocks noGrp="1"/>
          </p:cNvSpPr>
          <p:nvPr>
            <p:ph sz="quarter" idx="1"/>
          </p:nvPr>
        </p:nvSpPr>
        <p:spPr>
          <a:xfrm>
            <a:off x="457200" y="260648"/>
            <a:ext cx="8229600" cy="5865515"/>
          </a:xfrm>
        </p:spPr>
        <p:txBody>
          <a:bodyPr>
            <a:normAutofit fontScale="92500" lnSpcReduction="10000"/>
          </a:bodyPr>
          <a:lstStyle/>
          <a:p>
            <a:pPr lvl="0"/>
            <a:r>
              <a:rPr lang="fi-FI" dirty="0"/>
              <a:t>sopivaa harjoittelua leikit ja pelit, joissa rasitus ja lepo vaihtelevat luonnollisella tavalla</a:t>
            </a:r>
          </a:p>
          <a:p>
            <a:pPr>
              <a:buNone/>
            </a:pPr>
            <a:endParaRPr lang="fi-FI" dirty="0"/>
          </a:p>
          <a:p>
            <a:pPr lvl="0"/>
            <a:r>
              <a:rPr lang="fi-FI" dirty="0"/>
              <a:t>perustaidot kehittyvät yleisiksi liikuntamalleiksi</a:t>
            </a:r>
          </a:p>
          <a:p>
            <a:pPr lvl="0">
              <a:buNone/>
            </a:pPr>
            <a:endParaRPr lang="fi-FI" dirty="0"/>
          </a:p>
          <a:p>
            <a:pPr lvl="0"/>
            <a:r>
              <a:rPr lang="fi-FI" dirty="0"/>
              <a:t>lapsi osaa jo perusliikkeiden yhdistelmiä (esim. vauhdinotto ja ponnistus)</a:t>
            </a:r>
          </a:p>
          <a:p>
            <a:pPr>
              <a:buNone/>
            </a:pPr>
            <a:endParaRPr lang="fi-FI" dirty="0"/>
          </a:p>
          <a:p>
            <a:pPr lvl="0"/>
            <a:r>
              <a:rPr lang="fi-FI" dirty="0"/>
              <a:t>hienomotoriikka, kehon tuntemus ojennuksissa sekä jännityksen ja rentouden vaihtelussa vielä puutteellista </a:t>
            </a:r>
            <a:r>
              <a:rPr lang="fi-FI" dirty="0">
                <a:sym typeface="Wingdings"/>
              </a:rPr>
              <a:t></a:t>
            </a:r>
            <a:r>
              <a:rPr lang="fi-FI" dirty="0"/>
              <a:t> tehtäviä, jotka ohjaavat oman kehon tuntemuksen ja hallinnan lisääntymiseen</a:t>
            </a:r>
          </a:p>
          <a:p>
            <a:pPr lvl="0"/>
            <a:endParaRPr lang="fi-FI" dirty="0"/>
          </a:p>
          <a:p>
            <a:endParaRPr lang="fi-FI"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Tavoitteellisen liikunnan suunnittelu ja valmistelu</a:t>
            </a:r>
          </a:p>
        </p:txBody>
      </p:sp>
      <p:sp>
        <p:nvSpPr>
          <p:cNvPr id="3" name="Sisällön paikkamerkki 2"/>
          <p:cNvSpPr>
            <a:spLocks noGrp="1"/>
          </p:cNvSpPr>
          <p:nvPr>
            <p:ph idx="1"/>
          </p:nvPr>
        </p:nvSpPr>
        <p:spPr/>
        <p:txBody>
          <a:bodyPr/>
          <a:lstStyle/>
          <a:p>
            <a:endParaRPr lang="fi-FI"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58018"/>
          </a:xfrm>
        </p:spPr>
        <p:txBody>
          <a:bodyPr>
            <a:normAutofit fontScale="90000"/>
          </a:bodyPr>
          <a:lstStyle/>
          <a:p>
            <a:endParaRPr lang="fi-FI" dirty="0"/>
          </a:p>
        </p:txBody>
      </p:sp>
      <p:sp>
        <p:nvSpPr>
          <p:cNvPr id="3" name="Sisällön paikkamerkki 2"/>
          <p:cNvSpPr>
            <a:spLocks noGrp="1"/>
          </p:cNvSpPr>
          <p:nvPr>
            <p:ph sz="quarter" idx="1"/>
          </p:nvPr>
        </p:nvSpPr>
        <p:spPr>
          <a:xfrm>
            <a:off x="457200" y="332656"/>
            <a:ext cx="8229600" cy="5793507"/>
          </a:xfrm>
        </p:spPr>
        <p:txBody>
          <a:bodyPr>
            <a:normAutofit/>
          </a:bodyPr>
          <a:lstStyle/>
          <a:p>
            <a:pPr lvl="0"/>
            <a:endParaRPr lang="fi-FI" dirty="0"/>
          </a:p>
          <a:p>
            <a:pPr lvl="0"/>
            <a:endParaRPr lang="fi-FI" dirty="0"/>
          </a:p>
          <a:p>
            <a:pPr lvl="0"/>
            <a:endParaRPr lang="fi-FI" dirty="0"/>
          </a:p>
          <a:p>
            <a:pPr lvl="0"/>
            <a:r>
              <a:rPr lang="fi-FI" dirty="0"/>
              <a:t>lapsen oppimiskyky suuri, lapsi nauttii onnistumisesta</a:t>
            </a:r>
          </a:p>
          <a:p>
            <a:pPr>
              <a:buNone/>
            </a:pPr>
            <a:endParaRPr lang="fi-FI" dirty="0"/>
          </a:p>
          <a:p>
            <a:pPr lvl="0"/>
            <a:r>
              <a:rPr lang="fi-FI" dirty="0"/>
              <a:t>lapsi on innokas ja opinhaluinen, mutta lyhytjännitteinen </a:t>
            </a:r>
            <a:r>
              <a:rPr lang="fi-FI" dirty="0">
                <a:sym typeface="Wingdings"/>
              </a:rPr>
              <a:t></a:t>
            </a:r>
            <a:r>
              <a:rPr lang="fi-FI" dirty="0"/>
              <a:t> vaihtelevaa toimintaa ja vapaita liikevalintoja</a:t>
            </a:r>
          </a:p>
          <a:p>
            <a:pPr>
              <a:buNone/>
            </a:pPr>
            <a:endParaRPr lang="fi-FI" dirty="0"/>
          </a:p>
          <a:p>
            <a:endParaRPr lang="fi-FI"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914400" y="274638"/>
            <a:ext cx="7772400" cy="58018"/>
          </a:xfrm>
        </p:spPr>
        <p:txBody>
          <a:bodyPr>
            <a:normAutofit fontScale="90000"/>
          </a:bodyPr>
          <a:lstStyle/>
          <a:p>
            <a:endParaRPr lang="fi-FI" dirty="0"/>
          </a:p>
        </p:txBody>
      </p:sp>
      <p:sp>
        <p:nvSpPr>
          <p:cNvPr id="3" name="Sisällön paikkamerkki 2"/>
          <p:cNvSpPr>
            <a:spLocks noGrp="1"/>
          </p:cNvSpPr>
          <p:nvPr>
            <p:ph sz="quarter" idx="1"/>
          </p:nvPr>
        </p:nvSpPr>
        <p:spPr>
          <a:xfrm>
            <a:off x="914400" y="476672"/>
            <a:ext cx="7772400" cy="5543128"/>
          </a:xfrm>
        </p:spPr>
        <p:txBody>
          <a:bodyPr/>
          <a:lstStyle/>
          <a:p>
            <a:pPr lvl="0"/>
            <a:endParaRPr lang="fi-FI" dirty="0"/>
          </a:p>
          <a:p>
            <a:pPr lvl="0"/>
            <a:r>
              <a:rPr lang="fi-FI" dirty="0"/>
              <a:t>6-9-vuotias lapsi on melko itsekeskeinen, mutta tuntee iloa ryhmään kuulumisesta </a:t>
            </a:r>
            <a:r>
              <a:rPr lang="fi-FI" dirty="0">
                <a:sym typeface="Wingdings"/>
              </a:rPr>
              <a:t></a:t>
            </a:r>
            <a:r>
              <a:rPr lang="fi-FI" dirty="0"/>
              <a:t> ryhmätoiminta alkaa kiinnostaa, lapsi ei vielä hallitse täysin ryhmässä toimimista </a:t>
            </a:r>
            <a:r>
              <a:rPr lang="fi-FI" dirty="0">
                <a:sym typeface="Wingdings"/>
              </a:rPr>
              <a:t></a:t>
            </a:r>
            <a:r>
              <a:rPr lang="fi-FI" dirty="0"/>
              <a:t> ohjaajan kannattaa suosia vapaamuotoista ryhmitystä ja yksinkertaisia pari- ja ryhmätyömuotoja</a:t>
            </a:r>
          </a:p>
          <a:p>
            <a:pPr>
              <a:buNone/>
            </a:pPr>
            <a:endParaRPr lang="fi-FI" dirty="0"/>
          </a:p>
          <a:p>
            <a:pPr>
              <a:buNone/>
            </a:pPr>
            <a:endParaRPr lang="fi-FI" dirty="0"/>
          </a:p>
        </p:txBody>
      </p:sp>
      <p:pic>
        <p:nvPicPr>
          <p:cNvPr id="4" name="Kuva 3" descr="shly.jpg"/>
          <p:cNvPicPr>
            <a:picLocks noChangeAspect="1"/>
          </p:cNvPicPr>
          <p:nvPr/>
        </p:nvPicPr>
        <p:blipFill>
          <a:blip r:embed="rId2" cstate="print"/>
          <a:stretch>
            <a:fillRect/>
          </a:stretch>
        </p:blipFill>
        <p:spPr>
          <a:xfrm>
            <a:off x="4936051" y="4109541"/>
            <a:ext cx="3293549" cy="2473821"/>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flipV="1">
            <a:off x="457200" y="188640"/>
            <a:ext cx="8229600" cy="85998"/>
          </a:xfrm>
        </p:spPr>
        <p:txBody>
          <a:bodyPr>
            <a:normAutofit fontScale="90000"/>
          </a:bodyPr>
          <a:lstStyle/>
          <a:p>
            <a:endParaRPr lang="fi-FI" dirty="0"/>
          </a:p>
        </p:txBody>
      </p:sp>
      <p:sp>
        <p:nvSpPr>
          <p:cNvPr id="3" name="Sisällön paikkamerkki 2"/>
          <p:cNvSpPr>
            <a:spLocks noGrp="1"/>
          </p:cNvSpPr>
          <p:nvPr>
            <p:ph sz="quarter" idx="1"/>
          </p:nvPr>
        </p:nvSpPr>
        <p:spPr>
          <a:xfrm>
            <a:off x="457200" y="260648"/>
            <a:ext cx="8229600" cy="5865515"/>
          </a:xfrm>
        </p:spPr>
        <p:txBody>
          <a:bodyPr>
            <a:normAutofit fontScale="92500" lnSpcReduction="20000"/>
          </a:bodyPr>
          <a:lstStyle/>
          <a:p>
            <a:pPr lvl="0"/>
            <a:r>
              <a:rPr lang="fi-FI" dirty="0"/>
              <a:t>lapsi ei varma säännöistä, mutta tarkkailee kuitenkin, että kaikki noudattavat sääntöjä </a:t>
            </a:r>
            <a:r>
              <a:rPr lang="fi-FI" dirty="0">
                <a:sym typeface="Wingdings"/>
              </a:rPr>
              <a:t></a:t>
            </a:r>
            <a:r>
              <a:rPr lang="fi-FI" dirty="0"/>
              <a:t> selkeät säännöt ja niistä pidetään kiinni! (vaikkapa yhdessä lapsen kanssa laaditut)</a:t>
            </a:r>
          </a:p>
          <a:p>
            <a:pPr>
              <a:buNone/>
            </a:pPr>
            <a:endParaRPr lang="fi-FI" dirty="0"/>
          </a:p>
          <a:p>
            <a:pPr lvl="0"/>
            <a:r>
              <a:rPr lang="fi-FI" dirty="0"/>
              <a:t>kavereiden hyväksynnällä suuri merkitys</a:t>
            </a:r>
          </a:p>
          <a:p>
            <a:pPr>
              <a:buNone/>
            </a:pPr>
            <a:endParaRPr lang="fi-FI" dirty="0"/>
          </a:p>
          <a:p>
            <a:pPr lvl="0"/>
            <a:r>
              <a:rPr lang="fi-FI" dirty="0"/>
              <a:t>mielikuvituksella merkittävä rooli lapsen elämässä </a:t>
            </a:r>
            <a:r>
              <a:rPr lang="fi-FI" dirty="0">
                <a:sym typeface="Wingdings"/>
              </a:rPr>
              <a:t></a:t>
            </a:r>
            <a:r>
              <a:rPr lang="fi-FI" dirty="0"/>
              <a:t> mielikuvitusleikit vähenevät sääntöleikkeihin siirtyessä</a:t>
            </a:r>
          </a:p>
          <a:p>
            <a:pPr>
              <a:buNone/>
            </a:pPr>
            <a:endParaRPr lang="fi-FI" dirty="0"/>
          </a:p>
          <a:p>
            <a:pPr lvl="0"/>
            <a:r>
              <a:rPr lang="fi-FI" dirty="0"/>
              <a:t>oppiminen pääasiassa leikkien avulla ja samaistuen </a:t>
            </a:r>
            <a:r>
              <a:rPr lang="fi-FI" dirty="0">
                <a:sym typeface="Wingdings"/>
              </a:rPr>
              <a:t></a:t>
            </a:r>
            <a:r>
              <a:rPr lang="fi-FI" dirty="0"/>
              <a:t> näytä paljon ja selitä vähän!</a:t>
            </a:r>
          </a:p>
          <a:p>
            <a:endParaRPr lang="fi-FI"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922114"/>
          </a:xfrm>
        </p:spPr>
        <p:txBody>
          <a:bodyPr>
            <a:normAutofit fontScale="90000"/>
          </a:bodyPr>
          <a:lstStyle/>
          <a:p>
            <a:r>
              <a:rPr lang="fi-FI" b="1" dirty="0"/>
              <a:t>Kunto- ja taitotekijät</a:t>
            </a:r>
            <a:r>
              <a:rPr lang="fi-FI" dirty="0"/>
              <a:t/>
            </a:r>
            <a:br>
              <a:rPr lang="fi-FI" dirty="0"/>
            </a:br>
            <a:endParaRPr lang="fi-FI" dirty="0"/>
          </a:p>
        </p:txBody>
      </p:sp>
      <p:sp>
        <p:nvSpPr>
          <p:cNvPr id="3" name="Sisällön paikkamerkki 2"/>
          <p:cNvSpPr>
            <a:spLocks noGrp="1"/>
          </p:cNvSpPr>
          <p:nvPr>
            <p:ph sz="quarter" idx="1"/>
          </p:nvPr>
        </p:nvSpPr>
        <p:spPr>
          <a:xfrm>
            <a:off x="457200" y="908720"/>
            <a:ext cx="8229600" cy="5217443"/>
          </a:xfrm>
        </p:spPr>
        <p:txBody>
          <a:bodyPr>
            <a:normAutofit lnSpcReduction="10000"/>
          </a:bodyPr>
          <a:lstStyle/>
          <a:p>
            <a:pPr>
              <a:buNone/>
            </a:pPr>
            <a:r>
              <a:rPr lang="fi-FI" u="sng" dirty="0"/>
              <a:t>Taitotekijät</a:t>
            </a:r>
            <a:endParaRPr lang="fi-FI" dirty="0"/>
          </a:p>
          <a:p>
            <a:endParaRPr lang="fi-FI" dirty="0"/>
          </a:p>
          <a:p>
            <a:pPr lvl="0"/>
            <a:r>
              <a:rPr lang="fi-FI" dirty="0"/>
              <a:t>perusliikkeiden hallintaa säätelevät ja ohjaavat yleiset taitotekijät, liikehallintatekijät (puhutaan myös koordinaatiosta)</a:t>
            </a:r>
          </a:p>
          <a:p>
            <a:endParaRPr lang="fi-FI" dirty="0"/>
          </a:p>
          <a:p>
            <a:pPr lvl="0"/>
            <a:r>
              <a:rPr lang="fi-FI" dirty="0"/>
              <a:t>jokainen liikesuoritus edellyttää onnistuakseen tasapainon hallintaa, rytmiä ja reaktiokykyä</a:t>
            </a:r>
          </a:p>
          <a:p>
            <a:pPr>
              <a:buNone/>
            </a:pPr>
            <a:r>
              <a:rPr lang="fi-FI" dirty="0"/>
              <a:t> </a:t>
            </a:r>
          </a:p>
          <a:p>
            <a:endParaRPr lang="fi-FI"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58018"/>
          </a:xfrm>
        </p:spPr>
        <p:txBody>
          <a:bodyPr>
            <a:normAutofit fontScale="90000"/>
          </a:bodyPr>
          <a:lstStyle/>
          <a:p>
            <a:endParaRPr lang="fi-FI" dirty="0"/>
          </a:p>
        </p:txBody>
      </p:sp>
      <p:sp>
        <p:nvSpPr>
          <p:cNvPr id="3" name="Sisällön paikkamerkki 2"/>
          <p:cNvSpPr>
            <a:spLocks noGrp="1"/>
          </p:cNvSpPr>
          <p:nvPr>
            <p:ph sz="quarter" idx="1"/>
          </p:nvPr>
        </p:nvSpPr>
        <p:spPr>
          <a:xfrm>
            <a:off x="457200" y="404664"/>
            <a:ext cx="8229600" cy="5721499"/>
          </a:xfrm>
        </p:spPr>
        <p:txBody>
          <a:bodyPr>
            <a:normAutofit fontScale="92500"/>
          </a:bodyPr>
          <a:lstStyle/>
          <a:p>
            <a:pPr lvl="0"/>
            <a:endParaRPr lang="fi-FI" dirty="0"/>
          </a:p>
          <a:p>
            <a:r>
              <a:rPr lang="fi-FI" dirty="0"/>
              <a:t>kaikilla liikesuorituksilla on tietty ajoitus, ne tehdään tietyssä tilassa ja ne edellyttävät eri kehonosien hallintaa</a:t>
            </a:r>
          </a:p>
          <a:p>
            <a:pPr lvl="0">
              <a:buNone/>
            </a:pPr>
            <a:endParaRPr lang="fi-FI" dirty="0"/>
          </a:p>
          <a:p>
            <a:pPr lvl="0"/>
            <a:r>
              <a:rPr lang="fi-FI" dirty="0"/>
              <a:t>taitotekijät ovat aistien, hermoston ja lihaksiston tarkoituksenmukaista yhteistoimintaa</a:t>
            </a:r>
          </a:p>
          <a:p>
            <a:pPr>
              <a:buNone/>
            </a:pPr>
            <a:endParaRPr lang="fi-FI" dirty="0"/>
          </a:p>
          <a:p>
            <a:pPr lvl="0"/>
            <a:r>
              <a:rPr lang="fi-FI" dirty="0"/>
              <a:t>taitotekijöiden harjaannuttaminen on lasten liikunnan keskeinen tehtävä – niiden avulla voidaan perusliikkeistä muodostaa peruslajitaidot</a:t>
            </a:r>
          </a:p>
          <a:p>
            <a:endParaRPr lang="fi-FI"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066130"/>
          </a:xfrm>
        </p:spPr>
        <p:txBody>
          <a:bodyPr>
            <a:normAutofit fontScale="90000"/>
          </a:bodyPr>
          <a:lstStyle/>
          <a:p>
            <a:pPr lvl="0"/>
            <a:r>
              <a:rPr lang="fi-FI" dirty="0"/>
              <a:t/>
            </a:r>
            <a:br>
              <a:rPr lang="fi-FI" dirty="0"/>
            </a:br>
            <a:r>
              <a:rPr lang="fi-FI" dirty="0"/>
              <a:t/>
            </a:r>
            <a:br>
              <a:rPr lang="fi-FI" dirty="0"/>
            </a:br>
            <a:r>
              <a:rPr lang="fi-FI" sz="3600" dirty="0"/>
              <a:t>Taitotekijät:</a:t>
            </a:r>
            <a:r>
              <a:rPr lang="fi-FI" dirty="0"/>
              <a:t/>
            </a:r>
            <a:br>
              <a:rPr lang="fi-FI" dirty="0"/>
            </a:br>
            <a:endParaRPr lang="fi-FI" dirty="0"/>
          </a:p>
        </p:txBody>
      </p:sp>
      <p:sp>
        <p:nvSpPr>
          <p:cNvPr id="3" name="Sisällön paikkamerkki 2"/>
          <p:cNvSpPr>
            <a:spLocks noGrp="1"/>
          </p:cNvSpPr>
          <p:nvPr>
            <p:ph sz="quarter" idx="1"/>
          </p:nvPr>
        </p:nvSpPr>
        <p:spPr>
          <a:xfrm>
            <a:off x="457200" y="1196752"/>
            <a:ext cx="8229600" cy="4929411"/>
          </a:xfrm>
        </p:spPr>
        <p:txBody>
          <a:bodyPr>
            <a:normAutofit fontScale="92500" lnSpcReduction="20000"/>
          </a:bodyPr>
          <a:lstStyle/>
          <a:p>
            <a:pPr lvl="0">
              <a:buNone/>
            </a:pPr>
            <a:r>
              <a:rPr lang="fi-FI" dirty="0"/>
              <a:t>1. reaktiokyky</a:t>
            </a:r>
          </a:p>
          <a:p>
            <a:pPr lvl="0"/>
            <a:r>
              <a:rPr lang="fi-FI" dirty="0"/>
              <a:t>kyky reagoida eri aisteilla vastaanotettuihin ärsykkeisiin</a:t>
            </a:r>
          </a:p>
          <a:p>
            <a:pPr>
              <a:buNone/>
            </a:pPr>
            <a:endParaRPr lang="fi-FI" dirty="0"/>
          </a:p>
          <a:p>
            <a:pPr>
              <a:buNone/>
            </a:pPr>
            <a:endParaRPr lang="fi-FI" dirty="0"/>
          </a:p>
          <a:p>
            <a:pPr lvl="0">
              <a:buNone/>
            </a:pPr>
            <a:r>
              <a:rPr lang="fi-FI" dirty="0"/>
              <a:t>2. orientoitumiskyky</a:t>
            </a:r>
          </a:p>
          <a:p>
            <a:pPr lvl="0"/>
            <a:r>
              <a:rPr lang="fi-FI" dirty="0"/>
              <a:t>kyky aistia kehon asentoja ja niiden muutoksia</a:t>
            </a:r>
          </a:p>
          <a:p>
            <a:pPr>
              <a:buNone/>
            </a:pPr>
            <a:endParaRPr lang="fi-FI" dirty="0"/>
          </a:p>
          <a:p>
            <a:pPr lvl="0">
              <a:buNone/>
            </a:pPr>
            <a:r>
              <a:rPr lang="fi-FI" dirty="0"/>
              <a:t>3. tasapainokyky</a:t>
            </a:r>
          </a:p>
          <a:p>
            <a:pPr lvl="0"/>
            <a:r>
              <a:rPr lang="fi-FI" dirty="0"/>
              <a:t>kyky ylläpitää tasapainoa ja saavuttaa se uudelleen</a:t>
            </a:r>
          </a:p>
          <a:p>
            <a:endParaRPr lang="fi-FI"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58018"/>
          </a:xfrm>
        </p:spPr>
        <p:txBody>
          <a:bodyPr>
            <a:normAutofit fontScale="90000"/>
          </a:bodyPr>
          <a:lstStyle/>
          <a:p>
            <a:endParaRPr lang="fi-FI" dirty="0"/>
          </a:p>
        </p:txBody>
      </p:sp>
      <p:sp>
        <p:nvSpPr>
          <p:cNvPr id="3" name="Sisällön paikkamerkki 2"/>
          <p:cNvSpPr>
            <a:spLocks noGrp="1"/>
          </p:cNvSpPr>
          <p:nvPr>
            <p:ph sz="quarter" idx="1"/>
          </p:nvPr>
        </p:nvSpPr>
        <p:spPr>
          <a:xfrm>
            <a:off x="457200" y="476672"/>
            <a:ext cx="8229600" cy="5649491"/>
          </a:xfrm>
        </p:spPr>
        <p:txBody>
          <a:bodyPr>
            <a:normAutofit fontScale="70000" lnSpcReduction="20000"/>
          </a:bodyPr>
          <a:lstStyle/>
          <a:p>
            <a:pPr lvl="0">
              <a:buNone/>
            </a:pPr>
            <a:r>
              <a:rPr lang="fi-FI" dirty="0"/>
              <a:t>4. kyky erilaistumiseen</a:t>
            </a:r>
          </a:p>
          <a:p>
            <a:pPr lvl="0"/>
            <a:r>
              <a:rPr lang="fi-FI" dirty="0"/>
              <a:t>kyky tehdä erot läheisten samankaltaisten liikkeiden avulla</a:t>
            </a:r>
          </a:p>
          <a:p>
            <a:pPr lvl="0">
              <a:buNone/>
            </a:pPr>
            <a:endParaRPr lang="fi-FI" dirty="0"/>
          </a:p>
          <a:p>
            <a:pPr lvl="0">
              <a:buNone/>
            </a:pPr>
            <a:r>
              <a:rPr lang="fi-FI" dirty="0"/>
              <a:t>5. rytmittämiskyky</a:t>
            </a:r>
          </a:p>
          <a:p>
            <a:pPr lvl="0"/>
            <a:r>
              <a:rPr lang="fi-FI" dirty="0"/>
              <a:t>kyky löytää liikkeiden tarkoituksenmukainen rytmi</a:t>
            </a:r>
          </a:p>
          <a:p>
            <a:pPr lvl="0">
              <a:buNone/>
            </a:pPr>
            <a:r>
              <a:rPr lang="fi-FI" dirty="0"/>
              <a:t> </a:t>
            </a:r>
          </a:p>
          <a:p>
            <a:pPr lvl="0">
              <a:buNone/>
            </a:pPr>
            <a:r>
              <a:rPr lang="fi-FI" dirty="0"/>
              <a:t>6. yhdistelykyky</a:t>
            </a:r>
          </a:p>
          <a:p>
            <a:pPr lvl="0"/>
            <a:r>
              <a:rPr lang="fi-FI" dirty="0"/>
              <a:t>kyky yhdistää osaliikkeet kokonaisuuksiksi</a:t>
            </a:r>
          </a:p>
          <a:p>
            <a:pPr>
              <a:buNone/>
            </a:pPr>
            <a:endParaRPr lang="fi-FI" dirty="0"/>
          </a:p>
          <a:p>
            <a:pPr lvl="0">
              <a:buNone/>
            </a:pPr>
            <a:r>
              <a:rPr lang="fi-FI" dirty="0"/>
              <a:t>7. erottelukyky</a:t>
            </a:r>
          </a:p>
          <a:p>
            <a:pPr lvl="0"/>
            <a:r>
              <a:rPr lang="fi-FI" dirty="0"/>
              <a:t>kyky vaihdella jännitystä ja rentoutta sekä liikesujuvuutta ja taloudellisuutta oikein</a:t>
            </a:r>
          </a:p>
          <a:p>
            <a:pPr>
              <a:buNone/>
            </a:pPr>
            <a:r>
              <a:rPr lang="fi-FI" dirty="0"/>
              <a:t> </a:t>
            </a:r>
          </a:p>
          <a:p>
            <a:pPr lvl="0">
              <a:buNone/>
            </a:pPr>
            <a:r>
              <a:rPr lang="fi-FI" dirty="0"/>
              <a:t>8. sopeutumiskyky</a:t>
            </a:r>
          </a:p>
          <a:p>
            <a:pPr lvl="0"/>
            <a:r>
              <a:rPr lang="fi-FI" dirty="0"/>
              <a:t>kyky sopeutua muuttuviin ja poikkeuksellisiin tilanteisiin ja olosuhteisiin</a:t>
            </a:r>
          </a:p>
          <a:p>
            <a:endParaRPr lang="fi-FI"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0"/>
            <a:ext cx="8229600" cy="994122"/>
          </a:xfrm>
        </p:spPr>
        <p:txBody>
          <a:bodyPr>
            <a:normAutofit fontScale="90000"/>
          </a:bodyPr>
          <a:lstStyle/>
          <a:p>
            <a:r>
              <a:rPr lang="fi-FI" dirty="0"/>
              <a:t/>
            </a:r>
            <a:br>
              <a:rPr lang="fi-FI" dirty="0"/>
            </a:br>
            <a:r>
              <a:rPr lang="fi-FI" dirty="0"/>
              <a:t/>
            </a:r>
            <a:br>
              <a:rPr lang="fi-FI" dirty="0"/>
            </a:br>
            <a:r>
              <a:rPr lang="fi-FI" dirty="0"/>
              <a:t>Kuntotekijät</a:t>
            </a:r>
            <a:br>
              <a:rPr lang="fi-FI" dirty="0"/>
            </a:br>
            <a:endParaRPr lang="fi-FI" dirty="0"/>
          </a:p>
        </p:txBody>
      </p:sp>
      <p:sp>
        <p:nvSpPr>
          <p:cNvPr id="3" name="Sisällön paikkamerkki 2"/>
          <p:cNvSpPr>
            <a:spLocks noGrp="1"/>
          </p:cNvSpPr>
          <p:nvPr>
            <p:ph sz="quarter" idx="1"/>
          </p:nvPr>
        </p:nvSpPr>
        <p:spPr>
          <a:xfrm>
            <a:off x="457200" y="1052736"/>
            <a:ext cx="8229600" cy="5073427"/>
          </a:xfrm>
        </p:spPr>
        <p:txBody>
          <a:bodyPr>
            <a:normAutofit fontScale="62500" lnSpcReduction="20000"/>
          </a:bodyPr>
          <a:lstStyle/>
          <a:p>
            <a:pPr lvl="0"/>
            <a:r>
              <a:rPr lang="fi-FI" dirty="0"/>
              <a:t>taitotekijöiden lisäksi jokainen liikuntasuoritus vaatii tietyn voimankäytön ja nopeuden</a:t>
            </a:r>
          </a:p>
          <a:p>
            <a:pPr>
              <a:buNone/>
            </a:pPr>
            <a:endParaRPr lang="fi-FI" dirty="0"/>
          </a:p>
          <a:p>
            <a:pPr lvl="0"/>
            <a:r>
              <a:rPr lang="fi-FI" dirty="0"/>
              <a:t>jokainen taitosuoritus vaatii elimistöltä eri osien optimaalista yhteistyötä onnistuakseen </a:t>
            </a:r>
            <a:r>
              <a:rPr lang="fi-FI" dirty="0">
                <a:sym typeface="Wingdings"/>
              </a:rPr>
              <a:t></a:t>
            </a:r>
            <a:r>
              <a:rPr lang="fi-FI" dirty="0"/>
              <a:t> näitä liikuntasuoritusten edellytyksiä kutsutaan kuntotekijöiksi</a:t>
            </a:r>
          </a:p>
          <a:p>
            <a:pPr>
              <a:buNone/>
            </a:pPr>
            <a:endParaRPr lang="fi-FI" dirty="0"/>
          </a:p>
          <a:p>
            <a:pPr lvl="0"/>
            <a:r>
              <a:rPr lang="fi-FI" dirty="0"/>
              <a:t>taidon oppimiseksi ja automatisoitumiseksi kestävyyden, voiman, nopeuden ja liikkuvuuden on oltava tietyllä tasolla</a:t>
            </a:r>
          </a:p>
          <a:p>
            <a:pPr>
              <a:buNone/>
            </a:pPr>
            <a:endParaRPr lang="fi-FI" dirty="0"/>
          </a:p>
          <a:p>
            <a:pPr lvl="0"/>
            <a:r>
              <a:rPr lang="fi-FI" dirty="0"/>
              <a:t>kuntotekijöitä harjoitettaessa on otettava huomioon:</a:t>
            </a:r>
          </a:p>
          <a:p>
            <a:pPr lvl="0">
              <a:buFontTx/>
              <a:buChar char="-"/>
            </a:pPr>
            <a:r>
              <a:rPr lang="fi-FI" dirty="0"/>
              <a:t>lapsen luusto on vielä joustava ja mukautuvainen ja lihasmassaa on vähän suhteessa kokoon</a:t>
            </a:r>
          </a:p>
          <a:p>
            <a:pPr lvl="0">
              <a:buFontTx/>
              <a:buChar char="-"/>
            </a:pPr>
            <a:r>
              <a:rPr lang="fi-FI" dirty="0"/>
              <a:t>lapsi ei ole rakenteeltaan pieni aikuinen</a:t>
            </a:r>
          </a:p>
          <a:p>
            <a:pPr lvl="0">
              <a:buFontTx/>
              <a:buChar char="-"/>
            </a:pPr>
            <a:r>
              <a:rPr lang="fi-FI" dirty="0"/>
              <a:t>sydän on pienempi kuin aikuisella, ja se uupuu nopeasti</a:t>
            </a:r>
          </a:p>
          <a:p>
            <a:pPr lvl="0">
              <a:buFontTx/>
              <a:buChar char="-"/>
            </a:pPr>
            <a:r>
              <a:rPr lang="fi-FI" dirty="0"/>
              <a:t>lapsen syke nousee nopeasti eikä hän näin ollen pysty kestävyyssuorituksiin</a:t>
            </a:r>
          </a:p>
          <a:p>
            <a:endParaRPr lang="fi-FI"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778098"/>
          </a:xfrm>
        </p:spPr>
        <p:txBody>
          <a:bodyPr>
            <a:normAutofit/>
          </a:bodyPr>
          <a:lstStyle/>
          <a:p>
            <a:r>
              <a:rPr lang="fi-FI" sz="3600" dirty="0"/>
              <a:t>Kuntotekijät</a:t>
            </a:r>
          </a:p>
        </p:txBody>
      </p:sp>
      <p:sp>
        <p:nvSpPr>
          <p:cNvPr id="3" name="Sisällön paikkamerkki 2"/>
          <p:cNvSpPr>
            <a:spLocks noGrp="1"/>
          </p:cNvSpPr>
          <p:nvPr>
            <p:ph sz="quarter" idx="1"/>
          </p:nvPr>
        </p:nvSpPr>
        <p:spPr>
          <a:xfrm>
            <a:off x="457200" y="1196752"/>
            <a:ext cx="8229600" cy="4929411"/>
          </a:xfrm>
        </p:spPr>
        <p:txBody>
          <a:bodyPr>
            <a:normAutofit fontScale="85000" lnSpcReduction="10000"/>
          </a:bodyPr>
          <a:lstStyle/>
          <a:p>
            <a:pPr algn="ctr">
              <a:buNone/>
            </a:pPr>
            <a:r>
              <a:rPr lang="fi-FI" b="1" dirty="0"/>
              <a:t>Kestävyys</a:t>
            </a:r>
            <a:endParaRPr lang="fi-FI" dirty="0"/>
          </a:p>
          <a:p>
            <a:pPr lvl="0"/>
            <a:r>
              <a:rPr lang="fi-FI" dirty="0"/>
              <a:t>eri lajeissa tarpeellinen ominaisuus</a:t>
            </a:r>
          </a:p>
          <a:p>
            <a:pPr lvl="0"/>
            <a:r>
              <a:rPr lang="fi-FI" dirty="0"/>
              <a:t>yleiskestävyyttä tarvitaan pitempien harjoitustuokioiden läpiviemiseksi</a:t>
            </a:r>
          </a:p>
          <a:p>
            <a:pPr lvl="0"/>
            <a:r>
              <a:rPr lang="fi-FI" dirty="0"/>
              <a:t>luo edellytykset virheettömälle suoritukselle</a:t>
            </a:r>
          </a:p>
          <a:p>
            <a:pPr lvl="0"/>
            <a:r>
              <a:rPr lang="fi-FI" dirty="0"/>
              <a:t>jos harjoitellaan väsyneenä, opitaan helposti vääriä liikeratoja (korjaaminen voi olla myöhemmin vaikeaa)</a:t>
            </a:r>
          </a:p>
          <a:p>
            <a:pPr lvl="0"/>
            <a:r>
              <a:rPr lang="fi-FI" dirty="0"/>
              <a:t>riittävän monipuolisella ja runsaalla harjoittelulla ja luontaisella liikunnalla sydän- ja verenkiertoelimistön suorituskyky kehittyy lapsella riittävästi</a:t>
            </a:r>
          </a:p>
          <a:p>
            <a:endParaRPr lang="fi-FI"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922114"/>
          </a:xfrm>
        </p:spPr>
        <p:txBody>
          <a:bodyPr>
            <a:normAutofit/>
          </a:bodyPr>
          <a:lstStyle/>
          <a:p>
            <a:r>
              <a:rPr lang="fi-FI" sz="3600" dirty="0"/>
              <a:t>Kuntotekijät</a:t>
            </a:r>
          </a:p>
        </p:txBody>
      </p:sp>
      <p:sp>
        <p:nvSpPr>
          <p:cNvPr id="3" name="Sisällön paikkamerkki 2"/>
          <p:cNvSpPr>
            <a:spLocks noGrp="1"/>
          </p:cNvSpPr>
          <p:nvPr>
            <p:ph sz="quarter" idx="1"/>
          </p:nvPr>
        </p:nvSpPr>
        <p:spPr>
          <a:xfrm>
            <a:off x="457200" y="1196752"/>
            <a:ext cx="8229600" cy="4929411"/>
          </a:xfrm>
        </p:spPr>
        <p:txBody>
          <a:bodyPr>
            <a:normAutofit fontScale="92500" lnSpcReduction="20000"/>
          </a:bodyPr>
          <a:lstStyle/>
          <a:p>
            <a:pPr algn="ctr">
              <a:buNone/>
            </a:pPr>
            <a:r>
              <a:rPr lang="fi-FI" b="1" dirty="0"/>
              <a:t>Nopeus</a:t>
            </a:r>
            <a:endParaRPr lang="fi-FI" dirty="0"/>
          </a:p>
          <a:p>
            <a:pPr lvl="0"/>
            <a:r>
              <a:rPr lang="fi-FI" dirty="0"/>
              <a:t>tärkeä suoritusten perusta lyhytaikaista kestävyyttä vaativissa lajeissa</a:t>
            </a:r>
          </a:p>
          <a:p>
            <a:pPr lvl="0"/>
            <a:r>
              <a:rPr lang="fi-FI" dirty="0"/>
              <a:t>tärkeitä nopeuden edellytyksiä ovat lihasten venyvyys, joustavuus, rentoutuskyky ja kyky kehittää tahtonsa suoritukseen maksimaalisesti</a:t>
            </a:r>
          </a:p>
          <a:p>
            <a:pPr lvl="0"/>
            <a:r>
              <a:rPr lang="fi-FI" dirty="0"/>
              <a:t>lapsen hermosto ja ne taito-ominaisuudet, joiden tehtävä on saada hermoston käskyt tarkoituksen mukaisiksi kehittyvät 10 ensimm. ikävuoden aikana</a:t>
            </a:r>
          </a:p>
          <a:p>
            <a:pPr lvl="0"/>
            <a:r>
              <a:rPr lang="fi-FI" dirty="0"/>
              <a:t>voidaan harjoittaa pelien ja leikkien avulla</a:t>
            </a:r>
          </a:p>
          <a:p>
            <a:endParaRPr lang="fi-FI"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332656"/>
            <a:ext cx="8229600" cy="1800200"/>
          </a:xfrm>
        </p:spPr>
        <p:txBody>
          <a:bodyPr>
            <a:normAutofit/>
          </a:bodyPr>
          <a:lstStyle/>
          <a:p>
            <a:r>
              <a:rPr lang="fi-FI" dirty="0"/>
              <a:t>Varhaiskasvatuksen liikunnan suunnittelun eri vaiheet </a:t>
            </a:r>
            <a:br>
              <a:rPr lang="fi-FI" dirty="0"/>
            </a:br>
            <a:r>
              <a:rPr lang="fi-FI" sz="1400" dirty="0"/>
              <a:t>(Karvonen, P., Siren-Tiusanen, H. &amp; Vuorinen, R. 2003. Varhaisvuosien liikunta)</a:t>
            </a:r>
          </a:p>
        </p:txBody>
      </p:sp>
      <p:graphicFrame>
        <p:nvGraphicFramePr>
          <p:cNvPr id="3" name="Kaaviokuva 2"/>
          <p:cNvGraphicFramePr/>
          <p:nvPr/>
        </p:nvGraphicFramePr>
        <p:xfrm>
          <a:off x="1043608" y="2276872"/>
          <a:ext cx="6624736" cy="39042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922114"/>
          </a:xfrm>
        </p:spPr>
        <p:txBody>
          <a:bodyPr>
            <a:normAutofit/>
          </a:bodyPr>
          <a:lstStyle/>
          <a:p>
            <a:r>
              <a:rPr lang="fi-FI" sz="3600" dirty="0"/>
              <a:t>Kuntotekijät</a:t>
            </a:r>
          </a:p>
        </p:txBody>
      </p:sp>
      <p:sp>
        <p:nvSpPr>
          <p:cNvPr id="3" name="Sisällön paikkamerkki 2"/>
          <p:cNvSpPr>
            <a:spLocks noGrp="1"/>
          </p:cNvSpPr>
          <p:nvPr>
            <p:ph sz="quarter" idx="1"/>
          </p:nvPr>
        </p:nvSpPr>
        <p:spPr>
          <a:xfrm>
            <a:off x="457200" y="1196752"/>
            <a:ext cx="8229600" cy="4929411"/>
          </a:xfrm>
        </p:spPr>
        <p:txBody>
          <a:bodyPr>
            <a:normAutofit fontScale="77500" lnSpcReduction="20000"/>
          </a:bodyPr>
          <a:lstStyle/>
          <a:p>
            <a:pPr algn="ctr">
              <a:buNone/>
            </a:pPr>
            <a:r>
              <a:rPr lang="fi-FI" b="1" dirty="0"/>
              <a:t>Voima</a:t>
            </a:r>
            <a:endParaRPr lang="fi-FI" dirty="0"/>
          </a:p>
          <a:p>
            <a:pPr lvl="0"/>
            <a:r>
              <a:rPr lang="fi-FI" dirty="0"/>
              <a:t>eräs suoritusta määräävä tai suoritukseen vaikuttava tekijä</a:t>
            </a:r>
          </a:p>
          <a:p>
            <a:pPr lvl="0"/>
            <a:r>
              <a:rPr lang="fi-FI" dirty="0"/>
              <a:t>sen puuttuminen millä tahansa vartalon alueella heikentää suoritusta, etenkin taitoa vaativissa lajeissa</a:t>
            </a:r>
          </a:p>
          <a:p>
            <a:pPr lvl="0"/>
            <a:r>
              <a:rPr lang="fi-FI" dirty="0"/>
              <a:t>jalkojen voima on keskeinen tekijä hyppyjen ponnistuksessa ja keskivartalon voima kaikissa vartalonhallintaa ja tasapainoa vaativissa liikkeissä</a:t>
            </a:r>
          </a:p>
          <a:p>
            <a:pPr lvl="0"/>
            <a:r>
              <a:rPr lang="fi-FI" dirty="0"/>
              <a:t>lapsilla kaikki lajit ja harjoitteet, jotka vaativat oman painon liikuttamista, ovat sekä tehokkaita että turvallisia</a:t>
            </a:r>
          </a:p>
          <a:p>
            <a:pPr lvl="0"/>
            <a:r>
              <a:rPr lang="fi-FI" dirty="0"/>
              <a:t>varsinainen voimaharjoittelu voidaan aloittaa vasta kasvupyrähdyksen jälkeen ja kun lihasten kasvua säätelevän hormonin tuotanto kiihtyy</a:t>
            </a:r>
          </a:p>
          <a:p>
            <a:endParaRPr lang="fi-FI"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634082"/>
          </a:xfrm>
        </p:spPr>
        <p:txBody>
          <a:bodyPr>
            <a:normAutofit fontScale="90000"/>
          </a:bodyPr>
          <a:lstStyle/>
          <a:p>
            <a:r>
              <a:rPr lang="fi-FI" dirty="0"/>
              <a:t>Kuntotekijät</a:t>
            </a:r>
          </a:p>
        </p:txBody>
      </p:sp>
      <p:sp>
        <p:nvSpPr>
          <p:cNvPr id="3" name="Sisällön paikkamerkki 2"/>
          <p:cNvSpPr>
            <a:spLocks noGrp="1"/>
          </p:cNvSpPr>
          <p:nvPr>
            <p:ph sz="quarter" idx="1"/>
          </p:nvPr>
        </p:nvSpPr>
        <p:spPr>
          <a:xfrm>
            <a:off x="457200" y="1052736"/>
            <a:ext cx="8229600" cy="5073427"/>
          </a:xfrm>
        </p:spPr>
        <p:txBody>
          <a:bodyPr/>
          <a:lstStyle/>
          <a:p>
            <a:pPr algn="ctr">
              <a:buNone/>
            </a:pPr>
            <a:r>
              <a:rPr lang="fi-FI" b="1" dirty="0"/>
              <a:t>Liikkuvuus</a:t>
            </a:r>
            <a:endParaRPr lang="fi-FI" dirty="0"/>
          </a:p>
          <a:p>
            <a:pPr lvl="0"/>
            <a:r>
              <a:rPr lang="fi-FI" dirty="0"/>
              <a:t>tarkoittaa kykyä tehdä liikkeitä, joiden laajuus on hyvin suuri</a:t>
            </a:r>
          </a:p>
          <a:p>
            <a:pPr lvl="0"/>
            <a:r>
              <a:rPr lang="fi-FI" dirty="0"/>
              <a:t>voidaan puhua myös notkeudesta ja joustavuudesta</a:t>
            </a:r>
          </a:p>
          <a:p>
            <a:pPr lvl="0"/>
            <a:r>
              <a:rPr lang="fi-FI" dirty="0"/>
              <a:t>alle 6-vuotiailla liikkuvuuden harjoituttamisessa pitää olla varovainen, sillä rustot eivät ole vielä kovettuneet </a:t>
            </a:r>
            <a:r>
              <a:rPr lang="fi-FI" dirty="0">
                <a:sym typeface="Wingdings"/>
              </a:rPr>
              <a:t></a:t>
            </a:r>
            <a:r>
              <a:rPr lang="fi-FI" dirty="0"/>
              <a:t> älä teetä ylivenytyksiä, ”äläkä väännä väkisin”</a:t>
            </a:r>
          </a:p>
          <a:p>
            <a:endParaRPr lang="fi-FI"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Otsikko 1"/>
          <p:cNvSpPr txBox="1">
            <a:spLocks noGrp="1"/>
          </p:cNvSpPr>
          <p:nvPr>
            <p:ph type="title"/>
          </p:nvPr>
        </p:nvSpPr>
        <p:spPr>
          <a:xfrm>
            <a:off x="611188" y="1052513"/>
            <a:ext cx="8305800" cy="763587"/>
          </a:xfrm>
        </p:spPr>
        <p:txBody>
          <a:bodyPr/>
          <a:lstStyle/>
          <a:p>
            <a:r>
              <a:rPr lang="fi-FI" sz="3200" smtClean="0">
                <a:latin typeface="Calibri" pitchFamily="34" charset="0"/>
                <a:cs typeface="Arial" charset="0"/>
              </a:rPr>
              <a:t>Totta vai tarua?</a:t>
            </a:r>
          </a:p>
        </p:txBody>
      </p:sp>
      <p:sp>
        <p:nvSpPr>
          <p:cNvPr id="3" name="Sisällön paikkamerkki 2"/>
          <p:cNvSpPr>
            <a:spLocks noGrp="1"/>
          </p:cNvSpPr>
          <p:nvPr>
            <p:ph idx="1"/>
          </p:nvPr>
        </p:nvSpPr>
        <p:spPr>
          <a:xfrm>
            <a:off x="611188" y="1916113"/>
            <a:ext cx="8221662" cy="4175125"/>
          </a:xfrm>
        </p:spPr>
        <p:txBody>
          <a:bodyPr>
            <a:normAutofit/>
          </a:bodyPr>
          <a:lstStyle/>
          <a:p>
            <a:pPr marL="514350" indent="-514350">
              <a:spcAft>
                <a:spcPts val="600"/>
              </a:spcAft>
              <a:buFontTx/>
              <a:buAutoNum type="arabicParenR"/>
              <a:defRPr/>
            </a:pPr>
            <a:r>
              <a:rPr lang="fi-FI" sz="2000" dirty="0" smtClean="0">
                <a:latin typeface="Calibri" panose="020F0502020204030204" pitchFamily="34" charset="0"/>
              </a:rPr>
              <a:t>Kouluiässä tyttöjen ja poikien motorisessa kehityksessä ei ole suuria eroja.</a:t>
            </a:r>
          </a:p>
          <a:p>
            <a:pPr marL="514350" indent="-514350">
              <a:spcAft>
                <a:spcPts val="600"/>
              </a:spcAft>
              <a:buFontTx/>
              <a:buAutoNum type="arabicParenR"/>
              <a:defRPr/>
            </a:pPr>
            <a:r>
              <a:rPr lang="fi-FI" sz="2000" dirty="0" smtClean="0">
                <a:latin typeface="Calibri" panose="020F0502020204030204" pitchFamily="34" charset="0"/>
              </a:rPr>
              <a:t>Harrastukset estävät lapsen kehitystä. </a:t>
            </a:r>
          </a:p>
          <a:p>
            <a:pPr marL="514350" indent="-514350">
              <a:spcAft>
                <a:spcPts val="600"/>
              </a:spcAft>
              <a:buFontTx/>
              <a:buAutoNum type="arabicParenR"/>
              <a:defRPr/>
            </a:pPr>
            <a:r>
              <a:rPr lang="fi-FI" sz="2000" dirty="0" smtClean="0">
                <a:latin typeface="Calibri" panose="020F0502020204030204" pitchFamily="34" charset="0"/>
              </a:rPr>
              <a:t>Riittävä uni on edellytys oppimiselle.</a:t>
            </a:r>
          </a:p>
          <a:p>
            <a:pPr marL="514350" indent="-514350">
              <a:spcAft>
                <a:spcPts val="600"/>
              </a:spcAft>
              <a:buFontTx/>
              <a:buAutoNum type="arabicParenR"/>
              <a:defRPr/>
            </a:pPr>
            <a:r>
              <a:rPr lang="fi-FI" sz="2000" dirty="0" smtClean="0">
                <a:latin typeface="Calibri" panose="020F0502020204030204" pitchFamily="34" charset="0"/>
              </a:rPr>
              <a:t>Kouluiässä reaktionopeus hidastuu vilkkaan kehityksen vuoksi.</a:t>
            </a:r>
          </a:p>
          <a:p>
            <a:pPr marL="514350" indent="-514350">
              <a:spcAft>
                <a:spcPts val="600"/>
              </a:spcAft>
              <a:buFontTx/>
              <a:buAutoNum type="arabicParenR"/>
              <a:defRPr/>
            </a:pPr>
            <a:r>
              <a:rPr lang="fi-FI" sz="2000" dirty="0" smtClean="0">
                <a:latin typeface="Calibri" panose="020F0502020204030204" pitchFamily="34" charset="0"/>
              </a:rPr>
              <a:t>Kouluikäisen aivoissa ei enää juuri tapahdu muutoksia.</a:t>
            </a:r>
          </a:p>
          <a:p>
            <a:pPr marL="514350" indent="-514350">
              <a:spcAft>
                <a:spcPts val="600"/>
              </a:spcAft>
              <a:buFontTx/>
              <a:buAutoNum type="arabicParenR"/>
              <a:defRPr/>
            </a:pPr>
            <a:r>
              <a:rPr lang="fi-FI" sz="2000" dirty="0" smtClean="0">
                <a:latin typeface="Calibri" panose="020F0502020204030204" pitchFamily="34" charset="0"/>
              </a:rPr>
              <a:t>Valikoivaa tarkkaavaisuutta tarvitaan kouluoppimisessa.</a:t>
            </a:r>
          </a:p>
          <a:p>
            <a:pPr marL="514350" indent="-514350">
              <a:spcAft>
                <a:spcPts val="600"/>
              </a:spcAft>
              <a:buFontTx/>
              <a:buAutoNum type="arabicParenR"/>
              <a:defRPr/>
            </a:pPr>
            <a:r>
              <a:rPr lang="fi-FI" sz="2000" dirty="0" smtClean="0">
                <a:latin typeface="Calibri" panose="020F0502020204030204" pitchFamily="34" charset="0"/>
              </a:rPr>
              <a:t>Nettipelaaminen on aina vahingollista kouluikäisen kehitykselle. </a:t>
            </a:r>
          </a:p>
          <a:p>
            <a:pPr>
              <a:spcAft>
                <a:spcPts val="600"/>
              </a:spcAft>
              <a:defRPr/>
            </a:pPr>
            <a:endParaRPr lang="fi-FI" dirty="0">
              <a:latin typeface="Calibri" panose="020F0502020204030204" pitchFamily="34"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Otsikko 1"/>
          <p:cNvSpPr txBox="1">
            <a:spLocks noGrp="1"/>
          </p:cNvSpPr>
          <p:nvPr>
            <p:ph type="title"/>
          </p:nvPr>
        </p:nvSpPr>
        <p:spPr>
          <a:xfrm>
            <a:off x="611188" y="1052513"/>
            <a:ext cx="8234362" cy="763587"/>
          </a:xfrm>
        </p:spPr>
        <p:txBody>
          <a:bodyPr/>
          <a:lstStyle/>
          <a:p>
            <a:r>
              <a:rPr lang="fi-FI" sz="3200" smtClean="0">
                <a:latin typeface="Calibri" pitchFamily="34" charset="0"/>
                <a:cs typeface="Arial" charset="0"/>
              </a:rPr>
              <a:t>Vastaukset</a:t>
            </a:r>
          </a:p>
        </p:txBody>
      </p:sp>
      <p:sp>
        <p:nvSpPr>
          <p:cNvPr id="3" name="Sisällön paikkamerkki 2"/>
          <p:cNvSpPr>
            <a:spLocks noGrp="1"/>
          </p:cNvSpPr>
          <p:nvPr>
            <p:ph idx="1"/>
          </p:nvPr>
        </p:nvSpPr>
        <p:spPr>
          <a:xfrm>
            <a:off x="611188" y="1844675"/>
            <a:ext cx="8221662" cy="4246563"/>
          </a:xfrm>
        </p:spPr>
        <p:txBody>
          <a:bodyPr>
            <a:normAutofit fontScale="92500"/>
          </a:bodyPr>
          <a:lstStyle/>
          <a:p>
            <a:pPr marL="514350" indent="-514350">
              <a:spcAft>
                <a:spcPts val="600"/>
              </a:spcAft>
              <a:buFontTx/>
              <a:buAutoNum type="arabicParenR"/>
              <a:defRPr/>
            </a:pPr>
            <a:r>
              <a:rPr lang="fi-FI" sz="2000" dirty="0">
                <a:latin typeface="Calibri" panose="020F0502020204030204" pitchFamily="34" charset="0"/>
              </a:rPr>
              <a:t>Totta</a:t>
            </a:r>
          </a:p>
          <a:p>
            <a:pPr marL="514350" indent="-514350">
              <a:spcAft>
                <a:spcPts val="600"/>
              </a:spcAft>
              <a:buFontTx/>
              <a:buAutoNum type="arabicParenR"/>
              <a:defRPr/>
            </a:pPr>
            <a:r>
              <a:rPr lang="fi-FI" sz="2000" dirty="0">
                <a:latin typeface="Calibri" panose="020F0502020204030204" pitchFamily="34" charset="0"/>
              </a:rPr>
              <a:t>Tarua ja totta. Erilaisissa harrastuksissa kehitetään monia psykologisia taitoja. Toisaalta jos harrastuksia on liikaa tai ne ovat kehitysvaiheelle sopimattomia, niistä voi olla jopa haittaa kehitykselle (esim. rankka kuntosaliharjoittelu)</a:t>
            </a:r>
          </a:p>
          <a:p>
            <a:pPr marL="514350" indent="-514350">
              <a:spcAft>
                <a:spcPts val="600"/>
              </a:spcAft>
              <a:buFontTx/>
              <a:buAutoNum type="arabicParenR"/>
              <a:defRPr/>
            </a:pPr>
            <a:r>
              <a:rPr lang="fi-FI" sz="2000" dirty="0">
                <a:latin typeface="Calibri" panose="020F0502020204030204" pitchFamily="34" charset="0"/>
              </a:rPr>
              <a:t>Totta</a:t>
            </a:r>
          </a:p>
          <a:p>
            <a:pPr marL="514350" indent="-514350">
              <a:spcAft>
                <a:spcPts val="600"/>
              </a:spcAft>
              <a:buFontTx/>
              <a:buAutoNum type="arabicParenR"/>
              <a:defRPr/>
            </a:pPr>
            <a:r>
              <a:rPr lang="fi-FI" sz="2000" dirty="0">
                <a:latin typeface="Calibri" panose="020F0502020204030204" pitchFamily="34" charset="0"/>
              </a:rPr>
              <a:t>Tarua. Reaktionopeus kehittyy murrosiän loppuun </a:t>
            </a:r>
            <a:r>
              <a:rPr lang="fi-FI" sz="2000" dirty="0" err="1">
                <a:latin typeface="Calibri" panose="020F0502020204030204" pitchFamily="34" charset="0"/>
              </a:rPr>
              <a:t>myelinisaation</a:t>
            </a:r>
            <a:r>
              <a:rPr lang="fi-FI" sz="2000" dirty="0">
                <a:latin typeface="Calibri" panose="020F0502020204030204" pitchFamily="34" charset="0"/>
              </a:rPr>
              <a:t> ansiosta.</a:t>
            </a:r>
          </a:p>
          <a:p>
            <a:pPr marL="514350" indent="-514350">
              <a:spcAft>
                <a:spcPts val="600"/>
              </a:spcAft>
              <a:buFontTx/>
              <a:buAutoNum type="arabicParenR"/>
              <a:defRPr/>
            </a:pPr>
            <a:r>
              <a:rPr lang="fi-FI" sz="2000" dirty="0">
                <a:latin typeface="Calibri" panose="020F0502020204030204" pitchFamily="34" charset="0"/>
              </a:rPr>
              <a:t>Tarua. Oppimisen myötä aivoissa tapahtuu muutoksia koko ajan kuolemaan asti.</a:t>
            </a:r>
          </a:p>
          <a:p>
            <a:pPr marL="514350" indent="-514350">
              <a:spcAft>
                <a:spcPts val="600"/>
              </a:spcAft>
              <a:buFontTx/>
              <a:buAutoNum type="arabicParenR"/>
              <a:defRPr/>
            </a:pPr>
            <a:r>
              <a:rPr lang="fi-FI" sz="2000" dirty="0">
                <a:latin typeface="Calibri" panose="020F0502020204030204" pitchFamily="34" charset="0"/>
              </a:rPr>
              <a:t>Totta</a:t>
            </a:r>
          </a:p>
          <a:p>
            <a:pPr marL="514350" indent="-514350">
              <a:spcAft>
                <a:spcPts val="600"/>
              </a:spcAft>
              <a:buFontTx/>
              <a:buAutoNum type="arabicParenR"/>
              <a:defRPr/>
            </a:pPr>
            <a:r>
              <a:rPr lang="fi-FI" sz="2000" dirty="0">
                <a:latin typeface="Calibri" panose="020F0502020204030204" pitchFamily="34" charset="0"/>
              </a:rPr>
              <a:t>Tarua. Pelaaminen voi kehittää monenlaisia taitoja, ratkaisevaa näyttävää olevan pelaamiseen käytetty aika ja pelaamisen laatu.</a:t>
            </a:r>
          </a:p>
          <a:p>
            <a:pPr marL="514350" indent="-514350">
              <a:buFontTx/>
              <a:buAutoNum type="arabicParenR"/>
              <a:defRPr/>
            </a:pPr>
            <a:endParaRPr lang="fi-FI"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Otsikko 1"/>
          <p:cNvSpPr txBox="1">
            <a:spLocks noGrp="1"/>
          </p:cNvSpPr>
          <p:nvPr>
            <p:ph type="title"/>
          </p:nvPr>
        </p:nvSpPr>
        <p:spPr/>
        <p:txBody>
          <a:bodyPr/>
          <a:lstStyle/>
          <a:p>
            <a:endParaRPr lang="fi-FI" altLang="fi-FI" smtClean="0">
              <a:latin typeface="Arial" charset="0"/>
              <a:cs typeface="Arial" charset="0"/>
            </a:endParaRPr>
          </a:p>
        </p:txBody>
      </p:sp>
      <p:sp>
        <p:nvSpPr>
          <p:cNvPr id="13315" name="Sisällön paikkamerkki 2"/>
          <p:cNvSpPr txBox="1">
            <a:spLocks noGrp="1"/>
          </p:cNvSpPr>
          <p:nvPr>
            <p:ph idx="1"/>
          </p:nvPr>
        </p:nvSpPr>
        <p:spPr>
          <a:xfrm>
            <a:off x="539750" y="1536700"/>
            <a:ext cx="8293100" cy="4554538"/>
          </a:xfrm>
        </p:spPr>
        <p:txBody>
          <a:bodyPr/>
          <a:lstStyle/>
          <a:p>
            <a:pPr>
              <a:spcAft>
                <a:spcPts val="600"/>
              </a:spcAft>
            </a:pPr>
            <a:r>
              <a:rPr lang="fi-FI" altLang="fi-FI" sz="2000" smtClean="0">
                <a:latin typeface="Calibri" pitchFamily="34" charset="0"/>
                <a:cs typeface="Arial" charset="0"/>
              </a:rPr>
              <a:t>Suositusten mukaan kouluikäisen tulisi päivittäin liikkua 1,5–2 tuntia.</a:t>
            </a:r>
          </a:p>
          <a:p>
            <a:pPr>
              <a:spcAft>
                <a:spcPts val="600"/>
              </a:spcAft>
            </a:pPr>
            <a:r>
              <a:rPr lang="fi-FI" altLang="fi-FI" sz="2000" smtClean="0">
                <a:latin typeface="Calibri" pitchFamily="34" charset="0"/>
                <a:cs typeface="Arial" charset="0"/>
              </a:rPr>
              <a:t>Liikkuminen voidaan jakaa myös pienempiin palasiin (esim. käveleminen kouluun, välitunneilla leikkiminen)</a:t>
            </a:r>
          </a:p>
          <a:p>
            <a:pPr>
              <a:spcAft>
                <a:spcPts val="600"/>
              </a:spcAft>
            </a:pPr>
            <a:r>
              <a:rPr lang="fi-FI" altLang="fi-FI" sz="2000" smtClean="0">
                <a:latin typeface="Calibri" pitchFamily="34" charset="0"/>
                <a:cs typeface="Arial" charset="0"/>
              </a:rPr>
              <a:t>Suunnitelkaa keskivertokoululaisen päivän aikataulu, jossa kehityspsykologian asiantuntijana otatte huomioon liikuntasuosituksen. Perustelkaa aikatauluun laittamanne ratkaisut.</a:t>
            </a:r>
          </a:p>
          <a:p>
            <a:endParaRPr lang="fi-FI" altLang="fi-FI" smtClean="0">
              <a:latin typeface="Arial" charset="0"/>
              <a:cs typeface="Arial"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Otsikko 1"/>
          <p:cNvSpPr txBox="1">
            <a:spLocks noGrp="1"/>
          </p:cNvSpPr>
          <p:nvPr>
            <p:ph type="title"/>
          </p:nvPr>
        </p:nvSpPr>
        <p:spPr>
          <a:xfrm>
            <a:off x="611188" y="1125538"/>
            <a:ext cx="8161337" cy="763587"/>
          </a:xfrm>
        </p:spPr>
        <p:txBody>
          <a:bodyPr/>
          <a:lstStyle/>
          <a:p>
            <a:r>
              <a:rPr lang="fi-FI" altLang="fi-FI" sz="2800" smtClean="0">
                <a:latin typeface="Calibri" pitchFamily="34" charset="0"/>
                <a:cs typeface="Arial" charset="0"/>
              </a:rPr>
              <a:t>”Kia Koululaisen aikataulu”</a:t>
            </a:r>
          </a:p>
        </p:txBody>
      </p:sp>
      <p:sp>
        <p:nvSpPr>
          <p:cNvPr id="14339" name="Sisällön paikkamerkki 2"/>
          <p:cNvSpPr txBox="1">
            <a:spLocks noGrp="1"/>
          </p:cNvSpPr>
          <p:nvPr>
            <p:ph idx="1"/>
          </p:nvPr>
        </p:nvSpPr>
        <p:spPr>
          <a:xfrm>
            <a:off x="611188" y="1844675"/>
            <a:ext cx="8221662" cy="3887788"/>
          </a:xfrm>
        </p:spPr>
        <p:txBody>
          <a:bodyPr/>
          <a:lstStyle/>
          <a:p>
            <a:pPr eaLnBrk="1" hangingPunct="1"/>
            <a:r>
              <a:rPr lang="fi-FI" altLang="fi-FI" sz="2000" smtClean="0">
                <a:latin typeface="Calibri" pitchFamily="34" charset="0"/>
                <a:cs typeface="Arial" charset="0"/>
              </a:rPr>
              <a:t>Klo 8.00 koulu alkaa</a:t>
            </a:r>
          </a:p>
          <a:p>
            <a:pPr eaLnBrk="1" hangingPunct="1"/>
            <a:r>
              <a:rPr lang="fi-FI" altLang="fi-FI" sz="2000" smtClean="0">
                <a:latin typeface="Calibri" pitchFamily="34" charset="0"/>
                <a:cs typeface="Arial" charset="0"/>
              </a:rPr>
              <a:t>Klo 14.00 koulu päättyy</a:t>
            </a:r>
          </a:p>
          <a:p>
            <a:pPr eaLnBrk="1" hangingPunct="1"/>
            <a:r>
              <a:rPr lang="fi-FI" altLang="fi-FI" sz="2000" smtClean="0">
                <a:latin typeface="Calibri" pitchFamily="34" charset="0"/>
                <a:cs typeface="Arial" charset="0"/>
              </a:rPr>
              <a:t>Klo 21.00 nukkumaan</a:t>
            </a:r>
          </a:p>
          <a:p>
            <a:pPr eaLnBrk="1" hangingPunct="1"/>
            <a:endParaRPr lang="fi-FI" altLang="fi-FI" sz="2000" smtClean="0">
              <a:latin typeface="Calibri" pitchFamily="34" charset="0"/>
              <a:cs typeface="Arial" charset="0"/>
            </a:endParaRPr>
          </a:p>
          <a:p>
            <a:pPr eaLnBrk="1" hangingPunct="1"/>
            <a:r>
              <a:rPr lang="fi-FI" altLang="fi-FI" sz="2000" smtClean="0">
                <a:latin typeface="Calibri" pitchFamily="34" charset="0"/>
                <a:cs typeface="Arial" charset="0"/>
              </a:rPr>
              <a:t>Miten sijoitat tähän päivään kehitykseen sopivaa ja sitä tukevaa liikkumista päivittäin noin 2 tunnin verran?</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Tehtävä</a:t>
            </a:r>
            <a:endParaRPr lang="fi-FI" dirty="0"/>
          </a:p>
        </p:txBody>
      </p:sp>
      <p:sp>
        <p:nvSpPr>
          <p:cNvPr id="3" name="Content Placeholder 2"/>
          <p:cNvSpPr>
            <a:spLocks noGrp="1"/>
          </p:cNvSpPr>
          <p:nvPr>
            <p:ph idx="1"/>
          </p:nvPr>
        </p:nvSpPr>
        <p:spPr/>
        <p:txBody>
          <a:bodyPr/>
          <a:lstStyle/>
          <a:p>
            <a:r>
              <a:rPr lang="fi-FI" dirty="0" smtClean="0"/>
              <a:t>Kuvasuunnistus: Suunnitelkaa kuvasuunnistusrata käyttäen valmiita </a:t>
            </a:r>
            <a:r>
              <a:rPr lang="fi-FI" dirty="0" smtClean="0"/>
              <a:t>kuvia</a:t>
            </a:r>
          </a:p>
          <a:p>
            <a:r>
              <a:rPr lang="fi-FI" dirty="0" smtClean="0"/>
              <a:t>Valmiina to 4.3.</a:t>
            </a:r>
            <a:endParaRPr lang="fi-FI" dirty="0" smtClean="0"/>
          </a:p>
          <a:p>
            <a:endParaRPr lang="fi-FI"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orakulmio 1"/>
          <p:cNvSpPr/>
          <p:nvPr/>
        </p:nvSpPr>
        <p:spPr>
          <a:xfrm>
            <a:off x="755576" y="260648"/>
            <a:ext cx="7560840" cy="5909310"/>
          </a:xfrm>
          <a:prstGeom prst="rect">
            <a:avLst/>
          </a:prstGeom>
        </p:spPr>
        <p:txBody>
          <a:bodyPr wrap="square">
            <a:spAutoFit/>
          </a:bodyPr>
          <a:lstStyle/>
          <a:p>
            <a:r>
              <a:rPr lang="fi-FI" dirty="0"/>
              <a:t>RYHMÄTYÖ</a:t>
            </a:r>
          </a:p>
          <a:p>
            <a:r>
              <a:rPr lang="fi-FI" dirty="0"/>
              <a:t>Jokaisella ryhmällä aikaa n. 45 min</a:t>
            </a:r>
          </a:p>
          <a:p>
            <a:pPr>
              <a:buNone/>
            </a:pPr>
            <a:r>
              <a:rPr lang="fi-FI" dirty="0"/>
              <a:t> </a:t>
            </a:r>
          </a:p>
          <a:p>
            <a:pPr lvl="0"/>
            <a:r>
              <a:rPr lang="fi-FI" dirty="0"/>
              <a:t>1. Ryhmä</a:t>
            </a:r>
          </a:p>
          <a:p>
            <a:pPr>
              <a:buNone/>
            </a:pPr>
            <a:r>
              <a:rPr lang="fi-FI" dirty="0"/>
              <a:t>Kuvasuunnistus: Suunnitelkaa kuvasuunnistusrata käyttäen valmiita kuvia</a:t>
            </a:r>
          </a:p>
          <a:p>
            <a:pPr>
              <a:buNone/>
            </a:pPr>
            <a:r>
              <a:rPr lang="fi-FI" dirty="0"/>
              <a:t> </a:t>
            </a:r>
          </a:p>
          <a:p>
            <a:pPr lvl="0"/>
            <a:r>
              <a:rPr lang="fi-FI" dirty="0"/>
              <a:t>2. Ryhmä</a:t>
            </a:r>
          </a:p>
          <a:p>
            <a:pPr>
              <a:buNone/>
            </a:pPr>
            <a:r>
              <a:rPr lang="fi-FI" dirty="0"/>
              <a:t>Karvosen kirja: Äidinkieltä ja matematiikkaa toiminnallisin menetelmin.</a:t>
            </a:r>
          </a:p>
          <a:p>
            <a:pPr>
              <a:buNone/>
            </a:pPr>
            <a:r>
              <a:rPr lang="fi-FI" dirty="0"/>
              <a:t>Katsokaa kirjasta muutamia valmiita käytännön ideoita, jotka ohjaatte muulle ryhmälle</a:t>
            </a:r>
          </a:p>
          <a:p>
            <a:pPr>
              <a:buNone/>
            </a:pPr>
            <a:r>
              <a:rPr lang="fi-FI" dirty="0"/>
              <a:t> </a:t>
            </a:r>
          </a:p>
          <a:p>
            <a:pPr lvl="0"/>
            <a:r>
              <a:rPr lang="fi-FI" dirty="0"/>
              <a:t>3. Ryhmä</a:t>
            </a:r>
          </a:p>
          <a:p>
            <a:pPr>
              <a:buNone/>
            </a:pPr>
            <a:r>
              <a:rPr lang="fi-FI" dirty="0"/>
              <a:t>Miten lisätä toiminnallisuutta </a:t>
            </a:r>
            <a:r>
              <a:rPr lang="fi-FI" dirty="0" err="1"/>
              <a:t>IP-toimintaan</a:t>
            </a:r>
            <a:r>
              <a:rPr lang="fi-FI" dirty="0"/>
              <a:t>? → lyhyt esittely aiheesta + pari käytännön esimerkkiä</a:t>
            </a:r>
          </a:p>
          <a:p>
            <a:pPr>
              <a:buNone/>
            </a:pPr>
            <a:r>
              <a:rPr lang="fi-FI" dirty="0"/>
              <a:t>Esim.    </a:t>
            </a:r>
            <a:r>
              <a:rPr lang="fi-FI" dirty="0">
                <a:hlinkClick r:id="rId2"/>
              </a:rPr>
              <a:t>https://www.olympiakomitea.fi/lasten-liike/</a:t>
            </a:r>
            <a:r>
              <a:rPr lang="fi-FI" dirty="0"/>
              <a:t>  </a:t>
            </a:r>
          </a:p>
          <a:p>
            <a:pPr>
              <a:buNone/>
            </a:pPr>
            <a:endParaRPr lang="fi-FI" dirty="0"/>
          </a:p>
          <a:p>
            <a:pPr lvl="0"/>
            <a:r>
              <a:rPr lang="fi-FI" dirty="0"/>
              <a:t>4. Ryhmä</a:t>
            </a:r>
          </a:p>
          <a:p>
            <a:pPr>
              <a:buNone/>
            </a:pPr>
            <a:r>
              <a:rPr lang="fi-FI" dirty="0"/>
              <a:t>Ulkoliikunta: Ulkoliikuntaa tähän aikaan vuodesta?!</a:t>
            </a:r>
          </a:p>
          <a:p>
            <a:pPr>
              <a:buNone/>
            </a:pPr>
            <a:r>
              <a:rPr lang="fi-FI" dirty="0"/>
              <a:t>Esim. </a:t>
            </a:r>
            <a:r>
              <a:rPr lang="fi-FI" dirty="0">
                <a:hlinkClick r:id="rId2"/>
              </a:rPr>
              <a:t>https://www.olympiakomitea.fi/lasten-liike/</a:t>
            </a:r>
            <a:endParaRPr lang="fi-FI" dirty="0"/>
          </a:p>
          <a:p>
            <a:pPr>
              <a:buNone/>
            </a:pPr>
            <a:r>
              <a:rPr lang="fi-FI" dirty="0"/>
              <a:t>          kirjat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p:cNvSpPr>
            <a:spLocks noGrp="1"/>
          </p:cNvSpPr>
          <p:nvPr>
            <p:ph type="title"/>
          </p:nvPr>
        </p:nvSpPr>
        <p:spPr/>
        <p:txBody>
          <a:bodyPr/>
          <a:lstStyle/>
          <a:p>
            <a:r>
              <a:rPr lang="fi-FI" dirty="0"/>
              <a:t>Vuosisuunnitelma</a:t>
            </a:r>
          </a:p>
        </p:txBody>
      </p:sp>
      <p:sp>
        <p:nvSpPr>
          <p:cNvPr id="4" name="Sisällön paikkamerkki 3"/>
          <p:cNvSpPr>
            <a:spLocks noGrp="1"/>
          </p:cNvSpPr>
          <p:nvPr>
            <p:ph sz="quarter" idx="1"/>
          </p:nvPr>
        </p:nvSpPr>
        <p:spPr/>
        <p:txBody>
          <a:bodyPr>
            <a:normAutofit lnSpcReduction="10000"/>
          </a:bodyPr>
          <a:lstStyle/>
          <a:p>
            <a:pPr lvl="0"/>
            <a:r>
              <a:rPr lang="fi-FI" dirty="0"/>
              <a:t>varmistetaan eri vuodenaikojen hyödyntäminen</a:t>
            </a:r>
          </a:p>
          <a:p>
            <a:pPr lvl="0"/>
            <a:r>
              <a:rPr lang="fi-FI" dirty="0"/>
              <a:t>varmistetaan eri toimintaympäristöjen monipuolinen hyödyntäminen</a:t>
            </a:r>
          </a:p>
          <a:p>
            <a:pPr lvl="0"/>
            <a:r>
              <a:rPr lang="fi-FI" dirty="0"/>
              <a:t>huomioidaan erilaiset juhlat ja kulttuurisesti merkittävät tapahtumat</a:t>
            </a:r>
          </a:p>
          <a:p>
            <a:pPr lvl="0"/>
            <a:r>
              <a:rPr lang="fi-FI" dirty="0"/>
              <a:t>suunnitellaan lapsen havaintomotoristen- ja motoristen taitojen arvioiminen muiden osa-alueiden arvioinnin lisäksi</a:t>
            </a:r>
          </a:p>
          <a:p>
            <a:endParaRPr lang="fi-FI"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Syyskuu</a:t>
            </a:r>
          </a:p>
        </p:txBody>
      </p:sp>
      <p:sp>
        <p:nvSpPr>
          <p:cNvPr id="3" name="Sisällön paikkamerkki 2"/>
          <p:cNvSpPr>
            <a:spLocks noGrp="1"/>
          </p:cNvSpPr>
          <p:nvPr>
            <p:ph sz="quarter" idx="1"/>
          </p:nvPr>
        </p:nvSpPr>
        <p:spPr/>
        <p:txBody>
          <a:bodyPr/>
          <a:lstStyle/>
          <a:p>
            <a:r>
              <a:rPr lang="fi-FI" dirty="0"/>
              <a:t>Liikunnallinen vanhempainilta</a:t>
            </a:r>
          </a:p>
          <a:p>
            <a:r>
              <a:rPr lang="fi-FI" dirty="0"/>
              <a:t>Metsäretket</a:t>
            </a:r>
          </a:p>
          <a:p>
            <a:r>
              <a:rPr lang="fi-FI" dirty="0"/>
              <a:t>Sisäliikunnassa:</a:t>
            </a:r>
          </a:p>
          <a:p>
            <a:r>
              <a:rPr lang="fi-FI"/>
              <a:t>Päiväkodin olympialaiset</a:t>
            </a:r>
            <a:endParaRPr lang="fi-FI"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Tehtävä</a:t>
            </a:r>
          </a:p>
        </p:txBody>
      </p:sp>
      <p:sp>
        <p:nvSpPr>
          <p:cNvPr id="3" name="Sisällön paikkamerkki 2"/>
          <p:cNvSpPr>
            <a:spLocks noGrp="1"/>
          </p:cNvSpPr>
          <p:nvPr>
            <p:ph sz="quarter" idx="1"/>
          </p:nvPr>
        </p:nvSpPr>
        <p:spPr>
          <a:xfrm>
            <a:off x="899592" y="2996952"/>
            <a:ext cx="7772400" cy="1981200"/>
          </a:xfrm>
        </p:spPr>
        <p:txBody>
          <a:bodyPr>
            <a:normAutofit/>
          </a:bodyPr>
          <a:lstStyle/>
          <a:p>
            <a:r>
              <a:rPr lang="fi-FI" sz="1600" dirty="0"/>
              <a:t>Suunnitelkaa </a:t>
            </a:r>
            <a:r>
              <a:rPr lang="fi-FI" sz="1600" dirty="0" smtClean="0"/>
              <a:t>liikunnan </a:t>
            </a:r>
            <a:r>
              <a:rPr lang="fi-FI" sz="1600" dirty="0"/>
              <a:t>vuosisuunnitelma kuvitteelliselle </a:t>
            </a:r>
            <a:r>
              <a:rPr lang="fi-FI" sz="1600" dirty="0" smtClean="0"/>
              <a:t>lapsiryhmälle</a:t>
            </a:r>
          </a:p>
          <a:p>
            <a:r>
              <a:rPr lang="fi-FI" sz="1600" dirty="0" smtClean="0"/>
              <a:t>Valmista ke 3.3. mennessä</a:t>
            </a:r>
            <a:endParaRPr lang="fi-FI"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Kausisuunnitelma (kuukausi- tai viikkosuunnitelma</a:t>
            </a:r>
          </a:p>
        </p:txBody>
      </p:sp>
      <p:sp>
        <p:nvSpPr>
          <p:cNvPr id="3" name="Sisällön paikkamerkki 2"/>
          <p:cNvSpPr>
            <a:spLocks noGrp="1"/>
          </p:cNvSpPr>
          <p:nvPr>
            <p:ph sz="quarter" idx="1"/>
          </p:nvPr>
        </p:nvSpPr>
        <p:spPr/>
        <p:txBody>
          <a:bodyPr>
            <a:normAutofit lnSpcReduction="10000"/>
          </a:bodyPr>
          <a:lstStyle/>
          <a:p>
            <a:pPr lvl="0"/>
            <a:r>
              <a:rPr lang="fi-FI" dirty="0"/>
              <a:t>varmistetaan että harjaannutetaan KAIKKIA havaintomotorisia taitoja sekä motorisia perustaitoja</a:t>
            </a:r>
          </a:p>
          <a:p>
            <a:pPr lvl="0"/>
            <a:r>
              <a:rPr lang="fi-FI" dirty="0"/>
              <a:t>suunnitellaan välineiden ja telineiden monipuolinen käyttö</a:t>
            </a:r>
          </a:p>
          <a:p>
            <a:pPr lvl="0"/>
            <a:r>
              <a:rPr lang="fi-FI" dirty="0"/>
              <a:t>suunnitellaan omaehtoisen liikkumisen mahdollisuudet</a:t>
            </a:r>
          </a:p>
          <a:p>
            <a:pPr lvl="0"/>
            <a:r>
              <a:rPr lang="fi-FI" dirty="0"/>
              <a:t>suunnitellaan omaehtoisen ja ohjatun liikunnan määrä ja sisällöt</a:t>
            </a:r>
          </a:p>
          <a:p>
            <a:endParaRPr lang="fi-FI"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Tuokiosuunnitelma</a:t>
            </a:r>
          </a:p>
        </p:txBody>
      </p:sp>
      <p:sp>
        <p:nvSpPr>
          <p:cNvPr id="3" name="Sisällön paikkamerkki 2"/>
          <p:cNvSpPr>
            <a:spLocks noGrp="1"/>
          </p:cNvSpPr>
          <p:nvPr>
            <p:ph sz="quarter" idx="1"/>
          </p:nvPr>
        </p:nvSpPr>
        <p:spPr>
          <a:xfrm>
            <a:off x="457200" y="1484784"/>
            <a:ext cx="8229600" cy="4824536"/>
          </a:xfrm>
        </p:spPr>
        <p:txBody>
          <a:bodyPr>
            <a:normAutofit fontScale="70000" lnSpcReduction="20000"/>
          </a:bodyPr>
          <a:lstStyle/>
          <a:p>
            <a:pPr lvl="0"/>
            <a:r>
              <a:rPr lang="fi-FI" dirty="0"/>
              <a:t>varataan käytettävät tilat, välineet ja telineet</a:t>
            </a:r>
          </a:p>
          <a:p>
            <a:pPr lvl="0"/>
            <a:r>
              <a:rPr lang="fi-FI" dirty="0"/>
              <a:t>päätetään harjaannutettavat taidot ja sisällöt</a:t>
            </a:r>
          </a:p>
          <a:p>
            <a:pPr lvl="0"/>
            <a:r>
              <a:rPr lang="fi-FI" dirty="0"/>
              <a:t>pohditaan, tarvitaanko eriyttämistä taitojen tai lasten erilaisten fyysisten rajoitteiden mukaan</a:t>
            </a:r>
          </a:p>
          <a:p>
            <a:pPr lvl="0"/>
            <a:r>
              <a:rPr lang="fi-FI" dirty="0"/>
              <a:t>suunnitellaan käytettävät opetusmenetelmät</a:t>
            </a:r>
          </a:p>
          <a:p>
            <a:pPr lvl="0"/>
            <a:r>
              <a:rPr lang="fi-FI" dirty="0"/>
              <a:t>pohditaan tuokion organisointi niin, että liikunnan määrä on mahdollisimman suuri</a:t>
            </a:r>
          </a:p>
          <a:p>
            <a:pPr lvl="0"/>
            <a:r>
              <a:rPr lang="fi-FI" dirty="0"/>
              <a:t>pohditaan etukäteen, miten varmistetaan tuokiolle myönteinen toimintailmapiiri (esim. mistä asioista ja miten lapselle annetaan palautetta)</a:t>
            </a:r>
          </a:p>
          <a:p>
            <a:pPr lvl="0"/>
            <a:r>
              <a:rPr lang="fi-FI" dirty="0"/>
              <a:t>pohditaan, miten saadaan vähän liikkuvat lapset mukaan</a:t>
            </a:r>
          </a:p>
          <a:p>
            <a:pPr lvl="0"/>
            <a:r>
              <a:rPr lang="fi-FI" dirty="0"/>
              <a:t>kesto n. 10-45 min</a:t>
            </a:r>
          </a:p>
          <a:p>
            <a:pPr>
              <a:buNone/>
            </a:pPr>
            <a:endParaRPr lang="fi-FI" dirty="0"/>
          </a:p>
          <a:p>
            <a:pPr>
              <a:buNone/>
            </a:pPr>
            <a:r>
              <a:rPr lang="fi-FI" i="1" dirty="0"/>
              <a:t>      Suunnittele yksi ohjattu liikuntatuokio viikossa. Toteuta tuokio sekä sisällä että ulkona.</a:t>
            </a:r>
            <a:endParaRPr lang="fi-FI" dirty="0"/>
          </a:p>
          <a:p>
            <a:endParaRPr lang="fi-FI" dirty="0"/>
          </a:p>
        </p:txBody>
      </p:sp>
    </p:spTree>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271</TotalTime>
  <Words>1782</Words>
  <Application>Microsoft Office PowerPoint</Application>
  <PresentationFormat>On-screen Show (4:3)</PresentationFormat>
  <Paragraphs>365</Paragraphs>
  <Slides>47</Slides>
  <Notes>0</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Office-teema</vt:lpstr>
      <vt:lpstr>Liikunnan suunnittelun lähtökohdat</vt:lpstr>
      <vt:lpstr>Slide 2</vt:lpstr>
      <vt:lpstr>Tavoitteellisen liikunnan suunnittelu ja valmistelu</vt:lpstr>
      <vt:lpstr>Varhaiskasvatuksen liikunnan suunnittelun eri vaiheet  (Karvonen, P., Siren-Tiusanen, H. &amp; Vuorinen, R. 2003. Varhaisvuosien liikunta)</vt:lpstr>
      <vt:lpstr>Vuosisuunnitelma</vt:lpstr>
      <vt:lpstr>Syyskuu</vt:lpstr>
      <vt:lpstr>Tehtävä</vt:lpstr>
      <vt:lpstr>Kausisuunnitelma (kuukausi- tai viikkosuunnitelma</vt:lpstr>
      <vt:lpstr>Tuokiosuunnitelma</vt:lpstr>
      <vt:lpstr>Tehtävä pareittain</vt:lpstr>
      <vt:lpstr>Arviointi</vt:lpstr>
      <vt:lpstr>Havaintomotoriset taidot ja motoriset perustaidot  - tieto tulee aivoihin aistien kautta - liikunnassa lapsi hahmottaa omaa kehoaan ja sen eri osia suhteessa ympäröivään tilaan, käytettävään aikaan ja voimaan</vt:lpstr>
      <vt:lpstr>Slide 13</vt:lpstr>
      <vt:lpstr>Kuntojumppa-loru (Lupa liikkua –kirja)</vt:lpstr>
      <vt:lpstr>Liikunnan ja liikkumisen ohjaamisen erilaiset ohjausmenetelmät</vt:lpstr>
      <vt:lpstr>Lasten ohjaamiseen soveltuvat ohjaustyylit</vt:lpstr>
      <vt:lpstr>Slide 17</vt:lpstr>
      <vt:lpstr>Erilaiset liikuntavälineet ja niiden monipuolinen käyttö</vt:lpstr>
      <vt:lpstr>Liikunta välineiden innostamina</vt:lpstr>
      <vt:lpstr>Liikunta välineiden innostamina</vt:lpstr>
      <vt:lpstr>Liikuntataidot ja liikunnalliset perustaidot</vt:lpstr>
      <vt:lpstr>Liikunnan perusliikkeet</vt:lpstr>
      <vt:lpstr>Perusliikkeet</vt:lpstr>
      <vt:lpstr>Perusliikkeet</vt:lpstr>
      <vt:lpstr>Perusliikkeet</vt:lpstr>
      <vt:lpstr>Ohjattavien kehitys, tuen tarpeet ja liikkumiseen liittyvät rajoitteet </vt:lpstr>
      <vt:lpstr>Mediavälineet ja -sovellukset liikunnan ja liikkumisen ohjaamisessa</vt:lpstr>
      <vt:lpstr>Kasvun yleispiirteet –  Liiku leikkien ja oppien: 6-9-vuotiaat</vt:lpstr>
      <vt:lpstr>Slide 29</vt:lpstr>
      <vt:lpstr>Slide 30</vt:lpstr>
      <vt:lpstr>Slide 31</vt:lpstr>
      <vt:lpstr>Slide 32</vt:lpstr>
      <vt:lpstr>Kunto- ja taitotekijät </vt:lpstr>
      <vt:lpstr>Slide 34</vt:lpstr>
      <vt:lpstr>  Taitotekijät: </vt:lpstr>
      <vt:lpstr>Slide 36</vt:lpstr>
      <vt:lpstr>  Kuntotekijät </vt:lpstr>
      <vt:lpstr>Kuntotekijät</vt:lpstr>
      <vt:lpstr>Kuntotekijät</vt:lpstr>
      <vt:lpstr>Kuntotekijät</vt:lpstr>
      <vt:lpstr>Kuntotekijät</vt:lpstr>
      <vt:lpstr>Totta vai tarua?</vt:lpstr>
      <vt:lpstr>Vastaukset</vt:lpstr>
      <vt:lpstr>Slide 44</vt:lpstr>
      <vt:lpstr>”Kia Koululaisen aikataulu”</vt:lpstr>
      <vt:lpstr>Tehtävä</vt:lpstr>
      <vt:lpstr>Slide 47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Liikunnan suunnittelun lähtökohdat</dc:title>
  <dc:creator>opettaja</dc:creator>
  <cp:lastModifiedBy>Timo Mykkänen</cp:lastModifiedBy>
  <cp:revision>32</cp:revision>
  <dcterms:created xsi:type="dcterms:W3CDTF">2020-12-08T11:39:58Z</dcterms:created>
  <dcterms:modified xsi:type="dcterms:W3CDTF">2021-02-24T09:19:22Z</dcterms:modified>
</cp:coreProperties>
</file>