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310" r:id="rId4"/>
    <p:sldId id="264" r:id="rId5"/>
    <p:sldId id="281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9" r:id="rId15"/>
    <p:sldId id="277" r:id="rId16"/>
    <p:sldId id="280" r:id="rId17"/>
    <p:sldId id="283" r:id="rId18"/>
    <p:sldId id="258" r:id="rId19"/>
    <p:sldId id="262" r:id="rId20"/>
    <p:sldId id="290" r:id="rId21"/>
    <p:sldId id="292" r:id="rId22"/>
    <p:sldId id="284" r:id="rId23"/>
    <p:sldId id="308" r:id="rId24"/>
    <p:sldId id="287" r:id="rId25"/>
    <p:sldId id="286" r:id="rId26"/>
    <p:sldId id="288" r:id="rId27"/>
    <p:sldId id="307" r:id="rId28"/>
    <p:sldId id="285" r:id="rId29"/>
    <p:sldId id="305" r:id="rId30"/>
    <p:sldId id="306" r:id="rId31"/>
    <p:sldId id="297" r:id="rId32"/>
    <p:sldId id="298" r:id="rId33"/>
    <p:sldId id="300" r:id="rId34"/>
    <p:sldId id="296" r:id="rId35"/>
    <p:sldId id="291" r:id="rId36"/>
    <p:sldId id="309" r:id="rId37"/>
    <p:sldId id="263" r:id="rId38"/>
    <p:sldId id="282" r:id="rId3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6C5FDC-7E40-18D9-0EA6-EFF29A1D97BE}" v="1277" dt="2020-01-15T13:36:49.152"/>
    <p1510:client id="{08401098-11EA-A3FB-D6E7-0B1AB2804B18}" v="2214" dt="2019-10-29T18:30:18.545"/>
    <p1510:client id="{0F536E6D-8738-B712-24F8-739D286336B5}" v="47" dt="2020-01-10T18:06:19.116"/>
    <p1510:client id="{14ABC35A-D1DB-674F-9DD8-CAC74602F650}" v="723" dt="2020-01-13T11:01:11.467"/>
    <p1510:client id="{17D00749-ABFC-3DE1-1F61-3DD20A387F99}" v="48" dt="2020-01-13T13:50:46.549"/>
    <p1510:client id="{25C400C4-0B42-6BBE-2CD9-2EEAD47DB9BC}" v="47" dt="2020-01-20T14:58:07.968"/>
    <p1510:client id="{288775FE-1F61-187A-5FF4-E499DDDAB27E}" v="924" dt="2020-01-10T19:51:20.275"/>
    <p1510:client id="{31D6AAA5-1506-9C31-5DB4-8CD43CA998BC}" v="78" dt="2020-01-10T19:58:08.903"/>
    <p1510:client id="{342206D4-D723-E607-5BA7-75ABB94AA878}" v="225" dt="2020-01-10T18:25:16.786"/>
    <p1510:client id="{4026D7ED-4EFF-E59D-52AC-57C1A01BECF9}" v="36" dt="2020-01-07T12:52:51.217"/>
    <p1510:client id="{43BB9DA8-5F19-4A36-A4CD-3B834E4F3AB1}" v="38" dt="2020-01-23T12:33:12.468"/>
    <p1510:client id="{47512844-FEFB-E98A-C3E9-A9B2C3622EBB}" v="3724" dt="2020-01-03T09:16:57.133"/>
    <p1510:client id="{4BF84EA0-CBC5-2280-F6A2-F8565385D4C7}" v="4" dt="2020-01-20T06:48:52.745"/>
    <p1510:client id="{4DAF32B5-5FAF-ACBF-E5EB-0E0E114DF8F1}" v="14" dt="2020-01-13T14:39:30.390"/>
    <p1510:client id="{5538D04E-1333-3D05-7DC1-93832A67F315}" v="2" dt="2019-12-17T12:32:27.407"/>
    <p1510:client id="{5EAC3D75-75E0-E91B-EBB2-CA6C500AC23D}" v="2539" dt="2019-10-29T12:02:37.222"/>
    <p1510:client id="{67F2BEFB-EB40-D3CC-1E7D-7B5009879794}" v="2277" dt="2020-01-13T15:41:57.806"/>
    <p1510:client id="{68A629E1-9FFC-C6EF-02EE-82C601468B71}" v="52" dt="2020-01-08T10:58:32.816"/>
    <p1510:client id="{6E22E010-154F-1067-73F2-C0004727FAD6}" v="30" dt="2020-01-13T16:04:32.348"/>
    <p1510:client id="{752CAC9C-B98C-99EA-D2A2-2118C5F696A6}" v="54" dt="2020-01-09T12:25:53.718"/>
    <p1510:client id="{81EA030A-67A6-8CBC-22C6-E9C20DAA31FB}" v="2" dt="2019-10-30T11:52:32.944"/>
    <p1510:client id="{8FBAD1C5-A575-9258-A6F7-033066F7DFB3}" v="1085" dt="2020-01-15T13:45:19.893"/>
    <p1510:client id="{90DFF96F-B0FC-FBE9-E764-984E71112E0A}" v="93" dt="2020-01-09T12:22:58.127"/>
    <p1510:client id="{9B58D65E-84B9-D93F-5084-A2716F3A8A15}" v="217" dt="2019-10-30T11:25:37.501"/>
    <p1510:client id="{9B6C2E2A-6DA9-6260-9F4E-1C8388A7CF4A}" v="2296" dt="2020-01-07T12:51:41.028"/>
    <p1510:client id="{9D39C471-8899-5C73-FD81-C873C0828D24}" v="806" dt="2020-01-08T14:24:26.835"/>
    <p1510:client id="{A099865D-37B6-C8D1-5535-06AF0F6F95A2}" v="7" dt="2020-01-07T12:30:33.136"/>
    <p1510:client id="{A2F94DE8-CD7A-D54A-9C89-2D2AB88B2D7C}" v="203" dt="2020-01-19T12:51:16.790"/>
    <p1510:client id="{AA05A033-1D2D-4CF6-B56F-6B5268100976}" v="1" dt="2020-01-02T06:08:18.811"/>
    <p1510:client id="{B1673125-2479-29AD-BD53-50C5A447D3B5}" v="188" dt="2020-01-09T13:25:36.494"/>
    <p1510:client id="{B3317F28-C697-3986-FE4F-160130EC28DA}" v="15" dt="2020-01-07T05:56:09.982"/>
    <p1510:client id="{B49BA2F9-9988-FDD4-EE29-488B703DFB8F}" v="2389" dt="2020-01-03T12:07:32.060"/>
    <p1510:client id="{BA37CF0F-2070-6A8C-2449-BD182EF2C758}" v="39" dt="2020-01-02T06:36:33.986"/>
    <p1510:client id="{BD3981EE-25BA-4549-ADFF-DD3F30DE4546}" v="28" dt="2020-01-15T14:10:02.690"/>
    <p1510:client id="{BD987774-FA99-2053-EB5A-FC31AFF7A802}" v="40" dt="2020-01-21T07:38:27.838"/>
    <p1510:client id="{BF335832-2F96-6FFE-DD2E-37AB33A94AE4}" v="3" dt="2020-01-13T14:50:53.329"/>
    <p1510:client id="{C0D39B13-24A7-9D9A-294F-378262914FB8}" v="831" dt="2020-01-03T09:55:47.981"/>
    <p1510:client id="{C4EB6A20-BE68-D3F7-8838-385948290C13}" v="145" dt="2020-01-21T12:30:29.864"/>
    <p1510:client id="{C62DB575-2203-DAC5-C014-5E3ADF8B4A32}" v="69" dt="2020-01-13T11:05:13.505"/>
    <p1510:client id="{CE367665-79FA-95A0-52FF-2D226DECC3CB}" v="2" dt="2020-01-20T13:25:29.808"/>
    <p1510:client id="{D3D42308-8343-A024-CC0F-42A5C612D363}" v="160" dt="2020-01-10T20:25:12.135"/>
    <p1510:client id="{D577001A-9BE1-4732-8743-4D655CC55E3B}" v="76" dt="2020-01-14T06:04:27.157"/>
    <p1510:client id="{D74F4B0D-57FF-8787-349C-3D5FCDECEB54}" v="781" dt="2019-12-17T13:30:09.266"/>
    <p1510:client id="{F1F7359C-FC4A-F213-0405-688DE190CC5E}" v="335" dt="2020-01-09T13:06:31.597"/>
    <p1510:client id="{F9584D1F-EDCA-6F90-C0E6-ADF8C9AD0453}" v="3" dt="2020-01-20T06:40:31.328"/>
    <p1510:client id="{FE3C0537-BFB1-FDAB-4A6C-1D392565418F}" v="958" dt="2020-01-07T12:45:41.6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24B7D2-94CD-4D70-84A7-EEEF312B35DE}" type="doc">
      <dgm:prSet loTypeId="urn:microsoft.com/office/officeart/2005/8/layout/default" loCatId="list" qsTypeId="urn:microsoft.com/office/officeart/2005/8/quickstyle/simple2" qsCatId="simple" csTypeId="urn:microsoft.com/office/officeart/2005/8/colors/accent1_3" csCatId="accent1"/>
      <dgm:spPr/>
      <dgm:t>
        <a:bodyPr/>
        <a:lstStyle/>
        <a:p>
          <a:endParaRPr lang="fi-FI"/>
        </a:p>
      </dgm:t>
    </dgm:pt>
    <dgm:pt modelId="{4056EDC1-FDE6-40B2-A150-873020A3953D}">
      <dgm:prSet/>
      <dgm:spPr/>
      <dgm:t>
        <a:bodyPr/>
        <a:lstStyle/>
        <a:p>
          <a:r>
            <a:rPr lang="fi-FI"/>
            <a:t>Ratkaisukeskeisyys -etsitään ratkaisuja arjen tilanteisiin</a:t>
          </a:r>
        </a:p>
      </dgm:t>
    </dgm:pt>
    <dgm:pt modelId="{ED920502-1B1D-405A-8DFB-1CE700B36FD2}" type="parTrans" cxnId="{F77F1DF9-50D8-43D1-B267-24ED08A154EF}">
      <dgm:prSet/>
      <dgm:spPr/>
      <dgm:t>
        <a:bodyPr/>
        <a:lstStyle/>
        <a:p>
          <a:endParaRPr lang="fi-FI"/>
        </a:p>
      </dgm:t>
    </dgm:pt>
    <dgm:pt modelId="{7697A71F-0CBA-477C-93B7-49A1886E13BE}" type="sibTrans" cxnId="{F77F1DF9-50D8-43D1-B267-24ED08A154EF}">
      <dgm:prSet/>
      <dgm:spPr/>
      <dgm:t>
        <a:bodyPr/>
        <a:lstStyle/>
        <a:p>
          <a:endParaRPr lang="fi-FI"/>
        </a:p>
      </dgm:t>
    </dgm:pt>
    <dgm:pt modelId="{CAFF69D3-D7B0-441C-9E48-4D6EC625AD56}">
      <dgm:prSet/>
      <dgm:spPr/>
      <dgm:t>
        <a:bodyPr/>
        <a:lstStyle/>
        <a:p>
          <a:r>
            <a:rPr lang="fi-FI"/>
            <a:t>ÄLÄ KORJAA SITÄ MIKÄ EI OLE RIKKI</a:t>
          </a:r>
        </a:p>
      </dgm:t>
    </dgm:pt>
    <dgm:pt modelId="{03068108-CF81-4F61-9E3F-6D1480958DCB}" type="parTrans" cxnId="{A0B0D840-987E-4F7E-B8D8-21B14FC2A7D3}">
      <dgm:prSet/>
      <dgm:spPr/>
      <dgm:t>
        <a:bodyPr/>
        <a:lstStyle/>
        <a:p>
          <a:endParaRPr lang="fi-FI"/>
        </a:p>
      </dgm:t>
    </dgm:pt>
    <dgm:pt modelId="{DBDF547C-54E1-4D30-823C-D208CC5CFB33}" type="sibTrans" cxnId="{A0B0D840-987E-4F7E-B8D8-21B14FC2A7D3}">
      <dgm:prSet/>
      <dgm:spPr/>
      <dgm:t>
        <a:bodyPr/>
        <a:lstStyle/>
        <a:p>
          <a:endParaRPr lang="fi-FI"/>
        </a:p>
      </dgm:t>
    </dgm:pt>
    <dgm:pt modelId="{AA7069D3-A3FA-4A68-9B07-84DF9887E2AF}">
      <dgm:prSet/>
      <dgm:spPr/>
      <dgm:t>
        <a:bodyPr/>
        <a:lstStyle/>
        <a:p>
          <a:r>
            <a:rPr lang="fi-FI"/>
            <a:t>TEE LISÄÄ SITÄ MIKÄ TOIMII</a:t>
          </a:r>
        </a:p>
      </dgm:t>
    </dgm:pt>
    <dgm:pt modelId="{DA37E278-08F5-48EC-8F15-AE4501523429}" type="parTrans" cxnId="{7AC2317E-1B6D-4DB5-8D47-42AC07D4DD29}">
      <dgm:prSet/>
      <dgm:spPr/>
      <dgm:t>
        <a:bodyPr/>
        <a:lstStyle/>
        <a:p>
          <a:endParaRPr lang="fi-FI"/>
        </a:p>
      </dgm:t>
    </dgm:pt>
    <dgm:pt modelId="{DFAD71F5-AE5A-4F91-A5D0-1D3823D6040C}" type="sibTrans" cxnId="{7AC2317E-1B6D-4DB5-8D47-42AC07D4DD29}">
      <dgm:prSet/>
      <dgm:spPr/>
      <dgm:t>
        <a:bodyPr/>
        <a:lstStyle/>
        <a:p>
          <a:endParaRPr lang="fi-FI"/>
        </a:p>
      </dgm:t>
    </dgm:pt>
    <dgm:pt modelId="{5048D7AB-FD01-4C7B-A23F-A40D21B52439}">
      <dgm:prSet/>
      <dgm:spPr/>
      <dgm:t>
        <a:bodyPr/>
        <a:lstStyle/>
        <a:p>
          <a:r>
            <a:rPr lang="fi-FI"/>
            <a:t>PIENIN ASKELIN </a:t>
          </a:r>
        </a:p>
      </dgm:t>
    </dgm:pt>
    <dgm:pt modelId="{602BAC4A-62F9-45C9-AA7E-04CB7F596EC8}" type="parTrans" cxnId="{F0FDCD06-BF55-4722-918C-40559B0C4532}">
      <dgm:prSet/>
      <dgm:spPr/>
      <dgm:t>
        <a:bodyPr/>
        <a:lstStyle/>
        <a:p>
          <a:endParaRPr lang="fi-FI"/>
        </a:p>
      </dgm:t>
    </dgm:pt>
    <dgm:pt modelId="{0931418E-6BFE-4186-8473-4F9CED3FF03E}" type="sibTrans" cxnId="{F0FDCD06-BF55-4722-918C-40559B0C4532}">
      <dgm:prSet/>
      <dgm:spPr/>
      <dgm:t>
        <a:bodyPr/>
        <a:lstStyle/>
        <a:p>
          <a:endParaRPr lang="fi-FI"/>
        </a:p>
      </dgm:t>
    </dgm:pt>
    <dgm:pt modelId="{6A29C677-D83E-475D-815F-C532CD88CD0C}">
      <dgm:prSet/>
      <dgm:spPr/>
      <dgm:t>
        <a:bodyPr/>
        <a:lstStyle/>
        <a:p>
          <a:r>
            <a:rPr lang="fi-FI"/>
            <a:t>Tavoite ja ratkaisu löytyvät lapselta itseltään, jotta lapsi sitoutuu ja motivoituu</a:t>
          </a:r>
        </a:p>
      </dgm:t>
    </dgm:pt>
    <dgm:pt modelId="{6F7658E6-46CD-4912-99E5-37ED7BD0278E}" type="parTrans" cxnId="{979FAAD0-25DE-422A-9D6B-52C41B5FD6A1}">
      <dgm:prSet/>
      <dgm:spPr/>
      <dgm:t>
        <a:bodyPr/>
        <a:lstStyle/>
        <a:p>
          <a:endParaRPr lang="fi-FI"/>
        </a:p>
      </dgm:t>
    </dgm:pt>
    <dgm:pt modelId="{434A97BB-96C8-401D-B746-F795F1EF2CEA}" type="sibTrans" cxnId="{979FAAD0-25DE-422A-9D6B-52C41B5FD6A1}">
      <dgm:prSet/>
      <dgm:spPr/>
      <dgm:t>
        <a:bodyPr/>
        <a:lstStyle/>
        <a:p>
          <a:endParaRPr lang="fi-FI"/>
        </a:p>
      </dgm:t>
    </dgm:pt>
    <dgm:pt modelId="{86767807-F550-450B-904C-18DE8C144DE6}">
      <dgm:prSet/>
      <dgm:spPr/>
      <dgm:t>
        <a:bodyPr/>
        <a:lstStyle/>
        <a:p>
          <a:r>
            <a:rPr lang="fi-FI"/>
            <a:t>Ammatillinen selkäreppu</a:t>
          </a:r>
        </a:p>
      </dgm:t>
    </dgm:pt>
    <dgm:pt modelId="{80A7297A-E1A0-482C-B019-088DE5A482A3}" type="parTrans" cxnId="{00B91BFB-E9B6-4827-AF07-57D434A464BD}">
      <dgm:prSet/>
      <dgm:spPr/>
      <dgm:t>
        <a:bodyPr/>
        <a:lstStyle/>
        <a:p>
          <a:endParaRPr lang="fi-FI"/>
        </a:p>
      </dgm:t>
    </dgm:pt>
    <dgm:pt modelId="{FDFB1C56-3891-4E6E-AC60-A7DA4ACE61E9}" type="sibTrans" cxnId="{00B91BFB-E9B6-4827-AF07-57D434A464BD}">
      <dgm:prSet/>
      <dgm:spPr/>
      <dgm:t>
        <a:bodyPr/>
        <a:lstStyle/>
        <a:p>
          <a:endParaRPr lang="fi-FI"/>
        </a:p>
      </dgm:t>
    </dgm:pt>
    <dgm:pt modelId="{5ABF39F0-3B78-4400-8B6D-DF61B84B4E05}">
      <dgm:prSet/>
      <dgm:spPr/>
      <dgm:t>
        <a:bodyPr/>
        <a:lstStyle/>
        <a:p>
          <a:r>
            <a:rPr lang="fi-FI"/>
            <a:t>Kuunteleminen ja kohtaaminen</a:t>
          </a:r>
        </a:p>
      </dgm:t>
    </dgm:pt>
    <dgm:pt modelId="{551FA805-A54A-4C86-A002-A5C8439DC210}" type="parTrans" cxnId="{137D81D6-4C3B-4A6C-9D39-0809EDB6B657}">
      <dgm:prSet/>
      <dgm:spPr/>
      <dgm:t>
        <a:bodyPr/>
        <a:lstStyle/>
        <a:p>
          <a:endParaRPr lang="fi-FI"/>
        </a:p>
      </dgm:t>
    </dgm:pt>
    <dgm:pt modelId="{ABE999C4-8D66-4F03-A481-11484AB37FCE}" type="sibTrans" cxnId="{137D81D6-4C3B-4A6C-9D39-0809EDB6B657}">
      <dgm:prSet/>
      <dgm:spPr/>
      <dgm:t>
        <a:bodyPr/>
        <a:lstStyle/>
        <a:p>
          <a:endParaRPr lang="fi-FI"/>
        </a:p>
      </dgm:t>
    </dgm:pt>
    <dgm:pt modelId="{6BFB84B4-B9B6-42B8-89F7-E39AE0D45554}">
      <dgm:prSet/>
      <dgm:spPr/>
      <dgm:t>
        <a:bodyPr/>
        <a:lstStyle/>
        <a:p>
          <a:r>
            <a:rPr lang="fi-FI"/>
            <a:t>Kysy, anna aikaa, ei valmiita vastauksia/ratkaisuja</a:t>
          </a:r>
        </a:p>
      </dgm:t>
    </dgm:pt>
    <dgm:pt modelId="{EA519CE9-4A95-4A16-A1A6-7A7BC0102530}" type="parTrans" cxnId="{AA318DA4-4183-4093-A786-B56F51CBF05B}">
      <dgm:prSet/>
      <dgm:spPr/>
      <dgm:t>
        <a:bodyPr/>
        <a:lstStyle/>
        <a:p>
          <a:endParaRPr lang="fi-FI"/>
        </a:p>
      </dgm:t>
    </dgm:pt>
    <dgm:pt modelId="{6D7485CC-9998-4B02-A25E-79AD91729AC7}" type="sibTrans" cxnId="{AA318DA4-4183-4093-A786-B56F51CBF05B}">
      <dgm:prSet/>
      <dgm:spPr/>
      <dgm:t>
        <a:bodyPr/>
        <a:lstStyle/>
        <a:p>
          <a:endParaRPr lang="fi-FI"/>
        </a:p>
      </dgm:t>
    </dgm:pt>
    <dgm:pt modelId="{F01AE562-C60A-4936-86E5-1B7CBE9E6CA6}">
      <dgm:prSet/>
      <dgm:spPr/>
      <dgm:t>
        <a:bodyPr/>
        <a:lstStyle/>
        <a:p>
          <a:r>
            <a:rPr lang="fi-FI"/>
            <a:t>Positiivisen kautta vahvuuksia hyödyntäen</a:t>
          </a:r>
        </a:p>
      </dgm:t>
    </dgm:pt>
    <dgm:pt modelId="{F09F0C42-F080-497B-8EDC-01D138271AAE}" type="parTrans" cxnId="{CE1DABA6-5510-49AC-8586-DD862AD918AA}">
      <dgm:prSet/>
      <dgm:spPr/>
      <dgm:t>
        <a:bodyPr/>
        <a:lstStyle/>
        <a:p>
          <a:endParaRPr lang="fi-FI"/>
        </a:p>
      </dgm:t>
    </dgm:pt>
    <dgm:pt modelId="{C253D234-5E5F-4669-84C2-6C2D47BF06AA}" type="sibTrans" cxnId="{CE1DABA6-5510-49AC-8586-DD862AD918AA}">
      <dgm:prSet/>
      <dgm:spPr/>
      <dgm:t>
        <a:bodyPr/>
        <a:lstStyle/>
        <a:p>
          <a:endParaRPr lang="fi-FI"/>
        </a:p>
      </dgm:t>
    </dgm:pt>
    <dgm:pt modelId="{3AB46D5A-62F6-4E34-AC71-36109F0196E4}">
      <dgm:prSet/>
      <dgm:spPr/>
      <dgm:t>
        <a:bodyPr/>
        <a:lstStyle/>
        <a:p>
          <a:r>
            <a:rPr lang="fi-FI"/>
            <a:t>Luottamus tulevaisuuteen</a:t>
          </a:r>
        </a:p>
      </dgm:t>
    </dgm:pt>
    <dgm:pt modelId="{EC4BABBC-FDA0-40E4-8D87-4282C82D9A55}" type="parTrans" cxnId="{73F76882-BA1A-41B7-923E-AE70F3420AF9}">
      <dgm:prSet/>
      <dgm:spPr/>
      <dgm:t>
        <a:bodyPr/>
        <a:lstStyle/>
        <a:p>
          <a:endParaRPr lang="fi-FI"/>
        </a:p>
      </dgm:t>
    </dgm:pt>
    <dgm:pt modelId="{9F1D2AEE-F972-42E7-B516-512EFC8288FE}" type="sibTrans" cxnId="{73F76882-BA1A-41B7-923E-AE70F3420AF9}">
      <dgm:prSet/>
      <dgm:spPr/>
      <dgm:t>
        <a:bodyPr/>
        <a:lstStyle/>
        <a:p>
          <a:endParaRPr lang="fi-FI"/>
        </a:p>
      </dgm:t>
    </dgm:pt>
    <dgm:pt modelId="{4D302597-D3E8-4A88-954A-F540F72AB4F6}" type="pres">
      <dgm:prSet presAssocID="{6924B7D2-94CD-4D70-84A7-EEEF312B35DE}" presName="diagram" presStyleCnt="0">
        <dgm:presLayoutVars>
          <dgm:dir/>
          <dgm:resizeHandles val="exact"/>
        </dgm:presLayoutVars>
      </dgm:prSet>
      <dgm:spPr/>
    </dgm:pt>
    <dgm:pt modelId="{6AB17A21-3778-417C-8FED-94190BF1B4DE}" type="pres">
      <dgm:prSet presAssocID="{4056EDC1-FDE6-40B2-A150-873020A3953D}" presName="node" presStyleLbl="node1" presStyleIdx="0" presStyleCnt="10">
        <dgm:presLayoutVars>
          <dgm:bulletEnabled val="1"/>
        </dgm:presLayoutVars>
      </dgm:prSet>
      <dgm:spPr/>
    </dgm:pt>
    <dgm:pt modelId="{8FED8D19-FD61-4813-992E-9C2CFAC6CFA6}" type="pres">
      <dgm:prSet presAssocID="{7697A71F-0CBA-477C-93B7-49A1886E13BE}" presName="sibTrans" presStyleCnt="0"/>
      <dgm:spPr/>
    </dgm:pt>
    <dgm:pt modelId="{3A893345-503E-46D8-B033-10296566E65A}" type="pres">
      <dgm:prSet presAssocID="{CAFF69D3-D7B0-441C-9E48-4D6EC625AD56}" presName="node" presStyleLbl="node1" presStyleIdx="1" presStyleCnt="10">
        <dgm:presLayoutVars>
          <dgm:bulletEnabled val="1"/>
        </dgm:presLayoutVars>
      </dgm:prSet>
      <dgm:spPr/>
    </dgm:pt>
    <dgm:pt modelId="{5A4EEE0C-21FD-432F-BB25-6B90C6B78CD7}" type="pres">
      <dgm:prSet presAssocID="{DBDF547C-54E1-4D30-823C-D208CC5CFB33}" presName="sibTrans" presStyleCnt="0"/>
      <dgm:spPr/>
    </dgm:pt>
    <dgm:pt modelId="{6569E6B0-FDC9-41A4-B3FA-85ABB75F2EC1}" type="pres">
      <dgm:prSet presAssocID="{AA7069D3-A3FA-4A68-9B07-84DF9887E2AF}" presName="node" presStyleLbl="node1" presStyleIdx="2" presStyleCnt="10">
        <dgm:presLayoutVars>
          <dgm:bulletEnabled val="1"/>
        </dgm:presLayoutVars>
      </dgm:prSet>
      <dgm:spPr/>
    </dgm:pt>
    <dgm:pt modelId="{579FEB13-D66B-41AA-897D-64845864C10D}" type="pres">
      <dgm:prSet presAssocID="{DFAD71F5-AE5A-4F91-A5D0-1D3823D6040C}" presName="sibTrans" presStyleCnt="0"/>
      <dgm:spPr/>
    </dgm:pt>
    <dgm:pt modelId="{CC8DF073-D9E7-499E-B931-D75D36B362E3}" type="pres">
      <dgm:prSet presAssocID="{5048D7AB-FD01-4C7B-A23F-A40D21B52439}" presName="node" presStyleLbl="node1" presStyleIdx="3" presStyleCnt="10">
        <dgm:presLayoutVars>
          <dgm:bulletEnabled val="1"/>
        </dgm:presLayoutVars>
      </dgm:prSet>
      <dgm:spPr/>
    </dgm:pt>
    <dgm:pt modelId="{D426F22A-EB46-41CD-9205-7DBEE8780E54}" type="pres">
      <dgm:prSet presAssocID="{0931418E-6BFE-4186-8473-4F9CED3FF03E}" presName="sibTrans" presStyleCnt="0"/>
      <dgm:spPr/>
    </dgm:pt>
    <dgm:pt modelId="{5B447C5B-6DD2-4AD2-BB77-A5418C7B51E0}" type="pres">
      <dgm:prSet presAssocID="{6A29C677-D83E-475D-815F-C532CD88CD0C}" presName="node" presStyleLbl="node1" presStyleIdx="4" presStyleCnt="10">
        <dgm:presLayoutVars>
          <dgm:bulletEnabled val="1"/>
        </dgm:presLayoutVars>
      </dgm:prSet>
      <dgm:spPr/>
    </dgm:pt>
    <dgm:pt modelId="{1C5F380C-6BF6-489D-88F0-CED2E0680FEC}" type="pres">
      <dgm:prSet presAssocID="{434A97BB-96C8-401D-B746-F795F1EF2CEA}" presName="sibTrans" presStyleCnt="0"/>
      <dgm:spPr/>
    </dgm:pt>
    <dgm:pt modelId="{3E892A55-7DB3-4E9D-A0EC-1DF3B11C1D4C}" type="pres">
      <dgm:prSet presAssocID="{86767807-F550-450B-904C-18DE8C144DE6}" presName="node" presStyleLbl="node1" presStyleIdx="5" presStyleCnt="10">
        <dgm:presLayoutVars>
          <dgm:bulletEnabled val="1"/>
        </dgm:presLayoutVars>
      </dgm:prSet>
      <dgm:spPr/>
    </dgm:pt>
    <dgm:pt modelId="{B2A4412D-FF31-4D66-BEC8-00558C5C02FC}" type="pres">
      <dgm:prSet presAssocID="{FDFB1C56-3891-4E6E-AC60-A7DA4ACE61E9}" presName="sibTrans" presStyleCnt="0"/>
      <dgm:spPr/>
    </dgm:pt>
    <dgm:pt modelId="{F8A2F1F9-9836-4C27-9DF0-812234A63B79}" type="pres">
      <dgm:prSet presAssocID="{5ABF39F0-3B78-4400-8B6D-DF61B84B4E05}" presName="node" presStyleLbl="node1" presStyleIdx="6" presStyleCnt="10">
        <dgm:presLayoutVars>
          <dgm:bulletEnabled val="1"/>
        </dgm:presLayoutVars>
      </dgm:prSet>
      <dgm:spPr/>
    </dgm:pt>
    <dgm:pt modelId="{410C2126-F951-4A71-8CEE-12BA238609CC}" type="pres">
      <dgm:prSet presAssocID="{ABE999C4-8D66-4F03-A481-11484AB37FCE}" presName="sibTrans" presStyleCnt="0"/>
      <dgm:spPr/>
    </dgm:pt>
    <dgm:pt modelId="{80A125AE-1581-4302-B928-5CC7C4D41DEE}" type="pres">
      <dgm:prSet presAssocID="{6BFB84B4-B9B6-42B8-89F7-E39AE0D45554}" presName="node" presStyleLbl="node1" presStyleIdx="7" presStyleCnt="10">
        <dgm:presLayoutVars>
          <dgm:bulletEnabled val="1"/>
        </dgm:presLayoutVars>
      </dgm:prSet>
      <dgm:spPr/>
    </dgm:pt>
    <dgm:pt modelId="{2430CA1B-C001-4EDB-8250-13E82CEEAE3B}" type="pres">
      <dgm:prSet presAssocID="{6D7485CC-9998-4B02-A25E-79AD91729AC7}" presName="sibTrans" presStyleCnt="0"/>
      <dgm:spPr/>
    </dgm:pt>
    <dgm:pt modelId="{32778400-8BFC-48B8-9962-4B5BC2DF820F}" type="pres">
      <dgm:prSet presAssocID="{F01AE562-C60A-4936-86E5-1B7CBE9E6CA6}" presName="node" presStyleLbl="node1" presStyleIdx="8" presStyleCnt="10">
        <dgm:presLayoutVars>
          <dgm:bulletEnabled val="1"/>
        </dgm:presLayoutVars>
      </dgm:prSet>
      <dgm:spPr/>
    </dgm:pt>
    <dgm:pt modelId="{B68F442E-1B6C-4E18-8E10-3A51A7137CF9}" type="pres">
      <dgm:prSet presAssocID="{C253D234-5E5F-4669-84C2-6C2D47BF06AA}" presName="sibTrans" presStyleCnt="0"/>
      <dgm:spPr/>
    </dgm:pt>
    <dgm:pt modelId="{EAD887BB-3B2F-4CFB-B2C6-636E10AD5A42}" type="pres">
      <dgm:prSet presAssocID="{3AB46D5A-62F6-4E34-AC71-36109F0196E4}" presName="node" presStyleLbl="node1" presStyleIdx="9" presStyleCnt="10">
        <dgm:presLayoutVars>
          <dgm:bulletEnabled val="1"/>
        </dgm:presLayoutVars>
      </dgm:prSet>
      <dgm:spPr/>
    </dgm:pt>
  </dgm:ptLst>
  <dgm:cxnLst>
    <dgm:cxn modelId="{F0FDCD06-BF55-4722-918C-40559B0C4532}" srcId="{6924B7D2-94CD-4D70-84A7-EEEF312B35DE}" destId="{5048D7AB-FD01-4C7B-A23F-A40D21B52439}" srcOrd="3" destOrd="0" parTransId="{602BAC4A-62F9-45C9-AA7E-04CB7F596EC8}" sibTransId="{0931418E-6BFE-4186-8473-4F9CED3FF03E}"/>
    <dgm:cxn modelId="{01AA7E29-56C4-4FF3-8871-DBE63F94B4E8}" type="presOf" srcId="{86767807-F550-450B-904C-18DE8C144DE6}" destId="{3E892A55-7DB3-4E9D-A0EC-1DF3B11C1D4C}" srcOrd="0" destOrd="0" presId="urn:microsoft.com/office/officeart/2005/8/layout/default"/>
    <dgm:cxn modelId="{A0B0D840-987E-4F7E-B8D8-21B14FC2A7D3}" srcId="{6924B7D2-94CD-4D70-84A7-EEEF312B35DE}" destId="{CAFF69D3-D7B0-441C-9E48-4D6EC625AD56}" srcOrd="1" destOrd="0" parTransId="{03068108-CF81-4F61-9E3F-6D1480958DCB}" sibTransId="{DBDF547C-54E1-4D30-823C-D208CC5CFB33}"/>
    <dgm:cxn modelId="{F4E57065-15ED-4517-A749-EE96B29E33DE}" type="presOf" srcId="{5ABF39F0-3B78-4400-8B6D-DF61B84B4E05}" destId="{F8A2F1F9-9836-4C27-9DF0-812234A63B79}" srcOrd="0" destOrd="0" presId="urn:microsoft.com/office/officeart/2005/8/layout/default"/>
    <dgm:cxn modelId="{64147D65-1C06-4330-BF0A-2F7CDB0E1A3C}" type="presOf" srcId="{F01AE562-C60A-4936-86E5-1B7CBE9E6CA6}" destId="{32778400-8BFC-48B8-9962-4B5BC2DF820F}" srcOrd="0" destOrd="0" presId="urn:microsoft.com/office/officeart/2005/8/layout/default"/>
    <dgm:cxn modelId="{E6CBC06A-9B04-45A9-B5A4-352FF449D937}" type="presOf" srcId="{4056EDC1-FDE6-40B2-A150-873020A3953D}" destId="{6AB17A21-3778-417C-8FED-94190BF1B4DE}" srcOrd="0" destOrd="0" presId="urn:microsoft.com/office/officeart/2005/8/layout/default"/>
    <dgm:cxn modelId="{E1596E55-AC96-4D7C-870C-9716A35A307F}" type="presOf" srcId="{AA7069D3-A3FA-4A68-9B07-84DF9887E2AF}" destId="{6569E6B0-FDC9-41A4-B3FA-85ABB75F2EC1}" srcOrd="0" destOrd="0" presId="urn:microsoft.com/office/officeart/2005/8/layout/default"/>
    <dgm:cxn modelId="{7AC2317E-1B6D-4DB5-8D47-42AC07D4DD29}" srcId="{6924B7D2-94CD-4D70-84A7-EEEF312B35DE}" destId="{AA7069D3-A3FA-4A68-9B07-84DF9887E2AF}" srcOrd="2" destOrd="0" parTransId="{DA37E278-08F5-48EC-8F15-AE4501523429}" sibTransId="{DFAD71F5-AE5A-4F91-A5D0-1D3823D6040C}"/>
    <dgm:cxn modelId="{9888C37F-874A-4FF6-B005-CDA44F27F9FF}" type="presOf" srcId="{6A29C677-D83E-475D-815F-C532CD88CD0C}" destId="{5B447C5B-6DD2-4AD2-BB77-A5418C7B51E0}" srcOrd="0" destOrd="0" presId="urn:microsoft.com/office/officeart/2005/8/layout/default"/>
    <dgm:cxn modelId="{73F76882-BA1A-41B7-923E-AE70F3420AF9}" srcId="{6924B7D2-94CD-4D70-84A7-EEEF312B35DE}" destId="{3AB46D5A-62F6-4E34-AC71-36109F0196E4}" srcOrd="9" destOrd="0" parTransId="{EC4BABBC-FDA0-40E4-8D87-4282C82D9A55}" sibTransId="{9F1D2AEE-F972-42E7-B516-512EFC8288FE}"/>
    <dgm:cxn modelId="{56771C9D-8EA4-4E60-AE8A-3A496D34D6CF}" type="presOf" srcId="{6924B7D2-94CD-4D70-84A7-EEEF312B35DE}" destId="{4D302597-D3E8-4A88-954A-F540F72AB4F6}" srcOrd="0" destOrd="0" presId="urn:microsoft.com/office/officeart/2005/8/layout/default"/>
    <dgm:cxn modelId="{AA318DA4-4183-4093-A786-B56F51CBF05B}" srcId="{6924B7D2-94CD-4D70-84A7-EEEF312B35DE}" destId="{6BFB84B4-B9B6-42B8-89F7-E39AE0D45554}" srcOrd="7" destOrd="0" parTransId="{EA519CE9-4A95-4A16-A1A6-7A7BC0102530}" sibTransId="{6D7485CC-9998-4B02-A25E-79AD91729AC7}"/>
    <dgm:cxn modelId="{CE1DABA6-5510-49AC-8586-DD862AD918AA}" srcId="{6924B7D2-94CD-4D70-84A7-EEEF312B35DE}" destId="{F01AE562-C60A-4936-86E5-1B7CBE9E6CA6}" srcOrd="8" destOrd="0" parTransId="{F09F0C42-F080-497B-8EDC-01D138271AAE}" sibTransId="{C253D234-5E5F-4669-84C2-6C2D47BF06AA}"/>
    <dgm:cxn modelId="{211F9DB3-A56D-4051-B279-427B4C583823}" type="presOf" srcId="{5048D7AB-FD01-4C7B-A23F-A40D21B52439}" destId="{CC8DF073-D9E7-499E-B931-D75D36B362E3}" srcOrd="0" destOrd="0" presId="urn:microsoft.com/office/officeart/2005/8/layout/default"/>
    <dgm:cxn modelId="{979FAAD0-25DE-422A-9D6B-52C41B5FD6A1}" srcId="{6924B7D2-94CD-4D70-84A7-EEEF312B35DE}" destId="{6A29C677-D83E-475D-815F-C532CD88CD0C}" srcOrd="4" destOrd="0" parTransId="{6F7658E6-46CD-4912-99E5-37ED7BD0278E}" sibTransId="{434A97BB-96C8-401D-B746-F795F1EF2CEA}"/>
    <dgm:cxn modelId="{137D81D6-4C3B-4A6C-9D39-0809EDB6B657}" srcId="{6924B7D2-94CD-4D70-84A7-EEEF312B35DE}" destId="{5ABF39F0-3B78-4400-8B6D-DF61B84B4E05}" srcOrd="6" destOrd="0" parTransId="{551FA805-A54A-4C86-A002-A5C8439DC210}" sibTransId="{ABE999C4-8D66-4F03-A481-11484AB37FCE}"/>
    <dgm:cxn modelId="{71F951E3-84E1-4BA7-BF07-7848B8E13E25}" type="presOf" srcId="{3AB46D5A-62F6-4E34-AC71-36109F0196E4}" destId="{EAD887BB-3B2F-4CFB-B2C6-636E10AD5A42}" srcOrd="0" destOrd="0" presId="urn:microsoft.com/office/officeart/2005/8/layout/default"/>
    <dgm:cxn modelId="{631421EE-AA5E-42E9-9B2C-DEBE419B493E}" type="presOf" srcId="{6BFB84B4-B9B6-42B8-89F7-E39AE0D45554}" destId="{80A125AE-1581-4302-B928-5CC7C4D41DEE}" srcOrd="0" destOrd="0" presId="urn:microsoft.com/office/officeart/2005/8/layout/default"/>
    <dgm:cxn modelId="{F77F1DF9-50D8-43D1-B267-24ED08A154EF}" srcId="{6924B7D2-94CD-4D70-84A7-EEEF312B35DE}" destId="{4056EDC1-FDE6-40B2-A150-873020A3953D}" srcOrd="0" destOrd="0" parTransId="{ED920502-1B1D-405A-8DFB-1CE700B36FD2}" sibTransId="{7697A71F-0CBA-477C-93B7-49A1886E13BE}"/>
    <dgm:cxn modelId="{7CACA8FA-FE25-4D70-A3A3-9E2BF94F635B}" type="presOf" srcId="{CAFF69D3-D7B0-441C-9E48-4D6EC625AD56}" destId="{3A893345-503E-46D8-B033-10296566E65A}" srcOrd="0" destOrd="0" presId="urn:microsoft.com/office/officeart/2005/8/layout/default"/>
    <dgm:cxn modelId="{00B91BFB-E9B6-4827-AF07-57D434A464BD}" srcId="{6924B7D2-94CD-4D70-84A7-EEEF312B35DE}" destId="{86767807-F550-450B-904C-18DE8C144DE6}" srcOrd="5" destOrd="0" parTransId="{80A7297A-E1A0-482C-B019-088DE5A482A3}" sibTransId="{FDFB1C56-3891-4E6E-AC60-A7DA4ACE61E9}"/>
    <dgm:cxn modelId="{044261F2-A690-4291-B50A-A8CAF494C976}" type="presParOf" srcId="{4D302597-D3E8-4A88-954A-F540F72AB4F6}" destId="{6AB17A21-3778-417C-8FED-94190BF1B4DE}" srcOrd="0" destOrd="0" presId="urn:microsoft.com/office/officeart/2005/8/layout/default"/>
    <dgm:cxn modelId="{CBAC4F78-F699-43DB-86AD-8BDD4846B974}" type="presParOf" srcId="{4D302597-D3E8-4A88-954A-F540F72AB4F6}" destId="{8FED8D19-FD61-4813-992E-9C2CFAC6CFA6}" srcOrd="1" destOrd="0" presId="urn:microsoft.com/office/officeart/2005/8/layout/default"/>
    <dgm:cxn modelId="{932777B8-527F-43B3-AC1E-2C28487D8A13}" type="presParOf" srcId="{4D302597-D3E8-4A88-954A-F540F72AB4F6}" destId="{3A893345-503E-46D8-B033-10296566E65A}" srcOrd="2" destOrd="0" presId="urn:microsoft.com/office/officeart/2005/8/layout/default"/>
    <dgm:cxn modelId="{A3CE0987-D3E8-4BC4-A3C9-6640396CBD02}" type="presParOf" srcId="{4D302597-D3E8-4A88-954A-F540F72AB4F6}" destId="{5A4EEE0C-21FD-432F-BB25-6B90C6B78CD7}" srcOrd="3" destOrd="0" presId="urn:microsoft.com/office/officeart/2005/8/layout/default"/>
    <dgm:cxn modelId="{E0F7CAF2-E9CA-41DB-A0EC-7C181656DB61}" type="presParOf" srcId="{4D302597-D3E8-4A88-954A-F540F72AB4F6}" destId="{6569E6B0-FDC9-41A4-B3FA-85ABB75F2EC1}" srcOrd="4" destOrd="0" presId="urn:microsoft.com/office/officeart/2005/8/layout/default"/>
    <dgm:cxn modelId="{D91AEBFF-5DDB-452D-A39E-69C870595017}" type="presParOf" srcId="{4D302597-D3E8-4A88-954A-F540F72AB4F6}" destId="{579FEB13-D66B-41AA-897D-64845864C10D}" srcOrd="5" destOrd="0" presId="urn:microsoft.com/office/officeart/2005/8/layout/default"/>
    <dgm:cxn modelId="{C1703E65-D49F-4183-93AB-78279E9D2CFB}" type="presParOf" srcId="{4D302597-D3E8-4A88-954A-F540F72AB4F6}" destId="{CC8DF073-D9E7-499E-B931-D75D36B362E3}" srcOrd="6" destOrd="0" presId="urn:microsoft.com/office/officeart/2005/8/layout/default"/>
    <dgm:cxn modelId="{3169E727-84B4-421F-83EE-2D6635B19274}" type="presParOf" srcId="{4D302597-D3E8-4A88-954A-F540F72AB4F6}" destId="{D426F22A-EB46-41CD-9205-7DBEE8780E54}" srcOrd="7" destOrd="0" presId="urn:microsoft.com/office/officeart/2005/8/layout/default"/>
    <dgm:cxn modelId="{B20C48C0-A7BB-419B-B897-0A814DF380F0}" type="presParOf" srcId="{4D302597-D3E8-4A88-954A-F540F72AB4F6}" destId="{5B447C5B-6DD2-4AD2-BB77-A5418C7B51E0}" srcOrd="8" destOrd="0" presId="urn:microsoft.com/office/officeart/2005/8/layout/default"/>
    <dgm:cxn modelId="{1DA0C029-B9BB-4DF2-88A6-9AA9EF9795D8}" type="presParOf" srcId="{4D302597-D3E8-4A88-954A-F540F72AB4F6}" destId="{1C5F380C-6BF6-489D-88F0-CED2E0680FEC}" srcOrd="9" destOrd="0" presId="urn:microsoft.com/office/officeart/2005/8/layout/default"/>
    <dgm:cxn modelId="{DE76236E-4939-4CDD-AA80-E39FC1785EF3}" type="presParOf" srcId="{4D302597-D3E8-4A88-954A-F540F72AB4F6}" destId="{3E892A55-7DB3-4E9D-A0EC-1DF3B11C1D4C}" srcOrd="10" destOrd="0" presId="urn:microsoft.com/office/officeart/2005/8/layout/default"/>
    <dgm:cxn modelId="{F3C1668D-B4E3-4677-8A66-01D718808FAA}" type="presParOf" srcId="{4D302597-D3E8-4A88-954A-F540F72AB4F6}" destId="{B2A4412D-FF31-4D66-BEC8-00558C5C02FC}" srcOrd="11" destOrd="0" presId="urn:microsoft.com/office/officeart/2005/8/layout/default"/>
    <dgm:cxn modelId="{3246F180-126D-4B41-94AD-F768571C5819}" type="presParOf" srcId="{4D302597-D3E8-4A88-954A-F540F72AB4F6}" destId="{F8A2F1F9-9836-4C27-9DF0-812234A63B79}" srcOrd="12" destOrd="0" presId="urn:microsoft.com/office/officeart/2005/8/layout/default"/>
    <dgm:cxn modelId="{40BFFCAB-27B8-40A0-8FC5-220FB5EB17C3}" type="presParOf" srcId="{4D302597-D3E8-4A88-954A-F540F72AB4F6}" destId="{410C2126-F951-4A71-8CEE-12BA238609CC}" srcOrd="13" destOrd="0" presId="urn:microsoft.com/office/officeart/2005/8/layout/default"/>
    <dgm:cxn modelId="{403A61A9-3915-42CD-B018-2652B5F7ADAE}" type="presParOf" srcId="{4D302597-D3E8-4A88-954A-F540F72AB4F6}" destId="{80A125AE-1581-4302-B928-5CC7C4D41DEE}" srcOrd="14" destOrd="0" presId="urn:microsoft.com/office/officeart/2005/8/layout/default"/>
    <dgm:cxn modelId="{F872BAFD-B3D7-4513-A674-EE56F52EBA89}" type="presParOf" srcId="{4D302597-D3E8-4A88-954A-F540F72AB4F6}" destId="{2430CA1B-C001-4EDB-8250-13E82CEEAE3B}" srcOrd="15" destOrd="0" presId="urn:microsoft.com/office/officeart/2005/8/layout/default"/>
    <dgm:cxn modelId="{EA4F30D9-D25E-442D-8B43-5CC238FB51DF}" type="presParOf" srcId="{4D302597-D3E8-4A88-954A-F540F72AB4F6}" destId="{32778400-8BFC-48B8-9962-4B5BC2DF820F}" srcOrd="16" destOrd="0" presId="urn:microsoft.com/office/officeart/2005/8/layout/default"/>
    <dgm:cxn modelId="{2BEFB1BA-86C1-4809-83D7-88FFF6818CF3}" type="presParOf" srcId="{4D302597-D3E8-4A88-954A-F540F72AB4F6}" destId="{B68F442E-1B6C-4E18-8E10-3A51A7137CF9}" srcOrd="17" destOrd="0" presId="urn:microsoft.com/office/officeart/2005/8/layout/default"/>
    <dgm:cxn modelId="{7D9BDDEA-D2B0-460D-92D5-EA440C12C7BA}" type="presParOf" srcId="{4D302597-D3E8-4A88-954A-F540F72AB4F6}" destId="{EAD887BB-3B2F-4CFB-B2C6-636E10AD5A42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B88585-7C01-4885-B624-4D1225ACB7E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FE6EA25A-87AD-4DAD-88EA-EBF6FC1D2440}">
      <dgm:prSet/>
      <dgm:spPr/>
      <dgm:t>
        <a:bodyPr/>
        <a:lstStyle/>
        <a:p>
          <a:r>
            <a:rPr lang="fi-FI"/>
            <a:t>Koulupäivän aikana</a:t>
          </a:r>
          <a:endParaRPr lang="en-US"/>
        </a:p>
      </dgm:t>
    </dgm:pt>
    <dgm:pt modelId="{017C45EB-23AF-4451-9BBD-9ACDEF64D9F2}" type="parTrans" cxnId="{A35ECB4A-D2F5-4DA3-B0AF-40D364F80675}">
      <dgm:prSet/>
      <dgm:spPr/>
      <dgm:t>
        <a:bodyPr/>
        <a:lstStyle/>
        <a:p>
          <a:endParaRPr lang="en-US"/>
        </a:p>
      </dgm:t>
    </dgm:pt>
    <dgm:pt modelId="{4975B5ED-FD92-4251-B7EA-F886D733948D}" type="sibTrans" cxnId="{A35ECB4A-D2F5-4DA3-B0AF-40D364F80675}">
      <dgm:prSet/>
      <dgm:spPr/>
      <dgm:t>
        <a:bodyPr/>
        <a:lstStyle/>
        <a:p>
          <a:endParaRPr lang="en-US"/>
        </a:p>
      </dgm:t>
    </dgm:pt>
    <dgm:pt modelId="{74566530-8795-4835-9662-A8CA5A102949}">
      <dgm:prSet/>
      <dgm:spPr/>
      <dgm:t>
        <a:bodyPr/>
        <a:lstStyle/>
        <a:p>
          <a:r>
            <a:rPr lang="fi-FI"/>
            <a:t>Jaksona 8-10 kertaa/oppilas</a:t>
          </a:r>
          <a:endParaRPr lang="en-US"/>
        </a:p>
      </dgm:t>
    </dgm:pt>
    <dgm:pt modelId="{0F8C14D0-6365-4876-A663-8FDC4D17CBC4}" type="parTrans" cxnId="{7651FCF3-5F07-4021-B6F9-47609C82C5C9}">
      <dgm:prSet/>
      <dgm:spPr/>
      <dgm:t>
        <a:bodyPr/>
        <a:lstStyle/>
        <a:p>
          <a:endParaRPr lang="en-US"/>
        </a:p>
      </dgm:t>
    </dgm:pt>
    <dgm:pt modelId="{57C0894D-7653-431E-AFFD-4A3950EA559E}" type="sibTrans" cxnId="{7651FCF3-5F07-4021-B6F9-47609C82C5C9}">
      <dgm:prSet/>
      <dgm:spPr/>
      <dgm:t>
        <a:bodyPr/>
        <a:lstStyle/>
        <a:p>
          <a:endParaRPr lang="en-US"/>
        </a:p>
      </dgm:t>
    </dgm:pt>
    <dgm:pt modelId="{D58CA2F5-B1E2-41F1-B419-5BED3F8AE2E5}">
      <dgm:prSet/>
      <dgm:spPr/>
      <dgm:t>
        <a:bodyPr/>
        <a:lstStyle/>
        <a:p>
          <a:r>
            <a:rPr lang="fi-FI">
              <a:latin typeface="Calibri Light" panose="020F0302020204030204"/>
            </a:rPr>
            <a:t>20-30</a:t>
          </a:r>
          <a:r>
            <a:rPr lang="fi-FI"/>
            <a:t> min/viikko</a:t>
          </a:r>
          <a:endParaRPr lang="en-US"/>
        </a:p>
      </dgm:t>
    </dgm:pt>
    <dgm:pt modelId="{99D2FE44-03D7-4491-9258-47FFF8397A87}" type="parTrans" cxnId="{34EE38C1-4CF4-4240-9305-2FAFFF4DF732}">
      <dgm:prSet/>
      <dgm:spPr/>
      <dgm:t>
        <a:bodyPr/>
        <a:lstStyle/>
        <a:p>
          <a:endParaRPr lang="en-US"/>
        </a:p>
      </dgm:t>
    </dgm:pt>
    <dgm:pt modelId="{D5D65F2E-A161-42C4-807F-C8BE24C53F36}" type="sibTrans" cxnId="{34EE38C1-4CF4-4240-9305-2FAFFF4DF732}">
      <dgm:prSet/>
      <dgm:spPr/>
      <dgm:t>
        <a:bodyPr/>
        <a:lstStyle/>
        <a:p>
          <a:endParaRPr lang="en-US"/>
        </a:p>
      </dgm:t>
    </dgm:pt>
    <dgm:pt modelId="{ABF2F7B8-AEC2-4E1D-8300-E640F02FB97A}" type="pres">
      <dgm:prSet presAssocID="{A1B88585-7C01-4885-B624-4D1225ACB7E5}" presName="root" presStyleCnt="0">
        <dgm:presLayoutVars>
          <dgm:dir/>
          <dgm:resizeHandles val="exact"/>
        </dgm:presLayoutVars>
      </dgm:prSet>
      <dgm:spPr/>
    </dgm:pt>
    <dgm:pt modelId="{4FE2EA04-F8B5-48C2-BBFF-3676D99A9CDA}" type="pres">
      <dgm:prSet presAssocID="{FE6EA25A-87AD-4DAD-88EA-EBF6FC1D2440}" presName="compNode" presStyleCnt="0"/>
      <dgm:spPr/>
    </dgm:pt>
    <dgm:pt modelId="{0A898FC8-3DD1-4749-8C44-352AC64C7CD7}" type="pres">
      <dgm:prSet presAssocID="{FE6EA25A-87AD-4DAD-88EA-EBF6FC1D2440}" presName="bgRect" presStyleLbl="bgShp" presStyleIdx="0" presStyleCnt="3"/>
      <dgm:spPr/>
    </dgm:pt>
    <dgm:pt modelId="{5CF0C0C3-FE8D-4D30-886A-96268C88999E}" type="pres">
      <dgm:prSet presAssocID="{FE6EA25A-87AD-4DAD-88EA-EBF6FC1D244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E91028CA-C44C-483F-A666-FC22A43554AC}" type="pres">
      <dgm:prSet presAssocID="{FE6EA25A-87AD-4DAD-88EA-EBF6FC1D2440}" presName="spaceRect" presStyleCnt="0"/>
      <dgm:spPr/>
    </dgm:pt>
    <dgm:pt modelId="{81498597-02A5-4F6D-84DF-E5AFF2DE9932}" type="pres">
      <dgm:prSet presAssocID="{FE6EA25A-87AD-4DAD-88EA-EBF6FC1D2440}" presName="parTx" presStyleLbl="revTx" presStyleIdx="0" presStyleCnt="3">
        <dgm:presLayoutVars>
          <dgm:chMax val="0"/>
          <dgm:chPref val="0"/>
        </dgm:presLayoutVars>
      </dgm:prSet>
      <dgm:spPr/>
    </dgm:pt>
    <dgm:pt modelId="{31D53E8B-8BBC-4E80-A13E-52EC43055B17}" type="pres">
      <dgm:prSet presAssocID="{4975B5ED-FD92-4251-B7EA-F886D733948D}" presName="sibTrans" presStyleCnt="0"/>
      <dgm:spPr/>
    </dgm:pt>
    <dgm:pt modelId="{39755130-A74F-477F-A4EF-84F7FCBC6F36}" type="pres">
      <dgm:prSet presAssocID="{74566530-8795-4835-9662-A8CA5A102949}" presName="compNode" presStyleCnt="0"/>
      <dgm:spPr/>
    </dgm:pt>
    <dgm:pt modelId="{CF96CA7C-099C-40CB-8ADF-9087A5298708}" type="pres">
      <dgm:prSet presAssocID="{74566530-8795-4835-9662-A8CA5A102949}" presName="bgRect" presStyleLbl="bgShp" presStyleIdx="1" presStyleCnt="3"/>
      <dgm:spPr/>
    </dgm:pt>
    <dgm:pt modelId="{0E6168C0-09E6-400A-98B0-E32D3C995596}" type="pres">
      <dgm:prSet presAssocID="{74566530-8795-4835-9662-A8CA5A10294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lle"/>
        </a:ext>
      </dgm:extLst>
    </dgm:pt>
    <dgm:pt modelId="{0FABFB46-AB97-4D4C-B5EC-FA7EA36E1A05}" type="pres">
      <dgm:prSet presAssocID="{74566530-8795-4835-9662-A8CA5A102949}" presName="spaceRect" presStyleCnt="0"/>
      <dgm:spPr/>
    </dgm:pt>
    <dgm:pt modelId="{BF97550D-45B9-4315-A1E7-6F8E805E4C6E}" type="pres">
      <dgm:prSet presAssocID="{74566530-8795-4835-9662-A8CA5A102949}" presName="parTx" presStyleLbl="revTx" presStyleIdx="1" presStyleCnt="3">
        <dgm:presLayoutVars>
          <dgm:chMax val="0"/>
          <dgm:chPref val="0"/>
        </dgm:presLayoutVars>
      </dgm:prSet>
      <dgm:spPr/>
    </dgm:pt>
    <dgm:pt modelId="{ABB530B0-7638-4A8D-B826-26B8FB05CDF4}" type="pres">
      <dgm:prSet presAssocID="{57C0894D-7653-431E-AFFD-4A3950EA559E}" presName="sibTrans" presStyleCnt="0"/>
      <dgm:spPr/>
    </dgm:pt>
    <dgm:pt modelId="{BAC31839-BD01-4BA8-8A4E-2A5211883B4F}" type="pres">
      <dgm:prSet presAssocID="{D58CA2F5-B1E2-41F1-B419-5BED3F8AE2E5}" presName="compNode" presStyleCnt="0"/>
      <dgm:spPr/>
    </dgm:pt>
    <dgm:pt modelId="{F3996E02-1E38-427D-85A1-A8727917F20B}" type="pres">
      <dgm:prSet presAssocID="{D58CA2F5-B1E2-41F1-B419-5BED3F8AE2E5}" presName="bgRect" presStyleLbl="bgShp" presStyleIdx="2" presStyleCnt="3"/>
      <dgm:spPr/>
    </dgm:pt>
    <dgm:pt modelId="{F92D20FB-FD37-453F-96B4-5318A7A0C22F}" type="pres">
      <dgm:prSet presAssocID="{D58CA2F5-B1E2-41F1-B419-5BED3F8AE2E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8963C4D2-BDBA-4210-A980-A1AD49D53112}" type="pres">
      <dgm:prSet presAssocID="{D58CA2F5-B1E2-41F1-B419-5BED3F8AE2E5}" presName="spaceRect" presStyleCnt="0"/>
      <dgm:spPr/>
    </dgm:pt>
    <dgm:pt modelId="{951704A8-6BD5-4BA9-804B-B9972680407A}" type="pres">
      <dgm:prSet presAssocID="{D58CA2F5-B1E2-41F1-B419-5BED3F8AE2E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7E2EB07-7EF2-4AFE-A87A-23D019CE7C49}" type="presOf" srcId="{FE6EA25A-87AD-4DAD-88EA-EBF6FC1D2440}" destId="{81498597-02A5-4F6D-84DF-E5AFF2DE9932}" srcOrd="0" destOrd="0" presId="urn:microsoft.com/office/officeart/2018/2/layout/IconVerticalSolidList"/>
    <dgm:cxn modelId="{A35ECB4A-D2F5-4DA3-B0AF-40D364F80675}" srcId="{A1B88585-7C01-4885-B624-4D1225ACB7E5}" destId="{FE6EA25A-87AD-4DAD-88EA-EBF6FC1D2440}" srcOrd="0" destOrd="0" parTransId="{017C45EB-23AF-4451-9BBD-9ACDEF64D9F2}" sibTransId="{4975B5ED-FD92-4251-B7EA-F886D733948D}"/>
    <dgm:cxn modelId="{BF623BB6-EE33-494D-93F2-831D2862AB29}" type="presOf" srcId="{74566530-8795-4835-9662-A8CA5A102949}" destId="{BF97550D-45B9-4315-A1E7-6F8E805E4C6E}" srcOrd="0" destOrd="0" presId="urn:microsoft.com/office/officeart/2018/2/layout/IconVerticalSolidList"/>
    <dgm:cxn modelId="{A73DCEB9-5931-4197-92C4-F8E6414709EE}" type="presOf" srcId="{A1B88585-7C01-4885-B624-4D1225ACB7E5}" destId="{ABF2F7B8-AEC2-4E1D-8300-E640F02FB97A}" srcOrd="0" destOrd="0" presId="urn:microsoft.com/office/officeart/2018/2/layout/IconVerticalSolidList"/>
    <dgm:cxn modelId="{34EE38C1-4CF4-4240-9305-2FAFFF4DF732}" srcId="{A1B88585-7C01-4885-B624-4D1225ACB7E5}" destId="{D58CA2F5-B1E2-41F1-B419-5BED3F8AE2E5}" srcOrd="2" destOrd="0" parTransId="{99D2FE44-03D7-4491-9258-47FFF8397A87}" sibTransId="{D5D65F2E-A161-42C4-807F-C8BE24C53F36}"/>
    <dgm:cxn modelId="{C65A49DF-0C0B-45ED-8C5D-D00882F90A0C}" type="presOf" srcId="{D58CA2F5-B1E2-41F1-B419-5BED3F8AE2E5}" destId="{951704A8-6BD5-4BA9-804B-B9972680407A}" srcOrd="0" destOrd="0" presId="urn:microsoft.com/office/officeart/2018/2/layout/IconVerticalSolidList"/>
    <dgm:cxn modelId="{7651FCF3-5F07-4021-B6F9-47609C82C5C9}" srcId="{A1B88585-7C01-4885-B624-4D1225ACB7E5}" destId="{74566530-8795-4835-9662-A8CA5A102949}" srcOrd="1" destOrd="0" parTransId="{0F8C14D0-6365-4876-A663-8FDC4D17CBC4}" sibTransId="{57C0894D-7653-431E-AFFD-4A3950EA559E}"/>
    <dgm:cxn modelId="{53E9A226-B59C-417D-8836-AE26EEA97C1D}" type="presParOf" srcId="{ABF2F7B8-AEC2-4E1D-8300-E640F02FB97A}" destId="{4FE2EA04-F8B5-48C2-BBFF-3676D99A9CDA}" srcOrd="0" destOrd="0" presId="urn:microsoft.com/office/officeart/2018/2/layout/IconVerticalSolidList"/>
    <dgm:cxn modelId="{E8AC17A5-07B3-41DB-B968-B5144438961B}" type="presParOf" srcId="{4FE2EA04-F8B5-48C2-BBFF-3676D99A9CDA}" destId="{0A898FC8-3DD1-4749-8C44-352AC64C7CD7}" srcOrd="0" destOrd="0" presId="urn:microsoft.com/office/officeart/2018/2/layout/IconVerticalSolidList"/>
    <dgm:cxn modelId="{7E42BFF9-945B-4278-A2D2-CAF1EE4F6659}" type="presParOf" srcId="{4FE2EA04-F8B5-48C2-BBFF-3676D99A9CDA}" destId="{5CF0C0C3-FE8D-4D30-886A-96268C88999E}" srcOrd="1" destOrd="0" presId="urn:microsoft.com/office/officeart/2018/2/layout/IconVerticalSolidList"/>
    <dgm:cxn modelId="{86F4DE4E-6D4A-4EF1-8D03-CEA0433265ED}" type="presParOf" srcId="{4FE2EA04-F8B5-48C2-BBFF-3676D99A9CDA}" destId="{E91028CA-C44C-483F-A666-FC22A43554AC}" srcOrd="2" destOrd="0" presId="urn:microsoft.com/office/officeart/2018/2/layout/IconVerticalSolidList"/>
    <dgm:cxn modelId="{3A5EDD7B-C869-4C45-8641-6EFED2649E35}" type="presParOf" srcId="{4FE2EA04-F8B5-48C2-BBFF-3676D99A9CDA}" destId="{81498597-02A5-4F6D-84DF-E5AFF2DE9932}" srcOrd="3" destOrd="0" presId="urn:microsoft.com/office/officeart/2018/2/layout/IconVerticalSolidList"/>
    <dgm:cxn modelId="{529330DF-F485-4337-84F8-6F16CA94CBDB}" type="presParOf" srcId="{ABF2F7B8-AEC2-4E1D-8300-E640F02FB97A}" destId="{31D53E8B-8BBC-4E80-A13E-52EC43055B17}" srcOrd="1" destOrd="0" presId="urn:microsoft.com/office/officeart/2018/2/layout/IconVerticalSolidList"/>
    <dgm:cxn modelId="{937CA282-2000-48CA-B40D-F7F714B65892}" type="presParOf" srcId="{ABF2F7B8-AEC2-4E1D-8300-E640F02FB97A}" destId="{39755130-A74F-477F-A4EF-84F7FCBC6F36}" srcOrd="2" destOrd="0" presId="urn:microsoft.com/office/officeart/2018/2/layout/IconVerticalSolidList"/>
    <dgm:cxn modelId="{75A4AA34-45FA-47EA-8A9F-455DC7B934F5}" type="presParOf" srcId="{39755130-A74F-477F-A4EF-84F7FCBC6F36}" destId="{CF96CA7C-099C-40CB-8ADF-9087A5298708}" srcOrd="0" destOrd="0" presId="urn:microsoft.com/office/officeart/2018/2/layout/IconVerticalSolidList"/>
    <dgm:cxn modelId="{5141B74A-CAA9-4426-965D-F19AF8CFE62F}" type="presParOf" srcId="{39755130-A74F-477F-A4EF-84F7FCBC6F36}" destId="{0E6168C0-09E6-400A-98B0-E32D3C995596}" srcOrd="1" destOrd="0" presId="urn:microsoft.com/office/officeart/2018/2/layout/IconVerticalSolidList"/>
    <dgm:cxn modelId="{B3FC5D04-360F-4D7B-8FEF-643EA2CF1FDC}" type="presParOf" srcId="{39755130-A74F-477F-A4EF-84F7FCBC6F36}" destId="{0FABFB46-AB97-4D4C-B5EC-FA7EA36E1A05}" srcOrd="2" destOrd="0" presId="urn:microsoft.com/office/officeart/2018/2/layout/IconVerticalSolidList"/>
    <dgm:cxn modelId="{C6623DEF-E3B1-415E-BD86-47559E0DF402}" type="presParOf" srcId="{39755130-A74F-477F-A4EF-84F7FCBC6F36}" destId="{BF97550D-45B9-4315-A1E7-6F8E805E4C6E}" srcOrd="3" destOrd="0" presId="urn:microsoft.com/office/officeart/2018/2/layout/IconVerticalSolidList"/>
    <dgm:cxn modelId="{3A8D72A6-2787-4165-A94B-9721005DB220}" type="presParOf" srcId="{ABF2F7B8-AEC2-4E1D-8300-E640F02FB97A}" destId="{ABB530B0-7638-4A8D-B826-26B8FB05CDF4}" srcOrd="3" destOrd="0" presId="urn:microsoft.com/office/officeart/2018/2/layout/IconVerticalSolidList"/>
    <dgm:cxn modelId="{54FEAFEB-B8D9-4741-9234-DCC83C02ED56}" type="presParOf" srcId="{ABF2F7B8-AEC2-4E1D-8300-E640F02FB97A}" destId="{BAC31839-BD01-4BA8-8A4E-2A5211883B4F}" srcOrd="4" destOrd="0" presId="urn:microsoft.com/office/officeart/2018/2/layout/IconVerticalSolidList"/>
    <dgm:cxn modelId="{8771A0AC-4C1E-4D99-BD2B-7EADE8F43D42}" type="presParOf" srcId="{BAC31839-BD01-4BA8-8A4E-2A5211883B4F}" destId="{F3996E02-1E38-427D-85A1-A8727917F20B}" srcOrd="0" destOrd="0" presId="urn:microsoft.com/office/officeart/2018/2/layout/IconVerticalSolidList"/>
    <dgm:cxn modelId="{CD284952-F941-4C69-803E-EF9FAA927F0E}" type="presParOf" srcId="{BAC31839-BD01-4BA8-8A4E-2A5211883B4F}" destId="{F92D20FB-FD37-453F-96B4-5318A7A0C22F}" srcOrd="1" destOrd="0" presId="urn:microsoft.com/office/officeart/2018/2/layout/IconVerticalSolidList"/>
    <dgm:cxn modelId="{C323D359-4937-4FF6-9EE9-722ADBB6F6A0}" type="presParOf" srcId="{BAC31839-BD01-4BA8-8A4E-2A5211883B4F}" destId="{8963C4D2-BDBA-4210-A980-A1AD49D53112}" srcOrd="2" destOrd="0" presId="urn:microsoft.com/office/officeart/2018/2/layout/IconVerticalSolidList"/>
    <dgm:cxn modelId="{BDC073A5-26CC-4017-97CA-71B8C870E0C1}" type="presParOf" srcId="{BAC31839-BD01-4BA8-8A4E-2A5211883B4F}" destId="{951704A8-6BD5-4BA9-804B-B9972680407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17A21-3778-417C-8FED-94190BF1B4DE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/>
            <a:t>Ratkaisukeskeisyys -etsitään ratkaisuja arjen tilanteisiin</a:t>
          </a:r>
        </a:p>
      </dsp:txBody>
      <dsp:txXfrm>
        <a:off x="582645" y="1178"/>
        <a:ext cx="2174490" cy="1304694"/>
      </dsp:txXfrm>
    </dsp:sp>
    <dsp:sp modelId="{3A893345-503E-46D8-B033-10296566E65A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solidFill>
          <a:schemeClr val="accent1">
            <a:shade val="80000"/>
            <a:hueOff val="38809"/>
            <a:satOff val="-695"/>
            <a:lumOff val="29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/>
            <a:t>ÄLÄ KORJAA SITÄ MIKÄ EI OLE RIKKI</a:t>
          </a:r>
        </a:p>
      </dsp:txBody>
      <dsp:txXfrm>
        <a:off x="2974584" y="1178"/>
        <a:ext cx="2174490" cy="1304694"/>
      </dsp:txXfrm>
    </dsp:sp>
    <dsp:sp modelId="{6569E6B0-FDC9-41A4-B3FA-85ABB75F2EC1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solidFill>
          <a:schemeClr val="accent1">
            <a:shade val="80000"/>
            <a:hueOff val="77618"/>
            <a:satOff val="-1390"/>
            <a:lumOff val="590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/>
            <a:t>TEE LISÄÄ SITÄ MIKÄ TOIMII</a:t>
          </a:r>
        </a:p>
      </dsp:txBody>
      <dsp:txXfrm>
        <a:off x="5366524" y="1178"/>
        <a:ext cx="2174490" cy="1304694"/>
      </dsp:txXfrm>
    </dsp:sp>
    <dsp:sp modelId="{CC8DF073-D9E7-499E-B931-D75D36B362E3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/>
            <a:t>PIENIN ASKELIN </a:t>
          </a:r>
        </a:p>
      </dsp:txBody>
      <dsp:txXfrm>
        <a:off x="7758464" y="1178"/>
        <a:ext cx="2174490" cy="1304694"/>
      </dsp:txXfrm>
    </dsp:sp>
    <dsp:sp modelId="{5B447C5B-6DD2-4AD2-BB77-A5418C7B51E0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solidFill>
          <a:schemeClr val="accent1">
            <a:shade val="80000"/>
            <a:hueOff val="155237"/>
            <a:satOff val="-2780"/>
            <a:lumOff val="1181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/>
            <a:t>Tavoite ja ratkaisu löytyvät lapselta itseltään, jotta lapsi sitoutuu ja motivoituu</a:t>
          </a:r>
        </a:p>
      </dsp:txBody>
      <dsp:txXfrm>
        <a:off x="582645" y="1523321"/>
        <a:ext cx="2174490" cy="1304694"/>
      </dsp:txXfrm>
    </dsp:sp>
    <dsp:sp modelId="{3E892A55-7DB3-4E9D-A0EC-1DF3B11C1D4C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solidFill>
          <a:schemeClr val="accent1">
            <a:shade val="80000"/>
            <a:hueOff val="194046"/>
            <a:satOff val="-3476"/>
            <a:lumOff val="147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/>
            <a:t>Ammatillinen selkäreppu</a:t>
          </a:r>
        </a:p>
      </dsp:txBody>
      <dsp:txXfrm>
        <a:off x="2974584" y="1523321"/>
        <a:ext cx="2174490" cy="1304694"/>
      </dsp:txXfrm>
    </dsp:sp>
    <dsp:sp modelId="{F8A2F1F9-9836-4C27-9DF0-812234A63B79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/>
            <a:t>Kuunteleminen ja kohtaaminen</a:t>
          </a:r>
        </a:p>
      </dsp:txBody>
      <dsp:txXfrm>
        <a:off x="5366524" y="1523321"/>
        <a:ext cx="2174490" cy="1304694"/>
      </dsp:txXfrm>
    </dsp:sp>
    <dsp:sp modelId="{80A125AE-1581-4302-B928-5CC7C4D41DEE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solidFill>
          <a:schemeClr val="accent1">
            <a:shade val="80000"/>
            <a:hueOff val="271664"/>
            <a:satOff val="-4866"/>
            <a:lumOff val="206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/>
            <a:t>Kysy, anna aikaa, ei valmiita vastauksia/ratkaisuja</a:t>
          </a:r>
        </a:p>
      </dsp:txBody>
      <dsp:txXfrm>
        <a:off x="7758464" y="1523321"/>
        <a:ext cx="2174490" cy="1304694"/>
      </dsp:txXfrm>
    </dsp:sp>
    <dsp:sp modelId="{32778400-8BFC-48B8-9962-4B5BC2DF820F}">
      <dsp:nvSpPr>
        <dsp:cNvPr id="0" name=""/>
        <dsp:cNvSpPr/>
      </dsp:nvSpPr>
      <dsp:spPr>
        <a:xfrm>
          <a:off x="2974584" y="3045465"/>
          <a:ext cx="2174490" cy="1304694"/>
        </a:xfrm>
        <a:prstGeom prst="rect">
          <a:avLst/>
        </a:prstGeom>
        <a:solidFill>
          <a:schemeClr val="accent1">
            <a:shade val="80000"/>
            <a:hueOff val="310474"/>
            <a:satOff val="-5561"/>
            <a:lumOff val="2363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/>
            <a:t>Positiivisen kautta vahvuuksia hyödyntäen</a:t>
          </a:r>
        </a:p>
      </dsp:txBody>
      <dsp:txXfrm>
        <a:off x="2974584" y="3045465"/>
        <a:ext cx="2174490" cy="1304694"/>
      </dsp:txXfrm>
    </dsp:sp>
    <dsp:sp modelId="{EAD887BB-3B2F-4CFB-B2C6-636E10AD5A42}">
      <dsp:nvSpPr>
        <dsp:cNvPr id="0" name=""/>
        <dsp:cNvSpPr/>
      </dsp:nvSpPr>
      <dsp:spPr>
        <a:xfrm>
          <a:off x="5366524" y="3045465"/>
          <a:ext cx="2174490" cy="1304694"/>
        </a:xfrm>
        <a:prstGeom prst="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/>
            <a:t>Luottamus tulevaisuuteen</a:t>
          </a:r>
        </a:p>
      </dsp:txBody>
      <dsp:txXfrm>
        <a:off x="5366524" y="3045465"/>
        <a:ext cx="2174490" cy="1304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98FC8-3DD1-4749-8C44-352AC64C7CD7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0C0C3-FE8D-4D30-886A-96268C88999E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498597-02A5-4F6D-84DF-E5AFF2DE9932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Koulupäivän aikana</a:t>
          </a:r>
          <a:endParaRPr lang="en-US" sz="2500" kern="1200"/>
        </a:p>
      </dsp:txBody>
      <dsp:txXfrm>
        <a:off x="1941716" y="718"/>
        <a:ext cx="4571887" cy="1681139"/>
      </dsp:txXfrm>
    </dsp:sp>
    <dsp:sp modelId="{CF96CA7C-099C-40CB-8ADF-9087A5298708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168C0-09E6-400A-98B0-E32D3C995596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7550D-45B9-4315-A1E7-6F8E805E4C6E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Jaksona 8-10 kertaa/oppilas</a:t>
          </a:r>
          <a:endParaRPr lang="en-US" sz="2500" kern="1200"/>
        </a:p>
      </dsp:txBody>
      <dsp:txXfrm>
        <a:off x="1941716" y="2102143"/>
        <a:ext cx="4571887" cy="1681139"/>
      </dsp:txXfrm>
    </dsp:sp>
    <dsp:sp modelId="{F3996E02-1E38-427D-85A1-A8727917F20B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2D20FB-FD37-453F-96B4-5318A7A0C22F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1704A8-6BD5-4BA9-804B-B9972680407A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>
              <a:latin typeface="Calibri Light" panose="020F0302020204030204"/>
            </a:rPr>
            <a:t>20-30</a:t>
          </a:r>
          <a:r>
            <a:rPr lang="fi-FI" sz="2500" kern="1200"/>
            <a:t> min/viikko</a:t>
          </a:r>
          <a:endParaRPr lang="en-US" sz="2500" kern="1200"/>
        </a:p>
      </dsp:txBody>
      <dsp:txXfrm>
        <a:off x="1941716" y="4203567"/>
        <a:ext cx="4571887" cy="1681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3.2.2020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3.2.2020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3.2.2020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3.2.2020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i.wikipedia.org/wiki/Jalokivi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fi.wikipedia.org/wiki/Hymynaama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itotturakkaus.fi" TargetMode="External"/><Relationship Id="rId2" Type="http://schemas.openxmlformats.org/officeDocument/2006/relationships/hyperlink" Target="https://www.tampere.fi/sosiaali-ja-terveyspalvelut/lapsiperheiden-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apunet.net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ity.fi/wpcontent/uploads/2015/Sy%C3%B6mish%C3%A4iri%B6t2015net.pdf" TargetMode="External"/><Relationship Id="rId3" Type="http://schemas.openxmlformats.org/officeDocument/2006/relationships/hyperlink" Target="http://www.tourette.fi/" TargetMode="External"/><Relationship Id="rId7" Type="http://schemas.openxmlformats.org/officeDocument/2006/relationships/hyperlink" Target="https://www.tampere.fi/liitteet/n/5nmDdsiHG/AISTI.pdf" TargetMode="External"/><Relationship Id="rId2" Type="http://schemas.openxmlformats.org/officeDocument/2006/relationships/hyperlink" Target="http://www.adhd-liitto.f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usi.sity.fi/wp-content/uploads/2014/Infolehti-vanhemmille.pdf" TargetMode="External"/><Relationship Id="rId5" Type="http://schemas.openxmlformats.org/officeDocument/2006/relationships/hyperlink" Target="https://www.aivoliitto.fi/kielellinen" TargetMode="External"/><Relationship Id="rId4" Type="http://schemas.openxmlformats.org/officeDocument/2006/relationships/hyperlink" Target="https://www.autismiliitto.fi/" TargetMode="External"/><Relationship Id="rId9" Type="http://schemas.openxmlformats.org/officeDocument/2006/relationships/hyperlink" Target="https://www.eijsveikeet.fi/etusiv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fi-FI" sz="3800">
                <a:solidFill>
                  <a:srgbClr val="FFFFFF"/>
                </a:solidFill>
                <a:cs typeface="Calibri Light"/>
              </a:rPr>
              <a:t>Neuropsykiatrinen valmennus (NEPSY) esi- ja alkuopetuksen yleisen tuen muotona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594023" cy="153034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i-FI">
                <a:solidFill>
                  <a:srgbClr val="FFFFFF"/>
                </a:solidFill>
                <a:cs typeface="Calibri"/>
              </a:rPr>
              <a:t>Anne Huttunen, varhaiskasvatuksen erityisopettaja</a:t>
            </a:r>
          </a:p>
          <a:p>
            <a:r>
              <a:rPr lang="fi-FI">
                <a:solidFill>
                  <a:srgbClr val="FFFFFF"/>
                </a:solidFill>
                <a:cs typeface="Calibri"/>
              </a:rPr>
              <a:t>Seija Riihinen, varhaiskasvatuksen erityisopettaja</a:t>
            </a:r>
          </a:p>
          <a:p>
            <a:r>
              <a:rPr lang="fi-FI">
                <a:solidFill>
                  <a:srgbClr val="FFFFFF"/>
                </a:solidFill>
                <a:cs typeface="Calibri"/>
              </a:rPr>
              <a:t>Erika </a:t>
            </a:r>
            <a:r>
              <a:rPr lang="fi-FI" err="1">
                <a:solidFill>
                  <a:srgbClr val="FFFFFF"/>
                </a:solidFill>
                <a:cs typeface="Calibri"/>
              </a:rPr>
              <a:t>Fabritius</a:t>
            </a:r>
            <a:r>
              <a:rPr lang="fi-FI">
                <a:solidFill>
                  <a:srgbClr val="FFFFFF"/>
                </a:solidFill>
                <a:cs typeface="Calibri"/>
              </a:rPr>
              <a:t>, luokanopettaja</a:t>
            </a:r>
          </a:p>
          <a:p>
            <a:r>
              <a:rPr lang="fi-FI">
                <a:solidFill>
                  <a:srgbClr val="FFFFFF"/>
                </a:solidFill>
                <a:cs typeface="Calibri"/>
              </a:rPr>
              <a:t>Auli Siikanen, erityisopettaja</a:t>
            </a:r>
          </a:p>
          <a:p>
            <a:endParaRPr lang="fi-FI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6FDC5F-79CA-403B-8F14-07383B95D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382989"/>
            <a:ext cx="3648456" cy="1641907"/>
          </a:xfrm>
        </p:spPr>
        <p:txBody>
          <a:bodyPr>
            <a:normAutofit/>
          </a:bodyPr>
          <a:lstStyle/>
          <a:p>
            <a:r>
              <a:rPr lang="fi-FI" sz="3600">
                <a:cs typeface="Calibri Light"/>
              </a:rPr>
              <a:t>Ensimmäinen tavoite</a:t>
            </a:r>
          </a:p>
        </p:txBody>
      </p:sp>
      <p:pic>
        <p:nvPicPr>
          <p:cNvPr id="6" name="Kuva 6" descr="Kuva, joka sisältää kohteen peli&#10;&#10;Kuvaus luotu, erittäin korkea luotettavuus">
            <a:extLst>
              <a:ext uri="{FF2B5EF4-FFF2-40B4-BE49-F238E27FC236}">
                <a16:creationId xmlns:a16="http://schemas.microsoft.com/office/drawing/2014/main" id="{BCD2D6C8-9F08-4BA5-B889-4CFAB8643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6142" y="1532374"/>
            <a:ext cx="3083252" cy="4762806"/>
          </a:xfrm>
          <a:prstGeom prst="rect">
            <a:avLst/>
          </a:prstGeom>
        </p:spPr>
      </p:pic>
      <p:pic>
        <p:nvPicPr>
          <p:cNvPr id="4" name="Kuva 4" descr="Kuva, joka sisältää kohteen teksti, luonnoslehtiö&#10;&#10;Kuvaus luotu, erittäin korkea luotettavuus">
            <a:extLst>
              <a:ext uri="{FF2B5EF4-FFF2-40B4-BE49-F238E27FC236}">
                <a16:creationId xmlns:a16="http://schemas.microsoft.com/office/drawing/2014/main" id="{5366F1D4-7ECD-4917-B7FF-E18F8FBFA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853" y="1532374"/>
            <a:ext cx="3265687" cy="4801388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78609B0-006C-4F36-91C6-035A137D6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438" y="1752794"/>
            <a:ext cx="3398791" cy="1719072"/>
          </a:xfrm>
        </p:spPr>
        <p:txBody>
          <a:bodyPr anchor="ctr">
            <a:normAutofit/>
          </a:bodyPr>
          <a:lstStyle/>
          <a:p>
            <a:pPr lvl="1"/>
            <a:r>
              <a:rPr lang="en-US" sz="2000">
                <a:latin typeface="Calibri Light"/>
                <a:cs typeface="Calibri"/>
              </a:rPr>
              <a:t>Taito </a:t>
            </a:r>
            <a:r>
              <a:rPr lang="en-US" sz="2000" err="1">
                <a:latin typeface="Calibri Light"/>
                <a:cs typeface="Calibri"/>
              </a:rPr>
              <a:t>pyytää</a:t>
            </a:r>
            <a:r>
              <a:rPr lang="en-US" sz="2000">
                <a:latin typeface="Calibri Light"/>
                <a:cs typeface="Calibri"/>
              </a:rPr>
              <a:t> omaa puheenvuoroa</a:t>
            </a:r>
            <a:endParaRPr lang="en-US" sz="2000">
              <a:latin typeface="Calibri Light"/>
              <a:cs typeface="Calibri Light"/>
            </a:endParaRPr>
          </a:p>
        </p:txBody>
      </p:sp>
      <p:pic>
        <p:nvPicPr>
          <p:cNvPr id="3" name="Kuva 4">
            <a:extLst>
              <a:ext uri="{FF2B5EF4-FFF2-40B4-BE49-F238E27FC236}">
                <a16:creationId xmlns:a16="http://schemas.microsoft.com/office/drawing/2014/main" id="{45288171-4B03-4F55-A2D3-4BF6D6224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2634" y="2948168"/>
            <a:ext cx="638175" cy="228600"/>
          </a:xfrm>
          <a:prstGeom prst="rect">
            <a:avLst/>
          </a:prstGeom>
        </p:spPr>
      </p:pic>
      <p:pic>
        <p:nvPicPr>
          <p:cNvPr id="7" name="Kuva 7">
            <a:extLst>
              <a:ext uri="{FF2B5EF4-FFF2-40B4-BE49-F238E27FC236}">
                <a16:creationId xmlns:a16="http://schemas.microsoft.com/office/drawing/2014/main" id="{A3107E77-2CF3-408E-ABEE-842301DAB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9241" y="3015687"/>
            <a:ext cx="638175" cy="228600"/>
          </a:xfrm>
          <a:prstGeom prst="rect">
            <a:avLst/>
          </a:prstGeom>
        </p:spPr>
      </p:pic>
      <p:pic>
        <p:nvPicPr>
          <p:cNvPr id="16" name="Kuva 4">
            <a:extLst>
              <a:ext uri="{FF2B5EF4-FFF2-40B4-BE49-F238E27FC236}">
                <a16:creationId xmlns:a16="http://schemas.microsoft.com/office/drawing/2014/main" id="{265032C4-384F-4710-903E-59653A061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6557" y="2388724"/>
            <a:ext cx="63817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38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 descr="Kuva, joka sisältää kohteen pyyhe&#10;&#10;Kuvaus luotu, erittäin korkea luotettavuus">
            <a:extLst>
              <a:ext uri="{FF2B5EF4-FFF2-40B4-BE49-F238E27FC236}">
                <a16:creationId xmlns:a16="http://schemas.microsoft.com/office/drawing/2014/main" id="{6EF3A4BB-2086-4BAF-80AC-3300142CB8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780" b="107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F4E1242-C6F2-4090-A926-CD0F846F2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000" err="1"/>
              <a:t>Juhlien</a:t>
            </a:r>
            <a:r>
              <a:rPr lang="en-US" sz="4000"/>
              <a:t> </a:t>
            </a:r>
            <a:r>
              <a:rPr lang="en-US" sz="4000" err="1"/>
              <a:t>suunnittelu</a:t>
            </a:r>
            <a:br>
              <a:rPr lang="en-US" sz="4000">
                <a:cs typeface="Calibri Light"/>
              </a:rPr>
            </a:br>
            <a:r>
              <a:rPr lang="en-US" sz="2400" err="1">
                <a:cs typeface="Calibri Light"/>
              </a:rPr>
              <a:t>Muksuoppi</a:t>
            </a:r>
            <a:r>
              <a:rPr lang="en-US" sz="2400">
                <a:cs typeface="Calibri Light"/>
              </a:rPr>
              <a:t> -</a:t>
            </a:r>
            <a:r>
              <a:rPr lang="en-US" sz="2400" err="1">
                <a:cs typeface="Calibri Light"/>
              </a:rPr>
              <a:t>menetelmä</a:t>
            </a:r>
            <a:br>
              <a:rPr lang="en-US" sz="2400">
                <a:cs typeface="Calibri Light"/>
              </a:rPr>
            </a:br>
            <a:r>
              <a:rPr lang="en-US" sz="2400" err="1">
                <a:cs typeface="Calibri Light"/>
              </a:rPr>
              <a:t>Muksuoppiappi</a:t>
            </a:r>
            <a:r>
              <a:rPr lang="en-US" sz="2400">
                <a:cs typeface="Calibri Light"/>
              </a:rPr>
              <a:t> </a:t>
            </a:r>
            <a:r>
              <a:rPr lang="en-US" sz="2400" err="1">
                <a:cs typeface="Calibri Light"/>
              </a:rPr>
              <a:t>sovellus</a:t>
            </a:r>
            <a:br>
              <a:rPr lang="en-US" sz="2400">
                <a:cs typeface="Calibri Light"/>
              </a:rPr>
            </a:br>
            <a:endParaRPr lang="en-US" sz="2400">
              <a:cs typeface="Calibri Ligh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637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 descr="Kuva, joka sisältää kohteen jääkaappi, valkoinen, katettu, huone&#10;&#10;Kuvaus luotu, erittäin korkea luotettavuus">
            <a:extLst>
              <a:ext uri="{FF2B5EF4-FFF2-40B4-BE49-F238E27FC236}">
                <a16:creationId xmlns:a16="http://schemas.microsoft.com/office/drawing/2014/main" id="{BC997840-4FB8-46C2-B594-0B291EE56B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C992ED2-9BD7-4308-889F-B5DE4BEFC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Strukturoiva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 ja </a:t>
            </a:r>
            <a:r>
              <a:rPr lang="en-US" sz="3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visualisoiva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menetelmä</a:t>
            </a:r>
            <a:endParaRPr lang="en-US" sz="3600" err="1">
              <a:solidFill>
                <a:schemeClr val="tx1">
                  <a:lumMod val="85000"/>
                  <a:lumOff val="15000"/>
                </a:schemeClr>
              </a:solidFill>
              <a:cs typeface="Calibri Ligh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157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B66186-37BE-4422-9967-94CF5BB01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fi-FI" sz="3600">
                <a:cs typeface="Calibri Light"/>
              </a:rPr>
              <a:t>Itsearviointi</a:t>
            </a:r>
            <a:endParaRPr lang="fi-FI" sz="36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A3D9F4-2E1C-40A7-85CB-2D6B46473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400">
              <a:latin typeface="Calibri Light"/>
              <a:cs typeface="Calibri"/>
            </a:endParaRPr>
          </a:p>
        </p:txBody>
      </p:sp>
      <p:pic>
        <p:nvPicPr>
          <p:cNvPr id="4" name="Kuva 4" descr="Kuva, joka sisältää kohteen pöytä, teksti, sisä, istuminen&#10;&#10;Kuvaus luotu, erittäin korkea luotettavuus">
            <a:extLst>
              <a:ext uri="{FF2B5EF4-FFF2-40B4-BE49-F238E27FC236}">
                <a16:creationId xmlns:a16="http://schemas.microsoft.com/office/drawing/2014/main" id="{A5D2B4E1-8AD9-404E-910D-4A8F9FB787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8743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2DC4B87A-FE63-4250-A164-C9085C594E5C}"/>
              </a:ext>
            </a:extLst>
          </p:cNvPr>
          <p:cNvSpPr txBox="1"/>
          <p:nvPr/>
        </p:nvSpPr>
        <p:spPr>
          <a:xfrm rot="-1140000">
            <a:off x="1193613" y="5522246"/>
            <a:ext cx="328623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400"/>
              <a:t>https://neuvokasperhe.f</a:t>
            </a:r>
            <a:r>
              <a:rPr lang="fi-FI"/>
              <a:t>i</a:t>
            </a:r>
            <a:endParaRPr lang="fi-FI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30841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6FCEF4-09FE-41D3-A4A8-69703C6E2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fi-FI" sz="3700">
                <a:cs typeface="Calibri Light"/>
              </a:rPr>
              <a:t>T</a:t>
            </a:r>
            <a:r>
              <a:rPr lang="fi-FI" sz="3600">
                <a:cs typeface="Calibri Light"/>
              </a:rPr>
              <a:t>oinen tavoite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6435D00-E2F6-45A4-958F-A797E07EF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latin typeface="Calibri Light"/>
                <a:cs typeface="Calibri"/>
              </a:rPr>
              <a:t>Oman </a:t>
            </a:r>
            <a:r>
              <a:rPr lang="en-US" sz="2400" err="1">
                <a:latin typeface="Calibri Light"/>
                <a:cs typeface="Calibri"/>
              </a:rPr>
              <a:t>puheenvuoron</a:t>
            </a:r>
            <a:r>
              <a:rPr lang="en-US" sz="2400">
                <a:latin typeface="Calibri Light"/>
                <a:cs typeface="Calibri"/>
              </a:rPr>
              <a:t> </a:t>
            </a:r>
            <a:r>
              <a:rPr lang="en-US" sz="2400" err="1">
                <a:latin typeface="Calibri Light"/>
                <a:cs typeface="Calibri"/>
              </a:rPr>
              <a:t>odottaminen</a:t>
            </a:r>
            <a:endParaRPr lang="en-US" sz="2400">
              <a:latin typeface="Calibri Light"/>
              <a:cs typeface="Calibri Light"/>
            </a:endParaRPr>
          </a:p>
        </p:txBody>
      </p:sp>
      <p:pic>
        <p:nvPicPr>
          <p:cNvPr id="4" name="Kuva 4" descr="Kuva, joka sisältää kohteen ruoka&#10;&#10;Kuvaus luotu, erittäin korkea luotettavuus">
            <a:extLst>
              <a:ext uri="{FF2B5EF4-FFF2-40B4-BE49-F238E27FC236}">
                <a16:creationId xmlns:a16="http://schemas.microsoft.com/office/drawing/2014/main" id="{279774DD-AB62-48BB-A428-F91F7653AB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6" r="-2" b="-2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37809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88310F-4D66-4614-948A-DB8B74A81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V</a:t>
            </a:r>
            <a:r>
              <a:rPr lang="fi-FI" sz="3600">
                <a:cs typeface="Calibri Light"/>
              </a:rPr>
              <a:t>isualisointi</a:t>
            </a:r>
          </a:p>
        </p:txBody>
      </p:sp>
      <p:pic>
        <p:nvPicPr>
          <p:cNvPr id="4" name="Kuva 4" descr="Kuva, joka sisältää kohteen teksti, valokuva&#10;&#10;Kuvaus luotu, erittäin korkea luotettavuus">
            <a:extLst>
              <a:ext uri="{FF2B5EF4-FFF2-40B4-BE49-F238E27FC236}">
                <a16:creationId xmlns:a16="http://schemas.microsoft.com/office/drawing/2014/main" id="{36C5C070-CC32-4FCC-8436-CBA8B49C22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5137" y="1958181"/>
            <a:ext cx="7085725" cy="4086225"/>
          </a:xfr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9F5E1D2C-573F-494B-8C2F-E4059DF72FC9}"/>
              </a:ext>
            </a:extLst>
          </p:cNvPr>
          <p:cNvSpPr txBox="1"/>
          <p:nvPr/>
        </p:nvSpPr>
        <p:spPr>
          <a:xfrm rot="10380000" flipV="1">
            <a:off x="290513" y="5242934"/>
            <a:ext cx="283954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>
                <a:cs typeface="Calibri"/>
              </a:rPr>
              <a:t>https://viitottu rakkaus.fi</a:t>
            </a:r>
          </a:p>
        </p:txBody>
      </p:sp>
    </p:spTree>
    <p:extLst>
      <p:ext uri="{BB962C8B-B14F-4D97-AF65-F5344CB8AC3E}">
        <p14:creationId xmlns:p14="http://schemas.microsoft.com/office/powerpoint/2010/main" val="473279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11859A-84AF-4CE2-99DB-F4449966D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38024"/>
            <a:ext cx="5468617" cy="1667845"/>
          </a:xfrm>
        </p:spPr>
        <p:txBody>
          <a:bodyPr>
            <a:normAutofit/>
          </a:bodyPr>
          <a:lstStyle/>
          <a:p>
            <a:r>
              <a:rPr lang="fi-FI" sz="3600">
                <a:cs typeface="Calibri Light"/>
              </a:rPr>
              <a:t>Valmennuksen eteneminen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0F81DB-9A9D-494F-9A33-221BD9697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sz="2400" err="1">
                <a:latin typeface="Calibri Light"/>
                <a:cs typeface="Calibri"/>
              </a:rPr>
              <a:t>Backup</a:t>
            </a:r>
            <a:r>
              <a:rPr lang="fi-FI" sz="2400">
                <a:latin typeface="Calibri Light"/>
                <a:cs typeface="Calibri"/>
              </a:rPr>
              <a:t>: varhaiskasvatuksen opettaja vaihtui vuodenvaihteessa</a:t>
            </a:r>
          </a:p>
          <a:p>
            <a:r>
              <a:rPr lang="fi-FI" sz="2400">
                <a:latin typeface="Calibri Light"/>
                <a:cs typeface="Calibri"/>
              </a:rPr>
              <a:t>Säännölliset keskustelut valmennuskäyntien yhteydessä</a:t>
            </a:r>
          </a:p>
          <a:p>
            <a:r>
              <a:rPr lang="fi-FI" sz="2400">
                <a:latin typeface="Calibri Light"/>
                <a:cs typeface="Calibri"/>
              </a:rPr>
              <a:t>Valmennuksen kesto oli n. 7 kk</a:t>
            </a:r>
          </a:p>
          <a:p>
            <a:r>
              <a:rPr lang="fi-FI" sz="2400">
                <a:latin typeface="Calibri Light"/>
                <a:cs typeface="Calibri"/>
              </a:rPr>
              <a:t>Valmennuksen lopuksi pidettiin yhteiset juhlat</a:t>
            </a:r>
          </a:p>
          <a:p>
            <a:r>
              <a:rPr lang="fi-FI" sz="2400">
                <a:latin typeface="Calibri Light"/>
                <a:cs typeface="Calibri"/>
              </a:rPr>
              <a:t>Lapsi sai muistoksi Muumien aakkosmatka -kirjan, jota luettiin yhdessä joka tapaamisessa</a:t>
            </a:r>
          </a:p>
          <a:p>
            <a:endParaRPr lang="fi-FI" sz="2400">
              <a:latin typeface="Calibri Light"/>
              <a:cs typeface="Calibri"/>
            </a:endParaRPr>
          </a:p>
        </p:txBody>
      </p:sp>
      <p:pic>
        <p:nvPicPr>
          <p:cNvPr id="4" name="Kuva 4" descr="Kuva, joka sisältää kohteen piirtäminen&#10;&#10;Kuvaus luotu, erittäin korkea luotettavuus">
            <a:extLst>
              <a:ext uri="{FF2B5EF4-FFF2-40B4-BE49-F238E27FC236}">
                <a16:creationId xmlns:a16="http://schemas.microsoft.com/office/drawing/2014/main" id="{0735D75B-58E4-46B9-B876-FCD9E32350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0639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86636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0D2FF6-85F7-4B19-BBAA-0E45ED4C5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>
                <a:cs typeface="Calibri Light"/>
              </a:rPr>
              <a:t>Nepsy</a:t>
            </a:r>
            <a:r>
              <a:rPr lang="fi-FI">
                <a:cs typeface="Calibri Light"/>
              </a:rPr>
              <a:t>-tuki Martin koulussa</a:t>
            </a:r>
            <a:endParaRPr lang="fi-FI"/>
          </a:p>
        </p:txBody>
      </p:sp>
      <p:pic>
        <p:nvPicPr>
          <p:cNvPr id="4" name="Kuva 4" descr="Kuva, joka sisältää kohteen kukka&#10;&#10;Kuvaus luotu, erittäin korkea luotettavuus">
            <a:extLst>
              <a:ext uri="{FF2B5EF4-FFF2-40B4-BE49-F238E27FC236}">
                <a16:creationId xmlns:a16="http://schemas.microsoft.com/office/drawing/2014/main" id="{EF6E3E9C-8D88-439F-A2BF-268DFEB7A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9405" y="1437438"/>
            <a:ext cx="5353190" cy="5688430"/>
          </a:xfrm>
        </p:spPr>
      </p:pic>
    </p:spTree>
    <p:extLst>
      <p:ext uri="{BB962C8B-B14F-4D97-AF65-F5344CB8AC3E}">
        <p14:creationId xmlns:p14="http://schemas.microsoft.com/office/powerpoint/2010/main" val="3240250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9CDF6DAD-6680-48EA-B64B-A5F5A4E46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94" y="364885"/>
            <a:ext cx="7074967" cy="57929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CD15125-2D51-420A-BF52-8609085B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976" y="704088"/>
            <a:ext cx="6439700" cy="1295045"/>
          </a:xfrm>
        </p:spPr>
        <p:txBody>
          <a:bodyPr anchor="ctr">
            <a:normAutofit/>
          </a:bodyPr>
          <a:lstStyle/>
          <a:p>
            <a:br>
              <a:rPr lang="fi-FI" sz="1100">
                <a:cs typeface="Calibri Light"/>
              </a:rPr>
            </a:br>
            <a:r>
              <a:rPr lang="fi-FI" sz="2800">
                <a:solidFill>
                  <a:schemeClr val="bg1"/>
                </a:solidFill>
                <a:cs typeface="Calibri Light"/>
              </a:rPr>
              <a:t>Kenelle?</a:t>
            </a:r>
            <a:br>
              <a:rPr lang="fi-FI" sz="1100">
                <a:cs typeface="Calibri Light"/>
              </a:rPr>
            </a:br>
            <a:br>
              <a:rPr lang="fi-FI" sz="1100">
                <a:cs typeface="Calibri Light"/>
              </a:rPr>
            </a:br>
            <a:br>
              <a:rPr lang="fi-FI" sz="1100">
                <a:cs typeface="Calibri Light"/>
              </a:rPr>
            </a:br>
            <a:br>
              <a:rPr lang="fi-FI" sz="1100">
                <a:cs typeface="Calibri Light"/>
              </a:rPr>
            </a:br>
            <a:endParaRPr lang="fi-FI" sz="1100">
              <a:solidFill>
                <a:schemeClr val="bg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9F71A8-DC06-4852-BEB9-E21011C0B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976" y="2066544"/>
            <a:ext cx="6439700" cy="37856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2200">
                <a:solidFill>
                  <a:schemeClr val="bg1"/>
                </a:solidFill>
                <a:cs typeface="Calibri" panose="020F0502020204030204"/>
              </a:rPr>
              <a:t>Oppilaille, jotka tarvitsevat tukea:</a:t>
            </a:r>
            <a:endParaRPr lang="fi-FI" sz="22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i-FI" sz="2200">
                <a:solidFill>
                  <a:schemeClr val="bg1"/>
                </a:solidFill>
                <a:cs typeface="Calibri" panose="020F0502020204030204"/>
              </a:rPr>
              <a:t>- kouluvälineistä ja läksyistä huolehtimisessa</a:t>
            </a:r>
          </a:p>
          <a:p>
            <a:pPr marL="0" indent="0">
              <a:buNone/>
            </a:pPr>
            <a:r>
              <a:rPr lang="fi-FI" sz="2200">
                <a:solidFill>
                  <a:schemeClr val="bg1"/>
                </a:solidFill>
                <a:cs typeface="Calibri" panose="020F0502020204030204"/>
              </a:rPr>
              <a:t>- toiminnanohjauksessa ja ajanhallinnassa </a:t>
            </a:r>
          </a:p>
          <a:p>
            <a:pPr marL="0" indent="0">
              <a:buNone/>
            </a:pPr>
            <a:r>
              <a:rPr lang="fi-FI" sz="2200">
                <a:solidFill>
                  <a:schemeClr val="bg1"/>
                </a:solidFill>
                <a:cs typeface="Calibri" panose="020F0502020204030204"/>
              </a:rPr>
              <a:t>- tarkkaavaisuudessa </a:t>
            </a:r>
          </a:p>
          <a:p>
            <a:pPr marL="0" indent="0">
              <a:buNone/>
            </a:pPr>
            <a:r>
              <a:rPr lang="fi-FI" sz="2200">
                <a:solidFill>
                  <a:schemeClr val="bg1"/>
                </a:solidFill>
                <a:cs typeface="Calibri" panose="020F0502020204030204"/>
              </a:rPr>
              <a:t>- koulumotivaatiossa</a:t>
            </a:r>
          </a:p>
          <a:p>
            <a:pPr marL="0" indent="0">
              <a:buNone/>
            </a:pPr>
            <a:r>
              <a:rPr lang="fi-FI" sz="2200">
                <a:solidFill>
                  <a:schemeClr val="bg1"/>
                </a:solidFill>
                <a:cs typeface="Calibri" panose="020F0502020204030204"/>
              </a:rPr>
              <a:t>- sosiaalisten ja tunnetaitojen harjoittelussa</a:t>
            </a:r>
          </a:p>
          <a:p>
            <a:pPr marL="0" indent="0">
              <a:buNone/>
            </a:pPr>
            <a:endParaRPr lang="fi-FI" sz="2200">
              <a:solidFill>
                <a:schemeClr val="bg1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fi-FI" sz="2200">
              <a:solidFill>
                <a:schemeClr val="bg1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fi-FI" sz="2200">
              <a:solidFill>
                <a:schemeClr val="bg1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fi-FI" sz="2200">
              <a:solidFill>
                <a:schemeClr val="bg1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fi-FI" sz="2200">
              <a:solidFill>
                <a:schemeClr val="bg1"/>
              </a:solidFill>
              <a:cs typeface="Calibri" panose="020F0502020204030204"/>
            </a:endParaRPr>
          </a:p>
        </p:txBody>
      </p:sp>
      <p:pic>
        <p:nvPicPr>
          <p:cNvPr id="4" name="Kuva 4" descr="Kuva, joka sisältää kohteen vesi, ulko, henkilö, laiva&#10;&#10;Kuvaus luotu, erittäin korkea luotettavuus">
            <a:extLst>
              <a:ext uri="{FF2B5EF4-FFF2-40B4-BE49-F238E27FC236}">
                <a16:creationId xmlns:a16="http://schemas.microsoft.com/office/drawing/2014/main" id="{210233D0-9F80-43D5-9504-F60A7CCB3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439" y="1305160"/>
            <a:ext cx="3611880" cy="31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01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7958F45-6738-495E-A6B7-0AE3EDC95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fi-FI" sz="4400">
                <a:solidFill>
                  <a:srgbClr val="FFFFFF"/>
                </a:solidFill>
                <a:cs typeface="Calibri Light"/>
              </a:rPr>
              <a:t>Milloin?</a:t>
            </a:r>
            <a:endParaRPr lang="fi-FI" sz="4400">
              <a:solidFill>
                <a:srgbClr val="FFFFFF"/>
              </a:solidFill>
            </a:endParaRPr>
          </a:p>
        </p:txBody>
      </p:sp>
      <p:graphicFrame>
        <p:nvGraphicFramePr>
          <p:cNvPr id="7" name="Sisällön paikkamerkki 2">
            <a:extLst>
              <a:ext uri="{FF2B5EF4-FFF2-40B4-BE49-F238E27FC236}">
                <a16:creationId xmlns:a16="http://schemas.microsoft.com/office/drawing/2014/main" id="{2158D227-2CE4-4AA3-A577-1EF6402522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503377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3898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7B6FA8E-FF60-42EF-9975-3257E08FB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88" y="2053641"/>
            <a:ext cx="3827312" cy="2760098"/>
          </a:xfrm>
        </p:spPr>
        <p:txBody>
          <a:bodyPr>
            <a:normAutofit/>
          </a:bodyPr>
          <a:lstStyle/>
          <a:p>
            <a:r>
              <a:rPr lang="fi-FI" sz="3700">
                <a:solidFill>
                  <a:srgbClr val="FFFFFF"/>
                </a:solidFill>
                <a:cs typeface="Calibri Light"/>
              </a:rPr>
              <a:t>Neuropsykiatrinen valmennus</a:t>
            </a:r>
            <a:endParaRPr lang="fi-FI" sz="3700">
              <a:solidFill>
                <a:srgbClr val="FFFFFF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1367D7-8C75-4B02-ADC0-3D82ADD3D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278829"/>
            <a:ext cx="5306084" cy="3753671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endParaRPr lang="fi-FI" sz="2400">
              <a:solidFill>
                <a:srgbClr val="000000"/>
              </a:solidFill>
              <a:latin typeface="Calibri Light"/>
              <a:cs typeface="Calibri"/>
            </a:endParaRPr>
          </a:p>
          <a:p>
            <a:r>
              <a:rPr lang="fi-FI" sz="2400" dirty="0">
                <a:solidFill>
                  <a:srgbClr val="000000"/>
                </a:solidFill>
                <a:latin typeface="Calibri Light"/>
                <a:cs typeface="Calibri Light"/>
              </a:rPr>
              <a:t>Neuropsykiatrinen valmennus on ratkaisukeskeinen ohjauksellinen menetelmä, joka on suunnattu kaikenikäisille henkilöille, joilla on neuropsykiatrisia piirteitä.</a:t>
            </a:r>
          </a:p>
          <a:p>
            <a:r>
              <a:rPr lang="fi-FI" sz="2400" dirty="0">
                <a:solidFill>
                  <a:srgbClr val="000000"/>
                </a:solidFill>
                <a:latin typeface="Calibri Light"/>
                <a:cs typeface="Calibri"/>
              </a:rPr>
              <a:t>Ei terapiaa.</a:t>
            </a:r>
            <a:endParaRPr lang="fi-FI" dirty="0"/>
          </a:p>
          <a:p>
            <a:r>
              <a:rPr lang="fi-FI" sz="2400" dirty="0">
                <a:solidFill>
                  <a:srgbClr val="000000"/>
                </a:solidFill>
                <a:latin typeface="Calibri Light"/>
                <a:cs typeface="Calibri"/>
              </a:rPr>
              <a:t>Kohdistuu valmennettavan omaan ympäristöön esim. kotiin, kouluun tai esiopetukseen. </a:t>
            </a:r>
          </a:p>
          <a:p>
            <a:r>
              <a:rPr lang="fi-FI" sz="2400" dirty="0">
                <a:solidFill>
                  <a:srgbClr val="000000"/>
                </a:solidFill>
                <a:latin typeface="Calibri Light"/>
                <a:cs typeface="Calibri"/>
              </a:rPr>
              <a:t>Ratkaisukeskeinen neuropsykiatrinen valmentaja -koulutus on laajuudeltaan 30 opintopistettä. </a:t>
            </a:r>
          </a:p>
          <a:p>
            <a:pPr marL="0" indent="0">
              <a:buNone/>
            </a:pPr>
            <a:endParaRPr lang="fi-FI" sz="2400">
              <a:solidFill>
                <a:srgbClr val="000000"/>
              </a:solidFill>
              <a:latin typeface="Calibri Light"/>
              <a:cs typeface="Calibri"/>
            </a:endParaRPr>
          </a:p>
          <a:p>
            <a:pPr marL="0" indent="0">
              <a:buNone/>
            </a:pPr>
            <a:endParaRPr lang="fi-FI" sz="2400">
              <a:solidFill>
                <a:srgbClr val="000000"/>
              </a:solidFill>
              <a:latin typeface="Calibri Light"/>
              <a:cs typeface="Calibri"/>
            </a:endParaRPr>
          </a:p>
          <a:p>
            <a:endParaRPr lang="fi-FI" sz="2400">
              <a:solidFill>
                <a:srgbClr val="000000"/>
              </a:solidFill>
              <a:latin typeface="Calibri Light"/>
              <a:cs typeface="Calibri"/>
            </a:endParaRPr>
          </a:p>
          <a:p>
            <a:endParaRPr lang="fi-FI" sz="2400">
              <a:solidFill>
                <a:srgbClr val="000000"/>
              </a:solidFill>
              <a:latin typeface="Calibri Light"/>
              <a:cs typeface="Calibri"/>
            </a:endParaRPr>
          </a:p>
          <a:p>
            <a:endParaRPr lang="fi-FI" sz="2400">
              <a:solidFill>
                <a:srgbClr val="000000"/>
              </a:solidFill>
              <a:latin typeface="Calibri Light"/>
              <a:cs typeface="Calibri"/>
            </a:endParaRPr>
          </a:p>
          <a:p>
            <a:endParaRPr lang="fi-FI" sz="2400">
              <a:solidFill>
                <a:srgbClr val="000000"/>
              </a:solidFill>
              <a:latin typeface="Calibri Light"/>
              <a:cs typeface="Calibri"/>
            </a:endParaRPr>
          </a:p>
          <a:p>
            <a:pPr marL="0" indent="0">
              <a:buNone/>
            </a:pPr>
            <a:endParaRPr lang="fi-FI" sz="2400">
              <a:solidFill>
                <a:srgbClr val="000000"/>
              </a:solidFill>
              <a:latin typeface="Calibri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1567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7" y="563918"/>
            <a:ext cx="4119932" cy="5978614"/>
            <a:chOff x="7513372" y="803186"/>
            <a:chExt cx="4163968" cy="5978614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9D625AAC-1CF3-42F9-9A1C-F14FC5466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  <a:cs typeface="Calibri Light"/>
              </a:rPr>
              <a:t>Miten liikkeelle?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926A0C-1141-40E3-BC7C-0082D2DA8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2400">
                <a:cs typeface="Calibri"/>
              </a:rPr>
              <a:t>Opettaja kertoo erityisopettajalle oppilaan </a:t>
            </a:r>
            <a:r>
              <a:rPr lang="fi-FI" sz="2400" err="1">
                <a:cs typeface="Calibri"/>
              </a:rPr>
              <a:t>Nepsy</a:t>
            </a:r>
            <a:r>
              <a:rPr lang="fi-FI" sz="2400">
                <a:cs typeface="Calibri"/>
              </a:rPr>
              <a:t>-tuen tarpeesta.</a:t>
            </a:r>
          </a:p>
          <a:p>
            <a:r>
              <a:rPr lang="fi-FI" sz="2400">
                <a:cs typeface="Calibri"/>
              </a:rPr>
              <a:t>Sovitaan, kuka toimii </a:t>
            </a:r>
            <a:r>
              <a:rPr lang="fi-FI" sz="2400" err="1">
                <a:cs typeface="Calibri"/>
              </a:rPr>
              <a:t>Nepsy</a:t>
            </a:r>
            <a:r>
              <a:rPr lang="fi-FI" sz="2400">
                <a:cs typeface="Calibri"/>
              </a:rPr>
              <a:t>-valmentajana.</a:t>
            </a:r>
          </a:p>
          <a:p>
            <a:r>
              <a:rPr lang="fi-FI" sz="2400" err="1">
                <a:cs typeface="Calibri"/>
              </a:rPr>
              <a:t>Nepsy</a:t>
            </a:r>
            <a:r>
              <a:rPr lang="fi-FI" sz="2400">
                <a:cs typeface="Calibri"/>
              </a:rPr>
              <a:t>-jaksosta sovitaan huoltajien kanssa ja tarvittaessa pidetään aloituspalaveri. Palaverissa sovitaan jakson aloitus, ajankohta ja kesto.</a:t>
            </a:r>
          </a:p>
          <a:p>
            <a:r>
              <a:rPr lang="fi-FI" sz="2400">
                <a:cs typeface="Calibri"/>
              </a:rPr>
              <a:t>Tavoitteet asetetaan yhteistyössä oppilaan, opettajan ja huoltajan kanssa.</a:t>
            </a:r>
          </a:p>
          <a:p>
            <a:r>
              <a:rPr lang="fi-FI" sz="2400">
                <a:cs typeface="Calibri"/>
              </a:rPr>
              <a:t>Jakson jälkeen palaute kodin ja opettajan kanssa.</a:t>
            </a:r>
          </a:p>
        </p:txBody>
      </p:sp>
    </p:spTree>
    <p:extLst>
      <p:ext uri="{BB962C8B-B14F-4D97-AF65-F5344CB8AC3E}">
        <p14:creationId xmlns:p14="http://schemas.microsoft.com/office/powerpoint/2010/main" val="2507625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55963B-556A-45F3-AB2C-3B4D76FAF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667" y="2187743"/>
            <a:ext cx="7780731" cy="248251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000" kern="1200" err="1">
                <a:latin typeface="+mj-lt"/>
                <a:ea typeface="+mj-ea"/>
                <a:cs typeface="+mj-cs"/>
              </a:rPr>
              <a:t>Mitä</a:t>
            </a:r>
            <a:r>
              <a:rPr lang="en-US" sz="6000" kern="1200">
                <a:latin typeface="+mj-lt"/>
                <a:ea typeface="+mj-ea"/>
                <a:cs typeface="+mj-cs"/>
              </a:rPr>
              <a:t> </a:t>
            </a:r>
            <a:r>
              <a:rPr lang="en-US" sz="6000" err="1"/>
              <a:t>Nepsy-tuki</a:t>
            </a:r>
            <a:r>
              <a:rPr lang="en-US" sz="6000"/>
              <a:t> </a:t>
            </a:r>
            <a:r>
              <a:rPr lang="en-US" sz="6000" err="1"/>
              <a:t>voi</a:t>
            </a:r>
            <a:r>
              <a:rPr lang="en-US" sz="6000"/>
              <a:t> </a:t>
            </a:r>
            <a:r>
              <a:rPr lang="en-US" sz="6000" kern="1200" err="1">
                <a:latin typeface="+mj-lt"/>
                <a:ea typeface="+mj-ea"/>
                <a:cs typeface="+mj-cs"/>
              </a:rPr>
              <a:t>käytännössä</a:t>
            </a:r>
            <a:br>
              <a:rPr lang="en-US" sz="6000">
                <a:cs typeface="Calibri Light"/>
              </a:rPr>
            </a:br>
            <a:r>
              <a:rPr lang="en-US" sz="6000"/>
              <a:t>olla? </a:t>
            </a:r>
            <a:endParaRPr lang="en-US" sz="6000" kern="1200">
              <a:latin typeface="+mj-lt"/>
              <a:cs typeface="Calibri Light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690EAA4-0CB7-4EDD-A1B4-3C9C8F212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1" y="2743201"/>
            <a:ext cx="1371600" cy="1371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BBF1EC0-7B60-4E7C-82D0-2C3257CCA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9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1ACE35-BCF6-47BC-8E02-A9DA27F2C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>
                <a:cs typeface="Calibri Light"/>
              </a:rPr>
              <a:t>Vahvuuksien tunnistamista </a:t>
            </a:r>
            <a:endParaRPr lang="fi-FI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D7728A8-030C-462D-BD1B-154ABCC79217}"/>
              </a:ext>
            </a:extLst>
          </p:cNvPr>
          <p:cNvSpPr txBox="1"/>
          <p:nvPr/>
        </p:nvSpPr>
        <p:spPr>
          <a:xfrm rot="10200000"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fi-FI">
              <a:cs typeface="Calibri"/>
            </a:endParaRPr>
          </a:p>
        </p:txBody>
      </p:sp>
      <p:sp>
        <p:nvSpPr>
          <p:cNvPr id="6" name="Puhekupla: Suorakulmio, kulmat pyöristettu 5">
            <a:extLst>
              <a:ext uri="{FF2B5EF4-FFF2-40B4-BE49-F238E27FC236}">
                <a16:creationId xmlns:a16="http://schemas.microsoft.com/office/drawing/2014/main" id="{E71B6D52-8FDA-45C6-B0B1-060081D6F0F1}"/>
              </a:ext>
            </a:extLst>
          </p:cNvPr>
          <p:cNvSpPr/>
          <p:nvPr/>
        </p:nvSpPr>
        <p:spPr>
          <a:xfrm>
            <a:off x="840614" y="1847470"/>
            <a:ext cx="6189539" cy="2014345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400">
                <a:solidFill>
                  <a:schemeClr val="tx1"/>
                </a:solidFill>
                <a:cs typeface="Calibri"/>
              </a:rPr>
              <a:t>Minun vahvuus on reiluus. </a:t>
            </a:r>
            <a:r>
              <a:rPr lang="fi-FI" sz="2400">
                <a:ea typeface="+mn-lt"/>
                <a:cs typeface="+mn-lt"/>
              </a:rPr>
              <a:t>”Aina kun on rahaa ja käyn ostamassa karkkia, ostan aina kaksi juttua ja annan toisen pikkuveljelle”... Ja </a:t>
            </a:r>
            <a:r>
              <a:rPr lang="fi-FI" sz="2400" err="1">
                <a:ea typeface="+mn-lt"/>
                <a:cs typeface="+mn-lt"/>
              </a:rPr>
              <a:t>pittää</a:t>
            </a:r>
            <a:r>
              <a:rPr lang="fi-FI" sz="2400">
                <a:ea typeface="+mn-lt"/>
                <a:cs typeface="+mn-lt"/>
              </a:rPr>
              <a:t> aina pyytää lupa </a:t>
            </a:r>
            <a:r>
              <a:rPr lang="fi-FI" sz="2400" err="1">
                <a:ea typeface="+mn-lt"/>
                <a:cs typeface="+mn-lt"/>
              </a:rPr>
              <a:t>äitiltä</a:t>
            </a:r>
            <a:r>
              <a:rPr lang="fi-FI" sz="2400">
                <a:ea typeface="+mn-lt"/>
                <a:cs typeface="+mn-lt"/>
              </a:rPr>
              <a:t>, jos ostaa”</a:t>
            </a:r>
            <a:endParaRPr lang="fi-FI" sz="2400">
              <a:solidFill>
                <a:schemeClr val="tx1"/>
              </a:solidFill>
              <a:cs typeface="Calibri"/>
            </a:endParaRPr>
          </a:p>
        </p:txBody>
      </p:sp>
      <p:pic>
        <p:nvPicPr>
          <p:cNvPr id="5" name="Kuva 6" descr="Kuva, joka sisältää kohteen ruoka&#10;&#10;Kuvaus luotu, erittäin korkea luotettavuus">
            <a:extLst>
              <a:ext uri="{FF2B5EF4-FFF2-40B4-BE49-F238E27FC236}">
                <a16:creationId xmlns:a16="http://schemas.microsoft.com/office/drawing/2014/main" id="{09F9A08D-536D-48EC-B0AF-C11434687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127" y="1889168"/>
            <a:ext cx="2808369" cy="3640497"/>
          </a:xfrm>
          <a:prstGeom prst="rect">
            <a:avLst/>
          </a:prstGeom>
        </p:spPr>
      </p:pic>
      <p:pic>
        <p:nvPicPr>
          <p:cNvPr id="3" name="Kuva 6">
            <a:extLst>
              <a:ext uri="{FF2B5EF4-FFF2-40B4-BE49-F238E27FC236}">
                <a16:creationId xmlns:a16="http://schemas.microsoft.com/office/drawing/2014/main" id="{A3AF18F9-D9D9-41B4-97C2-046CE1B86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33655" y="4465400"/>
            <a:ext cx="2743199" cy="1134687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F006B618-539F-4A26-8A7A-73A92A2F66E7}"/>
              </a:ext>
            </a:extLst>
          </p:cNvPr>
          <p:cNvSpPr txBox="1"/>
          <p:nvPr/>
        </p:nvSpPr>
        <p:spPr>
          <a:xfrm>
            <a:off x="3670770" y="4306182"/>
            <a:ext cx="2743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>
              <a:cs typeface="Calibri"/>
            </a:endParaRPr>
          </a:p>
        </p:txBody>
      </p:sp>
      <p:sp>
        <p:nvSpPr>
          <p:cNvPr id="14" name="Sisällön paikkamerkki 13">
            <a:extLst>
              <a:ext uri="{FF2B5EF4-FFF2-40B4-BE49-F238E27FC236}">
                <a16:creationId xmlns:a16="http://schemas.microsoft.com/office/drawing/2014/main" id="{788D5BF8-6671-4A7E-B210-ABFE88D23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fi-FI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2134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17ABC3-197C-4D18-A04F-4644B330C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25" y="494521"/>
            <a:ext cx="10515600" cy="1325563"/>
          </a:xfrm>
        </p:spPr>
        <p:txBody>
          <a:bodyPr/>
          <a:lstStyle/>
          <a:p>
            <a:pPr algn="ctr"/>
            <a:r>
              <a:rPr lang="fi-FI">
                <a:cs typeface="Calibri Light"/>
              </a:rPr>
              <a:t>Tavoite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CAEAF5-0ABE-4A76-B76C-9BF98DD8C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b="1">
                <a:cs typeface="Calibri" panose="020F0502020204030204"/>
              </a:rPr>
              <a:t>Tavoitteen pitää olla:</a:t>
            </a:r>
          </a:p>
          <a:p>
            <a:pPr marL="0" indent="0">
              <a:buNone/>
            </a:pPr>
            <a:r>
              <a:rPr lang="fi-FI">
                <a:cs typeface="Calibri" panose="020F0502020204030204"/>
              </a:rPr>
              <a:t>- konkreettinen</a:t>
            </a:r>
          </a:p>
          <a:p>
            <a:pPr marL="0" indent="0">
              <a:buNone/>
            </a:pPr>
            <a:r>
              <a:rPr lang="fi-FI">
                <a:cs typeface="Calibri" panose="020F0502020204030204"/>
              </a:rPr>
              <a:t>- pieni – saavutettavissa oleva        </a:t>
            </a:r>
          </a:p>
          <a:p>
            <a:pPr marL="0" indent="0">
              <a:buNone/>
            </a:pPr>
            <a:r>
              <a:rPr lang="fi-FI">
                <a:cs typeface="Calibri" panose="020F0502020204030204"/>
              </a:rPr>
              <a:t>- yksilöllinen</a:t>
            </a:r>
          </a:p>
          <a:p>
            <a:pPr marL="0" indent="0">
              <a:buNone/>
            </a:pPr>
            <a:r>
              <a:rPr lang="fi-FI">
                <a:cs typeface="Calibri" panose="020F0502020204030204"/>
              </a:rPr>
              <a:t>- lapsen oma tavoite</a:t>
            </a:r>
          </a:p>
          <a:p>
            <a:pPr marL="0" indent="0">
              <a:buNone/>
            </a:pPr>
            <a:endParaRPr lang="fi-FI">
              <a:cs typeface="Calibri" panose="020F0502020204030204"/>
            </a:endParaRPr>
          </a:p>
          <a:p>
            <a:pPr marL="0" indent="0">
              <a:buNone/>
            </a:pPr>
            <a:r>
              <a:rPr lang="fi-FI">
                <a:cs typeface="Calibri" panose="020F0502020204030204"/>
              </a:rPr>
              <a:t>                        VERTAA.....</a:t>
            </a:r>
          </a:p>
        </p:txBody>
      </p:sp>
      <p:sp>
        <p:nvSpPr>
          <p:cNvPr id="5" name="Puhekupla: Suorakulmio, kulmat pyöristettu 4">
            <a:extLst>
              <a:ext uri="{FF2B5EF4-FFF2-40B4-BE49-F238E27FC236}">
                <a16:creationId xmlns:a16="http://schemas.microsoft.com/office/drawing/2014/main" id="{8E5B6ECB-0622-4A59-9D1F-E4AA6945263A}"/>
              </a:ext>
            </a:extLst>
          </p:cNvPr>
          <p:cNvSpPr/>
          <p:nvPr/>
        </p:nvSpPr>
        <p:spPr>
          <a:xfrm>
            <a:off x="5781675" y="2086608"/>
            <a:ext cx="4960187" cy="1797169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3200">
                <a:cs typeface="Calibri"/>
              </a:rPr>
              <a:t>"Laitan kotona läksykirjan reppuun heti, kun olen tehnyt läksyn."</a:t>
            </a:r>
          </a:p>
        </p:txBody>
      </p:sp>
      <p:sp>
        <p:nvSpPr>
          <p:cNvPr id="8" name="Puhekupla: Suorakulmio, kulmat pyöristettu 7">
            <a:extLst>
              <a:ext uri="{FF2B5EF4-FFF2-40B4-BE49-F238E27FC236}">
                <a16:creationId xmlns:a16="http://schemas.microsoft.com/office/drawing/2014/main" id="{39D71E86-0735-4B53-9CD1-868A94DDED41}"/>
              </a:ext>
            </a:extLst>
          </p:cNvPr>
          <p:cNvSpPr/>
          <p:nvPr/>
        </p:nvSpPr>
        <p:spPr>
          <a:xfrm>
            <a:off x="4456262" y="4197384"/>
            <a:ext cx="5621545" cy="148086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>
                <a:cs typeface="Calibri"/>
              </a:rPr>
              <a:t>"Huolehdin paremmin kouluvälineistäni ja läksyistäni."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5F01448-A130-4408-B22C-DEC73E9C7FAB}"/>
              </a:ext>
            </a:extLst>
          </p:cNvPr>
          <p:cNvSpPr txBox="1"/>
          <p:nvPr/>
        </p:nvSpPr>
        <p:spPr>
          <a:xfrm>
            <a:off x="5438775" y="39147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i-FI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8080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610B83-CECE-4B70-9385-DEB7600D8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>
                <a:cs typeface="Calibri Light"/>
              </a:rPr>
              <a:t>Opiskelutaitojen harjoittelua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9DC0C3-DB04-4B6D-94D7-063DACD22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fi-FI">
              <a:ea typeface="+mn-lt"/>
              <a:cs typeface="+mn-lt"/>
            </a:endParaRPr>
          </a:p>
          <a:p>
            <a:endParaRPr lang="fi-FI">
              <a:cs typeface="Calibri"/>
            </a:endParaRPr>
          </a:p>
        </p:txBody>
      </p:sp>
      <p:sp>
        <p:nvSpPr>
          <p:cNvPr id="4" name="Puhekupla: Suorakulmio, kulmat pyöristettu 3">
            <a:extLst>
              <a:ext uri="{FF2B5EF4-FFF2-40B4-BE49-F238E27FC236}">
                <a16:creationId xmlns:a16="http://schemas.microsoft.com/office/drawing/2014/main" id="{44E05FA3-2E2D-4CDC-90FD-4FD19D6E4B93}"/>
              </a:ext>
            </a:extLst>
          </p:cNvPr>
          <p:cNvSpPr/>
          <p:nvPr/>
        </p:nvSpPr>
        <p:spPr>
          <a:xfrm>
            <a:off x="256985" y="1900935"/>
            <a:ext cx="4935278" cy="1479697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3200">
                <a:cs typeface="Calibri"/>
              </a:rPr>
              <a:t>"Löydän tarvittavan tiedon tekstistä."</a:t>
            </a:r>
          </a:p>
        </p:txBody>
      </p:sp>
      <p:pic>
        <p:nvPicPr>
          <p:cNvPr id="5" name="Kuva 5" descr="Kuva, joka sisältää kohteen ruoka&#10;&#10;Kuvaus luotu, erittäin korkea luotettavuus">
            <a:extLst>
              <a:ext uri="{FF2B5EF4-FFF2-40B4-BE49-F238E27FC236}">
                <a16:creationId xmlns:a16="http://schemas.microsoft.com/office/drawing/2014/main" id="{48D982FB-1FB9-4530-B8C0-7DAB389A4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758" y="1897093"/>
            <a:ext cx="5172972" cy="2833776"/>
          </a:xfrm>
          <a:prstGeom prst="rect">
            <a:avLst/>
          </a:prstGeom>
        </p:spPr>
      </p:pic>
      <p:sp>
        <p:nvSpPr>
          <p:cNvPr id="8" name="Puhekupla: Suorakulmio, kulmat pyöristettu 7">
            <a:extLst>
              <a:ext uri="{FF2B5EF4-FFF2-40B4-BE49-F238E27FC236}">
                <a16:creationId xmlns:a16="http://schemas.microsoft.com/office/drawing/2014/main" id="{EE11B1F3-AE93-40D2-B046-434A5BD4A92D}"/>
              </a:ext>
            </a:extLst>
          </p:cNvPr>
          <p:cNvSpPr/>
          <p:nvPr/>
        </p:nvSpPr>
        <p:spPr>
          <a:xfrm>
            <a:off x="749600" y="3998797"/>
            <a:ext cx="4528866" cy="1351470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3200">
                <a:cs typeface="Calibri"/>
              </a:rPr>
              <a:t>"En osaa vielä, mutta harjoittelemalla opin."</a:t>
            </a:r>
          </a:p>
        </p:txBody>
      </p:sp>
    </p:spTree>
    <p:extLst>
      <p:ext uri="{BB962C8B-B14F-4D97-AF65-F5344CB8AC3E}">
        <p14:creationId xmlns:p14="http://schemas.microsoft.com/office/powerpoint/2010/main" val="2174009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847B97-6F28-41ED-B991-C80304407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>
                <a:cs typeface="Calibri Light"/>
              </a:rPr>
              <a:t>Toiminnanohjauksen harjoittelua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BC7971-2B82-47B5-8E68-FC5712897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735" y="1418044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i-FI">
              <a:cs typeface="Calibri"/>
            </a:endParaRPr>
          </a:p>
          <a:p>
            <a:endParaRPr lang="fi-FI">
              <a:cs typeface="Calibri"/>
            </a:endParaRPr>
          </a:p>
          <a:p>
            <a:endParaRPr lang="fi-FI">
              <a:cs typeface="Calibri"/>
            </a:endParaRPr>
          </a:p>
          <a:p>
            <a:endParaRPr lang="fi-FI">
              <a:cs typeface="Calibri"/>
            </a:endParaRPr>
          </a:p>
        </p:txBody>
      </p:sp>
      <p:pic>
        <p:nvPicPr>
          <p:cNvPr id="7" name="Kuva 7" descr="Kuva, joka sisältää kohteen näyttökuva, katu&#10;&#10;Kuvaus luotu, erittäin korkea luotettavuus">
            <a:extLst>
              <a:ext uri="{FF2B5EF4-FFF2-40B4-BE49-F238E27FC236}">
                <a16:creationId xmlns:a16="http://schemas.microsoft.com/office/drawing/2014/main" id="{0B2FA697-CAB9-4453-98FC-C0896A621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674" y="1697661"/>
            <a:ext cx="4506432" cy="4767900"/>
          </a:xfrm>
          <a:prstGeom prst="rect">
            <a:avLst/>
          </a:prstGeom>
        </p:spPr>
      </p:pic>
      <p:sp>
        <p:nvSpPr>
          <p:cNvPr id="9" name="Puhekupla: Suorakulmio, kulmat pyöristettu 8">
            <a:extLst>
              <a:ext uri="{FF2B5EF4-FFF2-40B4-BE49-F238E27FC236}">
                <a16:creationId xmlns:a16="http://schemas.microsoft.com/office/drawing/2014/main" id="{2CD1FE63-30C7-4C5C-AEE9-9915A684DA18}"/>
              </a:ext>
            </a:extLst>
          </p:cNvPr>
          <p:cNvSpPr/>
          <p:nvPr/>
        </p:nvSpPr>
        <p:spPr>
          <a:xfrm>
            <a:off x="736456" y="1713861"/>
            <a:ext cx="3756726" cy="1417783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3200">
                <a:cs typeface="Calibri"/>
              </a:rPr>
              <a:t>"Pakkaan reppuun vain läksykirjat."</a:t>
            </a:r>
          </a:p>
        </p:txBody>
      </p:sp>
    </p:spTree>
    <p:extLst>
      <p:ext uri="{BB962C8B-B14F-4D97-AF65-F5344CB8AC3E}">
        <p14:creationId xmlns:p14="http://schemas.microsoft.com/office/powerpoint/2010/main" val="2002016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3087DC-FC1C-4256-BAC8-1D7A651F3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>
                <a:cs typeface="Calibri Light"/>
              </a:rPr>
              <a:t>Sosiaalisten taitojen harjoittelua </a:t>
            </a:r>
          </a:p>
        </p:txBody>
      </p:sp>
      <p:sp>
        <p:nvSpPr>
          <p:cNvPr id="9" name="Puhekupla: Suorakulmio, kulmat pyöristettu 8">
            <a:extLst>
              <a:ext uri="{FF2B5EF4-FFF2-40B4-BE49-F238E27FC236}">
                <a16:creationId xmlns:a16="http://schemas.microsoft.com/office/drawing/2014/main" id="{B74C85CB-2425-4960-B513-E3E8702417EC}"/>
              </a:ext>
            </a:extLst>
          </p:cNvPr>
          <p:cNvSpPr/>
          <p:nvPr/>
        </p:nvSpPr>
        <p:spPr>
          <a:xfrm>
            <a:off x="764576" y="1875461"/>
            <a:ext cx="4792673" cy="1452112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400">
                <a:cs typeface="Calibri"/>
              </a:rPr>
              <a:t>Ystävällisyys: </a:t>
            </a:r>
          </a:p>
          <a:p>
            <a:pPr algn="ctr"/>
            <a:r>
              <a:rPr lang="fi-FI" sz="2400"/>
              <a:t>”Se </a:t>
            </a:r>
            <a:r>
              <a:rPr lang="fi-FI" sz="2400" err="1"/>
              <a:t>näkkyy</a:t>
            </a:r>
            <a:r>
              <a:rPr lang="fi-FI" sz="2400"/>
              <a:t> leikeistä...On paljon kavereita”</a:t>
            </a:r>
            <a:r>
              <a:rPr lang="fi-FI"/>
              <a:t>. </a:t>
            </a:r>
            <a:endParaRPr lang="fi-FI">
              <a:cs typeface="Calibri"/>
            </a:endParaRPr>
          </a:p>
        </p:txBody>
      </p:sp>
      <p:pic>
        <p:nvPicPr>
          <p:cNvPr id="4" name="Kuva 4" descr="Kuva, joka sisältää kohteen ruoka&#10;&#10;Kuvaus luotu, erittäin korkea luotettavuus">
            <a:extLst>
              <a:ext uri="{FF2B5EF4-FFF2-40B4-BE49-F238E27FC236}">
                <a16:creationId xmlns:a16="http://schemas.microsoft.com/office/drawing/2014/main" id="{890E9205-4CEC-4BBD-9C2B-A0ABBB4CB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642" y="1873444"/>
            <a:ext cx="5517739" cy="3691807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975B1FCE-8782-4EF8-BA8D-3DA423D3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8" y="1410812"/>
            <a:ext cx="11047561" cy="4478604"/>
          </a:xfrm>
        </p:spPr>
        <p:txBody>
          <a:bodyPr/>
          <a:lstStyle/>
          <a:p>
            <a:endParaRPr lang="fi-FI"/>
          </a:p>
        </p:txBody>
      </p:sp>
      <p:sp>
        <p:nvSpPr>
          <p:cNvPr id="3" name="Puhekupla: Suorakulmio, kulmat pyöristettu 2">
            <a:extLst>
              <a:ext uri="{FF2B5EF4-FFF2-40B4-BE49-F238E27FC236}">
                <a16:creationId xmlns:a16="http://schemas.microsoft.com/office/drawing/2014/main" id="{F700DF2D-ED64-4D1E-B35D-7A4660CEC0DE}"/>
              </a:ext>
            </a:extLst>
          </p:cNvPr>
          <p:cNvSpPr/>
          <p:nvPr/>
        </p:nvSpPr>
        <p:spPr>
          <a:xfrm>
            <a:off x="692988" y="1498035"/>
            <a:ext cx="5204601" cy="182592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>
                <a:cs typeface="Calibri"/>
              </a:rPr>
              <a:t>Jos haluan leikkiin mukaan kysyn: "Pääsenkö leikkiin mukaan?"</a:t>
            </a:r>
          </a:p>
        </p:txBody>
      </p:sp>
      <p:sp>
        <p:nvSpPr>
          <p:cNvPr id="7" name="Puhekupla: Suorakulmio, kulmat pyöristettu 6">
            <a:extLst>
              <a:ext uri="{FF2B5EF4-FFF2-40B4-BE49-F238E27FC236}">
                <a16:creationId xmlns:a16="http://schemas.microsoft.com/office/drawing/2014/main" id="{F13921D0-3E12-4CC1-8ECC-661031D95C9E}"/>
              </a:ext>
            </a:extLst>
          </p:cNvPr>
          <p:cNvSpPr/>
          <p:nvPr/>
        </p:nvSpPr>
        <p:spPr>
          <a:xfrm>
            <a:off x="2359863" y="3826268"/>
            <a:ext cx="4859545" cy="133709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3200">
                <a:cs typeface="Calibri"/>
              </a:rPr>
              <a:t>"Uskallan puhua muille ryhmässä."</a:t>
            </a:r>
          </a:p>
        </p:txBody>
      </p:sp>
    </p:spTree>
    <p:extLst>
      <p:ext uri="{BB962C8B-B14F-4D97-AF65-F5344CB8AC3E}">
        <p14:creationId xmlns:p14="http://schemas.microsoft.com/office/powerpoint/2010/main" val="2807511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DF047D-16A0-41E7-A71F-7BC1EC732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Tarkkaavaisuuden ja maltin harjoittelua</a:t>
            </a:r>
            <a:endParaRPr lang="fi-FI"/>
          </a:p>
        </p:txBody>
      </p:sp>
      <p:pic>
        <p:nvPicPr>
          <p:cNvPr id="6" name="Kuva 6" descr="Kuva, joka sisältää kohteen mittari, musta, istuminen, kello&#10;&#10;Kuvaus luotu, erittäin korkea luotettavuus">
            <a:extLst>
              <a:ext uri="{FF2B5EF4-FFF2-40B4-BE49-F238E27FC236}">
                <a16:creationId xmlns:a16="http://schemas.microsoft.com/office/drawing/2014/main" id="{70E3BDFC-2187-4631-8B20-01B121A45C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5236" y="1710606"/>
            <a:ext cx="2568547" cy="2439151"/>
          </a:xfrm>
        </p:spPr>
      </p:pic>
      <p:sp>
        <p:nvSpPr>
          <p:cNvPr id="4" name="Puhekupla: Suorakulmio, kulmat pyöristettu 3">
            <a:extLst>
              <a:ext uri="{FF2B5EF4-FFF2-40B4-BE49-F238E27FC236}">
                <a16:creationId xmlns:a16="http://schemas.microsoft.com/office/drawing/2014/main" id="{C8EA82E5-AA05-4972-879B-C8D3377817C4}"/>
              </a:ext>
            </a:extLst>
          </p:cNvPr>
          <p:cNvSpPr/>
          <p:nvPr/>
        </p:nvSpPr>
        <p:spPr>
          <a:xfrm>
            <a:off x="908649" y="1871846"/>
            <a:ext cx="4744526" cy="175403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>
                <a:cs typeface="Calibri"/>
              </a:rPr>
              <a:t>"Pyydän puheenvuoroa viittaamalla."</a:t>
            </a:r>
          </a:p>
        </p:txBody>
      </p:sp>
      <p:sp>
        <p:nvSpPr>
          <p:cNvPr id="5" name="Puhekupla: Suorakulmio, kulmat pyöristettu 4">
            <a:extLst>
              <a:ext uri="{FF2B5EF4-FFF2-40B4-BE49-F238E27FC236}">
                <a16:creationId xmlns:a16="http://schemas.microsoft.com/office/drawing/2014/main" id="{9DC5D004-2070-4C89-B328-62A0F1517223}"/>
              </a:ext>
            </a:extLst>
          </p:cNvPr>
          <p:cNvSpPr/>
          <p:nvPr/>
        </p:nvSpPr>
        <p:spPr>
          <a:xfrm>
            <a:off x="1957299" y="4286343"/>
            <a:ext cx="4543243" cy="129396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>
                <a:cs typeface="Calibri"/>
              </a:rPr>
              <a:t>"En luovuta heti, jos en osaa."</a:t>
            </a:r>
            <a:endParaRPr lang="fi-FI" sz="3200"/>
          </a:p>
        </p:txBody>
      </p:sp>
      <p:sp>
        <p:nvSpPr>
          <p:cNvPr id="7" name="Suunnikas 6">
            <a:extLst>
              <a:ext uri="{FF2B5EF4-FFF2-40B4-BE49-F238E27FC236}">
                <a16:creationId xmlns:a16="http://schemas.microsoft.com/office/drawing/2014/main" id="{FFF2DA84-018E-4782-A899-5A83D6D7349F}"/>
              </a:ext>
            </a:extLst>
          </p:cNvPr>
          <p:cNvSpPr/>
          <p:nvPr/>
        </p:nvSpPr>
        <p:spPr>
          <a:xfrm>
            <a:off x="8305885" y="4467045"/>
            <a:ext cx="2990490" cy="920150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dirty="0">
                <a:solidFill>
                  <a:srgbClr val="FFFF00"/>
                </a:solidFill>
                <a:highlight>
                  <a:srgbClr val="FF0000"/>
                </a:highlight>
                <a:cs typeface="Calibri"/>
              </a:rPr>
              <a:t>TAUKO</a:t>
            </a:r>
          </a:p>
        </p:txBody>
      </p:sp>
    </p:spTree>
    <p:extLst>
      <p:ext uri="{BB962C8B-B14F-4D97-AF65-F5344CB8AC3E}">
        <p14:creationId xmlns:p14="http://schemas.microsoft.com/office/powerpoint/2010/main" val="189899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05EA8B-3FD3-4C30-B4FF-3EF4A9282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>
                <a:cs typeface="Calibri Light"/>
              </a:rPr>
              <a:t>Ennakointia ja ajanhallintaa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E7A93A-B7AF-454F-85B4-199E766E1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410" y="1825625"/>
            <a:ext cx="1071939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fi-FI">
              <a:cs typeface="Calibri"/>
            </a:endParaRPr>
          </a:p>
        </p:txBody>
      </p:sp>
      <p:sp>
        <p:nvSpPr>
          <p:cNvPr id="6" name="Puhekupla: Suorakulmio, kulmat pyöristettu 5">
            <a:extLst>
              <a:ext uri="{FF2B5EF4-FFF2-40B4-BE49-F238E27FC236}">
                <a16:creationId xmlns:a16="http://schemas.microsoft.com/office/drawing/2014/main" id="{8F1CF77E-D6F4-4D75-9D1A-A214494E977D}"/>
              </a:ext>
            </a:extLst>
          </p:cNvPr>
          <p:cNvSpPr/>
          <p:nvPr/>
        </p:nvSpPr>
        <p:spPr>
          <a:xfrm>
            <a:off x="632972" y="1711917"/>
            <a:ext cx="4448453" cy="1804691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3200">
                <a:cs typeface="Calibri"/>
              </a:rPr>
              <a:t>"Merkitsen läksyt ja kokeet kalenteriin."</a:t>
            </a:r>
          </a:p>
        </p:txBody>
      </p:sp>
      <p:pic>
        <p:nvPicPr>
          <p:cNvPr id="4" name="Kuva 2" descr="Kuva, joka sisältää kohteen sisä, pöytä, istuminen, laskuri&#10;&#10;Kuvaus luotu, erittäin korkea luotettavuus">
            <a:extLst>
              <a:ext uri="{FF2B5EF4-FFF2-40B4-BE49-F238E27FC236}">
                <a16:creationId xmlns:a16="http://schemas.microsoft.com/office/drawing/2014/main" id="{53969194-09EC-4952-8C87-AB2835F36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786" y="1716062"/>
            <a:ext cx="5162900" cy="382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15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A07A2E-B453-4B1F-BC2F-81E3CFC63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>
                <a:cs typeface="Calibri Light"/>
              </a:rPr>
              <a:t>Onnistumisten huomaamista</a:t>
            </a:r>
          </a:p>
        </p:txBody>
      </p:sp>
      <p:pic>
        <p:nvPicPr>
          <p:cNvPr id="5" name="Kuva 5" descr="Kuva, joka sisältää kohteen piirtäminen&#10;&#10;Kuvaus luotu, erittäin korkea luotettavuus">
            <a:extLst>
              <a:ext uri="{FF2B5EF4-FFF2-40B4-BE49-F238E27FC236}">
                <a16:creationId xmlns:a16="http://schemas.microsoft.com/office/drawing/2014/main" id="{4985D4C4-F561-4B0B-928D-7C5450814F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76323" y="1408355"/>
            <a:ext cx="2286000" cy="2286000"/>
          </a:xfrm>
        </p:spPr>
      </p:pic>
      <p:sp>
        <p:nvSpPr>
          <p:cNvPr id="4" name="Puhekupla: Suorakulmio, kulmat pyöristettu 3">
            <a:extLst>
              <a:ext uri="{FF2B5EF4-FFF2-40B4-BE49-F238E27FC236}">
                <a16:creationId xmlns:a16="http://schemas.microsoft.com/office/drawing/2014/main" id="{ADBD2264-5873-4C1A-8959-D19C083E79E1}"/>
              </a:ext>
            </a:extLst>
          </p:cNvPr>
          <p:cNvSpPr/>
          <p:nvPr/>
        </p:nvSpPr>
        <p:spPr>
          <a:xfrm>
            <a:off x="388891" y="1512746"/>
            <a:ext cx="4500779" cy="1532859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400">
                <a:cs typeface="Calibri"/>
              </a:rPr>
              <a:t>"Välitunnilla meinasi tulla tappelu kaverin kanssa. Lähdin pois tilanteesta ja riitaa ei tullut. "</a:t>
            </a:r>
          </a:p>
        </p:txBody>
      </p:sp>
      <p:sp>
        <p:nvSpPr>
          <p:cNvPr id="3" name="Puhekupla: Suorakulmio, kulmat pyöristettu 2">
            <a:extLst>
              <a:ext uri="{FF2B5EF4-FFF2-40B4-BE49-F238E27FC236}">
                <a16:creationId xmlns:a16="http://schemas.microsoft.com/office/drawing/2014/main" id="{876F9971-C84D-4731-B832-94AEA1DD33C5}"/>
              </a:ext>
            </a:extLst>
          </p:cNvPr>
          <p:cNvSpPr/>
          <p:nvPr/>
        </p:nvSpPr>
        <p:spPr>
          <a:xfrm>
            <a:off x="836762" y="3942186"/>
            <a:ext cx="3594337" cy="133709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>
                <a:cs typeface="Calibri"/>
              </a:rPr>
              <a:t>"Harjoittelin paljon sanakokeeseen. Koe meni hyvin."</a:t>
            </a:r>
          </a:p>
        </p:txBody>
      </p:sp>
      <p:sp>
        <p:nvSpPr>
          <p:cNvPr id="6" name="Puhekupla: Suorakulmio, kulmat pyöristettu 5">
            <a:extLst>
              <a:ext uri="{FF2B5EF4-FFF2-40B4-BE49-F238E27FC236}">
                <a16:creationId xmlns:a16="http://schemas.microsoft.com/office/drawing/2014/main" id="{2703683E-EC32-44E5-980D-5F3180C2ACB3}"/>
              </a:ext>
            </a:extLst>
          </p:cNvPr>
          <p:cNvSpPr/>
          <p:nvPr/>
        </p:nvSpPr>
        <p:spPr>
          <a:xfrm>
            <a:off x="5580393" y="4617024"/>
            <a:ext cx="4126299" cy="116456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>
                <a:cs typeface="Calibri"/>
              </a:rPr>
              <a:t>Sait laskettua koko aukeaman. YES!  T. ope</a:t>
            </a:r>
          </a:p>
        </p:txBody>
      </p:sp>
      <p:sp>
        <p:nvSpPr>
          <p:cNvPr id="8" name="Puhekupla: Suorakulmio, kulmat pyöristettu 7">
            <a:extLst>
              <a:ext uri="{FF2B5EF4-FFF2-40B4-BE49-F238E27FC236}">
                <a16:creationId xmlns:a16="http://schemas.microsoft.com/office/drawing/2014/main" id="{1FA7BFC5-4AE3-4DA0-99D9-78466D8DE31A}"/>
              </a:ext>
            </a:extLst>
          </p:cNvPr>
          <p:cNvSpPr/>
          <p:nvPr/>
        </p:nvSpPr>
        <p:spPr>
          <a:xfrm>
            <a:off x="5104143" y="1509717"/>
            <a:ext cx="4068789" cy="260229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>
                <a:cs typeface="Calibri"/>
              </a:rPr>
              <a:t>"Koulusta tulee kokoajan lisää hymynaamoja. Olet jaksanut tehdä kotona  hyvin läksyjä ja olet lukenut kokeisiin. Mahtavaa! Jaksa jatkaa samaan malliin. " äiti</a:t>
            </a:r>
            <a:endParaRPr lang="fi-FI"/>
          </a:p>
        </p:txBody>
      </p:sp>
      <p:sp>
        <p:nvSpPr>
          <p:cNvPr id="7" name="Sydän 6">
            <a:extLst>
              <a:ext uri="{FF2B5EF4-FFF2-40B4-BE49-F238E27FC236}">
                <a16:creationId xmlns:a16="http://schemas.microsoft.com/office/drawing/2014/main" id="{35B9776A-6811-4BEF-9311-2862E8407745}"/>
              </a:ext>
            </a:extLst>
          </p:cNvPr>
          <p:cNvSpPr/>
          <p:nvPr/>
        </p:nvSpPr>
        <p:spPr>
          <a:xfrm>
            <a:off x="8629290" y="2813649"/>
            <a:ext cx="503207" cy="44569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8104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6DD8C39-85EA-4002-9F4E-D9D072D67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sz="3700">
                <a:cs typeface="Calibri Light"/>
              </a:rPr>
              <a:t>Ratkaisukeskeisen neuropsykiatrisen valmennuksen taustalla olevia ajatuksia</a:t>
            </a:r>
          </a:p>
        </p:txBody>
      </p:sp>
      <p:graphicFrame>
        <p:nvGraphicFramePr>
          <p:cNvPr id="4" name="Kaaviokuva 3">
            <a:extLst>
              <a:ext uri="{FF2B5EF4-FFF2-40B4-BE49-F238E27FC236}">
                <a16:creationId xmlns:a16="http://schemas.microsoft.com/office/drawing/2014/main" id="{F31A7BA5-B4EC-4B92-9E4D-392D5C0B9A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482497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62925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32A7B0-9FD5-40A0-A3F6-771895EDD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181" y="422634"/>
            <a:ext cx="8804695" cy="1339940"/>
          </a:xfrm>
        </p:spPr>
        <p:txBody>
          <a:bodyPr/>
          <a:lstStyle/>
          <a:p>
            <a:pPr algn="ctr"/>
            <a:r>
              <a:rPr lang="fi-FI">
                <a:cs typeface="Calibri Light"/>
              </a:rPr>
              <a:t>Ratkaisujen siirtämistä omaan luokkaan ja arkeen</a:t>
            </a:r>
          </a:p>
        </p:txBody>
      </p:sp>
      <p:pic>
        <p:nvPicPr>
          <p:cNvPr id="3" name="Kuva 3" descr="Kuva, joka sisältää kohteen piirtäminen, jääkaappi&#10;&#10;Kuvaus luotu, erittäin korkea luotettavuus">
            <a:extLst>
              <a:ext uri="{FF2B5EF4-FFF2-40B4-BE49-F238E27FC236}">
                <a16:creationId xmlns:a16="http://schemas.microsoft.com/office/drawing/2014/main" id="{3ED9CE09-A001-4E95-8606-EB853840B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7950" y="2129631"/>
            <a:ext cx="6896100" cy="3743325"/>
          </a:xfrm>
        </p:spPr>
      </p:pic>
    </p:spTree>
    <p:extLst>
      <p:ext uri="{BB962C8B-B14F-4D97-AF65-F5344CB8AC3E}">
        <p14:creationId xmlns:p14="http://schemas.microsoft.com/office/powerpoint/2010/main" val="30477627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74FAA0-B822-4B9A-A3A1-1C0C6AAA5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>
                <a:cs typeface="Calibri Light"/>
              </a:rPr>
              <a:t>Rutiinit ja havainnollisuus ovat tärkeitä.</a:t>
            </a:r>
          </a:p>
        </p:txBody>
      </p:sp>
      <p:pic>
        <p:nvPicPr>
          <p:cNvPr id="3" name="Kuva 4" descr="Kuva, joka sisältää kohteen vihreä, kello, värikäs&#10;&#10;Kuvaus luotu, erittäin korkea luotettavuus">
            <a:extLst>
              <a:ext uri="{FF2B5EF4-FFF2-40B4-BE49-F238E27FC236}">
                <a16:creationId xmlns:a16="http://schemas.microsoft.com/office/drawing/2014/main" id="{B1A2FE0E-18F9-4C09-B07E-A56814DB9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098" y="1880572"/>
            <a:ext cx="5618671" cy="3973874"/>
          </a:xfrm>
          <a:prstGeom prst="rect">
            <a:avLst/>
          </a:prstGeom>
        </p:spPr>
      </p:pic>
      <p:pic>
        <p:nvPicPr>
          <p:cNvPr id="7" name="Kuva 7" descr="Kuva, joka sisältää kohteen vihreä, pysäköinti, katu, valokuva&#10;&#10;Kuvaus luotu, erittäin korkea luotettavuus">
            <a:extLst>
              <a:ext uri="{FF2B5EF4-FFF2-40B4-BE49-F238E27FC236}">
                <a16:creationId xmlns:a16="http://schemas.microsoft.com/office/drawing/2014/main" id="{F284C958-B712-403E-A618-85A814178A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2437" y="1883134"/>
            <a:ext cx="3263504" cy="4351338"/>
          </a:xfrm>
        </p:spPr>
      </p:pic>
    </p:spTree>
    <p:extLst>
      <p:ext uri="{BB962C8B-B14F-4D97-AF65-F5344CB8AC3E}">
        <p14:creationId xmlns:p14="http://schemas.microsoft.com/office/powerpoint/2010/main" val="9346494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209CAE-56B2-4274-A712-1E6432C5F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Kuva auttaa pitämään tavarat paikoillaan.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F41F20-BA92-45D6-A6E7-3C882CFC4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 descr="Kuva, joka sisältää kohteen sisä, pöytä, kirjoituspöytä, tietokone&#10;&#10;Kuvaus luotu, erittäin korkea luotettavuus">
            <a:extLst>
              <a:ext uri="{FF2B5EF4-FFF2-40B4-BE49-F238E27FC236}">
                <a16:creationId xmlns:a16="http://schemas.microsoft.com/office/drawing/2014/main" id="{9573817C-E4EB-48DE-AED6-F7F788148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646" y="1830238"/>
            <a:ext cx="5561161" cy="433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29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48B112-575F-439B-8031-1CFD8E2AD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>
                <a:cs typeface="Calibri Light"/>
              </a:rPr>
              <a:t>Kuva ohjaa työskentelyä</a:t>
            </a:r>
          </a:p>
        </p:txBody>
      </p:sp>
      <p:pic>
        <p:nvPicPr>
          <p:cNvPr id="4" name="Kuva 4" descr="Kuva, joka sisältää kohteen ruoka&#10;&#10;Kuvaus luotu, erittäin korkea luotettavuus">
            <a:extLst>
              <a:ext uri="{FF2B5EF4-FFF2-40B4-BE49-F238E27FC236}">
                <a16:creationId xmlns:a16="http://schemas.microsoft.com/office/drawing/2014/main" id="{CE2403E5-9026-440F-96C6-D9A0415050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4303" y="1714486"/>
            <a:ext cx="5883393" cy="5148710"/>
          </a:xfrm>
        </p:spPr>
      </p:pic>
    </p:spTree>
    <p:extLst>
      <p:ext uri="{BB962C8B-B14F-4D97-AF65-F5344CB8AC3E}">
        <p14:creationId xmlns:p14="http://schemas.microsoft.com/office/powerpoint/2010/main" val="157769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56568C-C6BA-4FD1-8DBE-917FC6DA6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>
                <a:cs typeface="Calibri Light"/>
              </a:rPr>
              <a:t>Matematiikkaa voi laskea teltassakin.</a:t>
            </a:r>
          </a:p>
        </p:txBody>
      </p:sp>
      <p:pic>
        <p:nvPicPr>
          <p:cNvPr id="4" name="Kuva 4" descr="Kuva, joka sisältää kohteen sisä, vihreä, laukku, vaatteet&#10;&#10;Kuvaus luotu, erittäin korkea luotettavuus">
            <a:extLst>
              <a:ext uri="{FF2B5EF4-FFF2-40B4-BE49-F238E27FC236}">
                <a16:creationId xmlns:a16="http://schemas.microsoft.com/office/drawing/2014/main" id="{85D61F1B-BEB2-4DAB-8C72-05BE06A62E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8823" y="1836784"/>
            <a:ext cx="6759334" cy="4429662"/>
          </a:xfrm>
        </p:spPr>
      </p:pic>
    </p:spTree>
    <p:extLst>
      <p:ext uri="{BB962C8B-B14F-4D97-AF65-F5344CB8AC3E}">
        <p14:creationId xmlns:p14="http://schemas.microsoft.com/office/powerpoint/2010/main" val="3015744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D45E7F-F677-42B0-81F4-AA287A480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Esimerkkejä ideoista luokkaan: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157B08-EC12-4840-BCCF-25797701E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07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400">
                <a:cs typeface="Calibri"/>
              </a:rPr>
              <a:t> Ryhmien muodostaminen, ope jakaa ryhmät</a:t>
            </a:r>
          </a:p>
          <a:p>
            <a:r>
              <a:rPr lang="fi-FI" sz="2400">
                <a:cs typeface="Calibri"/>
              </a:rPr>
              <a:t> Luokan yhteinen välituntileikki</a:t>
            </a:r>
          </a:p>
          <a:p>
            <a:r>
              <a:rPr lang="fi-FI" sz="2400">
                <a:cs typeface="Calibri"/>
              </a:rPr>
              <a:t> Vaihtoehtovälitunnit</a:t>
            </a:r>
          </a:p>
          <a:p>
            <a:r>
              <a:rPr lang="fi-FI" sz="2400">
                <a:cs typeface="Calibri"/>
              </a:rPr>
              <a:t> Joustaminen ruokailuhetkissä</a:t>
            </a:r>
          </a:p>
          <a:p>
            <a:r>
              <a:rPr lang="fi-FI" sz="2400">
                <a:cs typeface="Calibri"/>
              </a:rPr>
              <a:t> Reittien harjoittelu</a:t>
            </a:r>
          </a:p>
          <a:p>
            <a:r>
              <a:rPr lang="fi-FI" sz="2400">
                <a:cs typeface="Calibri"/>
              </a:rPr>
              <a:t>Oma työskentelytila ja etenemistahti</a:t>
            </a:r>
          </a:p>
          <a:p>
            <a:r>
              <a:rPr lang="fi-FI" sz="2400">
                <a:cs typeface="Calibri"/>
              </a:rPr>
              <a:t>Kokeiden pilkkominen ja lisäaika</a:t>
            </a:r>
          </a:p>
          <a:p>
            <a:r>
              <a:rPr lang="fi-FI" sz="2400">
                <a:cs typeface="Calibri"/>
              </a:rPr>
              <a:t>Musiikin kuuntelu – Musiikki rauhoittaa  </a:t>
            </a:r>
          </a:p>
          <a:p>
            <a:r>
              <a:rPr lang="fi-FI" sz="2400">
                <a:cs typeface="Calibri"/>
              </a:rPr>
              <a:t>Jne.</a:t>
            </a:r>
          </a:p>
          <a:p>
            <a:endParaRPr lang="fi-FI">
              <a:highlight>
                <a:srgbClr val="FFFF00"/>
              </a:highlight>
              <a:cs typeface="Calibri"/>
            </a:endParaRPr>
          </a:p>
          <a:p>
            <a:pPr marL="0" indent="0">
              <a:buNone/>
            </a:pPr>
            <a:endParaRPr lang="fi-FI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14204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EEDA7B-E515-460F-82D0-FBBAFBB5B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84356"/>
          </a:xfrm>
        </p:spPr>
        <p:txBody>
          <a:bodyPr/>
          <a:lstStyle/>
          <a:p>
            <a:r>
              <a:rPr lang="fi-FI">
                <a:highlight>
                  <a:srgbClr val="FFFF00"/>
                </a:highlight>
                <a:ea typeface="+mj-lt"/>
                <a:cs typeface="+mj-lt"/>
              </a:rPr>
              <a:t>Toimivat ratkaisut löytyvät rohkeasti kokeilemalla! </a:t>
            </a:r>
            <a:endParaRPr lang="fi-FI">
              <a:ea typeface="+mj-lt"/>
              <a:cs typeface="+mj-lt"/>
            </a:endParaRPr>
          </a:p>
          <a:p>
            <a:endParaRPr lang="fi-FI">
              <a:cs typeface="Calibri Light"/>
            </a:endParaRPr>
          </a:p>
        </p:txBody>
      </p:sp>
      <p:pic>
        <p:nvPicPr>
          <p:cNvPr id="4" name="Kuva 4" descr="Kuva, joka sisältää kohteen piirtäminen&#10;&#10;Kuvaus luotu, erittäin korkea luotettavuus">
            <a:extLst>
              <a:ext uri="{FF2B5EF4-FFF2-40B4-BE49-F238E27FC236}">
                <a16:creationId xmlns:a16="http://schemas.microsoft.com/office/drawing/2014/main" id="{E0F4367E-3FBA-4336-978B-A8CBF1C0C6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8867" y="2227936"/>
            <a:ext cx="6948756" cy="3503582"/>
          </a:xfrm>
        </p:spPr>
      </p:pic>
      <p:sp>
        <p:nvSpPr>
          <p:cNvPr id="5" name="Puhekupla: Suorakulmio, kulmat pyöristettu 4">
            <a:extLst>
              <a:ext uri="{FF2B5EF4-FFF2-40B4-BE49-F238E27FC236}">
                <a16:creationId xmlns:a16="http://schemas.microsoft.com/office/drawing/2014/main" id="{92232835-1E0C-402F-9279-BAF27D69E436}"/>
              </a:ext>
            </a:extLst>
          </p:cNvPr>
          <p:cNvSpPr/>
          <p:nvPr/>
        </p:nvSpPr>
        <p:spPr>
          <a:xfrm>
            <a:off x="7276920" y="1957211"/>
            <a:ext cx="3407432" cy="1150188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3600">
                <a:cs typeface="Calibri"/>
              </a:rPr>
              <a:t>Kiitos!</a:t>
            </a:r>
            <a:endParaRPr lang="fi-FI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43411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875665-EB38-480E-919B-D5DE0170C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>
                <a:cs typeface="Calibri Light"/>
              </a:rPr>
              <a:t>Linkkejä: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8BD4B5-9B49-40B6-AAEE-2DE8C5364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2400" dirty="0">
                <a:latin typeface="Calibri Light"/>
                <a:cs typeface="Calibri"/>
              </a:rPr>
              <a:t>Oppaita, kuvia ja tulostettavaa materiaalia:</a:t>
            </a:r>
          </a:p>
          <a:p>
            <a:r>
              <a:rPr lang="fi-FI" sz="2400" dirty="0">
                <a:latin typeface="Calibri Light"/>
                <a:cs typeface="Calibri"/>
              </a:rPr>
              <a:t>Tampereen kaupunki </a:t>
            </a:r>
            <a:r>
              <a:rPr lang="fi-FI" sz="2400" dirty="0" err="1">
                <a:latin typeface="Calibri Light"/>
                <a:cs typeface="Calibri"/>
              </a:rPr>
              <a:t>Nepsy</a:t>
            </a:r>
            <a:r>
              <a:rPr lang="fi-FI" sz="2400" dirty="0">
                <a:latin typeface="Calibri Light"/>
                <a:cs typeface="Calibri"/>
              </a:rPr>
              <a:t> -hanke</a:t>
            </a:r>
          </a:p>
          <a:p>
            <a:pPr marL="0" indent="0">
              <a:buNone/>
            </a:pPr>
            <a:r>
              <a:rPr lang="fi-FI" sz="2400" dirty="0">
                <a:latin typeface="Calibri Light"/>
                <a:cs typeface="Calibri"/>
              </a:rPr>
              <a:t>   Apua kiukun hallintaan, jumitilanteisiin, pilkkomiseen,   </a:t>
            </a:r>
          </a:p>
          <a:p>
            <a:pPr marL="0" indent="0">
              <a:buNone/>
            </a:pPr>
            <a:r>
              <a:rPr lang="fi-FI" sz="2400" dirty="0">
                <a:latin typeface="Calibri Light"/>
                <a:cs typeface="Calibri"/>
              </a:rPr>
              <a:t>   ennakointiin ja kuvaohjaukseen</a:t>
            </a:r>
            <a:endParaRPr lang="fi-FI" dirty="0"/>
          </a:p>
          <a:p>
            <a:pPr marL="0" indent="0">
              <a:buNone/>
            </a:pPr>
            <a:r>
              <a:rPr lang="fi-FI" sz="2400" dirty="0">
                <a:latin typeface="Calibri Light"/>
                <a:cs typeface="Calibri"/>
              </a:rPr>
              <a:t>    </a:t>
            </a:r>
            <a:r>
              <a:rPr lang="fi-FI" sz="2400" dirty="0">
                <a:latin typeface="Calibri Light"/>
                <a:cs typeface="Calibri"/>
                <a:hlinkClick r:id="rId2"/>
              </a:rPr>
              <a:t>https://www.tampere.fi/sosiaali-ja-terveyspalvelut/lapsiperheiden-</a:t>
            </a:r>
            <a:endParaRPr lang="fi-FI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fi-FI" sz="2400" dirty="0">
                <a:latin typeface="Calibri Light"/>
                <a:cs typeface="Calibri"/>
              </a:rPr>
              <a:t>    palvelut/lastenterapiapalvelut/</a:t>
            </a:r>
            <a:r>
              <a:rPr lang="fi-FI" sz="2400" dirty="0" err="1">
                <a:latin typeface="Calibri Light"/>
                <a:cs typeface="Calibri"/>
              </a:rPr>
              <a:t>neptunus</a:t>
            </a:r>
            <a:r>
              <a:rPr lang="fi-FI" sz="2400" dirty="0">
                <a:latin typeface="Calibri Light"/>
                <a:cs typeface="Calibri"/>
              </a:rPr>
              <a:t>/oppaat-ja-kuvat.html</a:t>
            </a:r>
            <a:endParaRPr lang="fi-FI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fi-FI" sz="2400" dirty="0">
                <a:latin typeface="Calibri Light"/>
                <a:cs typeface="Calibri"/>
              </a:rPr>
              <a:t>    </a:t>
            </a:r>
            <a:r>
              <a:rPr lang="fi-FI" sz="2400" dirty="0">
                <a:latin typeface="Calibri Light"/>
                <a:cs typeface="Calibri"/>
                <a:hlinkClick r:id="rId3"/>
              </a:rPr>
              <a:t>www.viitotturakkaus.fi</a:t>
            </a:r>
          </a:p>
          <a:p>
            <a:pPr marL="342900" indent="-342900"/>
            <a:r>
              <a:rPr lang="fi-FI" sz="2400" dirty="0">
                <a:latin typeface="Calibri Light"/>
                <a:cs typeface="Calibri"/>
              </a:rPr>
              <a:t>Kuvaohjauksen työkalu:</a:t>
            </a:r>
          </a:p>
          <a:p>
            <a:pPr marL="0" indent="0">
              <a:buNone/>
            </a:pPr>
            <a:r>
              <a:rPr lang="fi-FI" sz="2400" dirty="0">
                <a:latin typeface="Calibri Light"/>
                <a:cs typeface="Calibri"/>
              </a:rPr>
              <a:t>      </a:t>
            </a:r>
            <a:r>
              <a:rPr lang="fi-FI" sz="2400" dirty="0">
                <a:latin typeface="Calibri Light"/>
                <a:cs typeface="Calibri"/>
                <a:hlinkClick r:id="rId4"/>
              </a:rPr>
              <a:t>http://papunet.net</a:t>
            </a:r>
          </a:p>
          <a:p>
            <a:endParaRPr lang="fi-FI"/>
          </a:p>
          <a:p>
            <a:pPr marL="0" indent="0">
              <a:buNone/>
            </a:pPr>
            <a:endParaRPr lang="fi-FI" sz="2400">
              <a:latin typeface="Calibri Light"/>
              <a:cs typeface="Calibri"/>
            </a:endParaRPr>
          </a:p>
          <a:p>
            <a:pPr marL="342900" indent="-342900"/>
            <a:endParaRPr lang="fi-FI" sz="2400">
              <a:latin typeface="Calibri Light"/>
              <a:cs typeface="Calibri"/>
            </a:endParaRPr>
          </a:p>
          <a:p>
            <a:pPr marL="0" indent="0">
              <a:buNone/>
            </a:pPr>
            <a:endParaRPr lang="fi-FI" sz="2400">
              <a:latin typeface="Calibri Light"/>
              <a:cs typeface="Calibri"/>
            </a:endParaRPr>
          </a:p>
          <a:p>
            <a:endParaRPr lang="fi-FI" sz="2400">
              <a:latin typeface="Calibri Light"/>
              <a:cs typeface="Calibri"/>
            </a:endParaRPr>
          </a:p>
          <a:p>
            <a:endParaRPr lang="fi-FI" sz="2400">
              <a:latin typeface="Calibri Light"/>
              <a:cs typeface="Calibri"/>
            </a:endParaRPr>
          </a:p>
          <a:p>
            <a:endParaRPr lang="fi-FI">
              <a:cs typeface="Calibri"/>
            </a:endParaRPr>
          </a:p>
          <a:p>
            <a:endParaRPr lang="fi-FI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52863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BF950D-7FEB-4BA0-BAB1-21C7411EC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>
                <a:cs typeface="Calibri Light"/>
              </a:rPr>
              <a:t>Linkkejä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B1A790-6607-4EDB-8DA1-2CB2E4A76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fi-FI">
                <a:cs typeface="Calibri"/>
              </a:rPr>
              <a:t>Neuropsykiatriset oireet -Tukea ja ymmärrystä arkeen</a:t>
            </a:r>
          </a:p>
          <a:p>
            <a:pPr marL="0" indent="0">
              <a:buNone/>
            </a:pPr>
            <a:r>
              <a:rPr lang="fi-FI">
                <a:cs typeface="Calibri"/>
              </a:rPr>
              <a:t>1</a:t>
            </a:r>
            <a:r>
              <a:rPr lang="fi-FI" sz="2000">
                <a:cs typeface="Calibri"/>
              </a:rPr>
              <a:t>. Aktiivisuuden ja tarkkaavuuden häiriö</a:t>
            </a:r>
          </a:p>
          <a:p>
            <a:pPr marL="0" indent="0">
              <a:buNone/>
            </a:pPr>
            <a:r>
              <a:rPr lang="fi-FI" sz="2000">
                <a:cs typeface="Calibri"/>
                <a:hlinkClick r:id="rId2"/>
              </a:rPr>
              <a:t>http://www.adhd-liitto.fi/</a:t>
            </a:r>
            <a:r>
              <a:rPr lang="fi-FI" sz="2000">
                <a:cs typeface="Calibri"/>
              </a:rPr>
              <a:t> </a:t>
            </a:r>
          </a:p>
          <a:p>
            <a:pPr marL="0" indent="0">
              <a:buNone/>
            </a:pPr>
            <a:r>
              <a:rPr lang="fi-FI" sz="2000">
                <a:cs typeface="Calibri"/>
              </a:rPr>
              <a:t>2. </a:t>
            </a:r>
            <a:r>
              <a:rPr lang="fi-FI" sz="2000" err="1">
                <a:cs typeface="Calibri"/>
              </a:rPr>
              <a:t>Tourette</a:t>
            </a:r>
            <a:endParaRPr lang="fi-FI" sz="2000">
              <a:cs typeface="Calibri"/>
            </a:endParaRPr>
          </a:p>
          <a:p>
            <a:pPr marL="0" indent="0">
              <a:buNone/>
            </a:pPr>
            <a:r>
              <a:rPr lang="fi-FI" sz="2000">
                <a:cs typeface="Calibri"/>
                <a:hlinkClick r:id="rId3"/>
              </a:rPr>
              <a:t>http://www.tourette.fi/</a:t>
            </a:r>
            <a:r>
              <a:rPr lang="fi-FI" sz="2000">
                <a:cs typeface="Calibri"/>
              </a:rPr>
              <a:t>    </a:t>
            </a:r>
          </a:p>
          <a:p>
            <a:pPr marL="0" indent="0">
              <a:buNone/>
            </a:pPr>
            <a:r>
              <a:rPr lang="fi-FI" sz="2000">
                <a:cs typeface="Calibri"/>
              </a:rPr>
              <a:t>3.Autismikirjon häiriö</a:t>
            </a:r>
          </a:p>
          <a:p>
            <a:pPr marL="0" indent="0">
              <a:buNone/>
            </a:pPr>
            <a:r>
              <a:rPr lang="fi-FI" sz="2000">
                <a:cs typeface="Calibri"/>
                <a:hlinkClick r:id="rId4"/>
              </a:rPr>
              <a:t>https://www.autismiliitto.fi/</a:t>
            </a:r>
            <a:r>
              <a:rPr lang="fi-FI" sz="2000">
                <a:cs typeface="Calibri"/>
              </a:rPr>
              <a:t> </a:t>
            </a:r>
          </a:p>
          <a:p>
            <a:pPr marL="0" indent="0">
              <a:buNone/>
            </a:pPr>
            <a:r>
              <a:rPr lang="fi-FI" sz="2000">
                <a:cs typeface="Calibri"/>
              </a:rPr>
              <a:t>4. Kielellinen erityisvaikeus</a:t>
            </a:r>
          </a:p>
          <a:p>
            <a:pPr marL="0" indent="0">
              <a:buNone/>
            </a:pPr>
            <a:r>
              <a:rPr lang="fi-FI" sz="2000">
                <a:cs typeface="Calibri"/>
                <a:hlinkClick r:id="rId5"/>
              </a:rPr>
              <a:t>https://www.aivoliitto.fi/kielellinen</a:t>
            </a:r>
            <a:r>
              <a:rPr lang="fi-FI" sz="2000">
                <a:cs typeface="Calibri"/>
              </a:rPr>
              <a:t> erityisvaikeus/kielellinen erityisvaikeus</a:t>
            </a:r>
          </a:p>
          <a:p>
            <a:pPr marL="0" indent="0">
              <a:buNone/>
            </a:pPr>
            <a:r>
              <a:rPr lang="fi-FI" sz="2000">
                <a:cs typeface="Calibri"/>
              </a:rPr>
              <a:t>5. Aistien kokeminen ja sensorinen integraatio</a:t>
            </a:r>
          </a:p>
          <a:p>
            <a:pPr marL="0" indent="0">
              <a:buNone/>
            </a:pPr>
            <a:r>
              <a:rPr lang="fi-FI" sz="2000">
                <a:cs typeface="Calibri"/>
                <a:hlinkClick r:id="rId6"/>
              </a:rPr>
              <a:t>https://uusi.sity.fi/wp-content/uploads/2014/Infolehti-vanhemmille.pdf</a:t>
            </a:r>
            <a:r>
              <a:rPr lang="fi-FI" sz="2000">
                <a:cs typeface="Calibri"/>
              </a:rPr>
              <a:t> </a:t>
            </a:r>
          </a:p>
          <a:p>
            <a:pPr marL="0" indent="0">
              <a:buNone/>
            </a:pPr>
            <a:r>
              <a:rPr lang="fi-FI" sz="2000">
                <a:cs typeface="Calibri"/>
                <a:hlinkClick r:id="rId7"/>
              </a:rPr>
              <a:t>https://www.tampere.fi/liitteet/n/5nmDdsiHG/AISTI.pdf</a:t>
            </a:r>
            <a:r>
              <a:rPr lang="fi-FI" sz="2000">
                <a:cs typeface="Calibri"/>
              </a:rPr>
              <a:t> </a:t>
            </a:r>
          </a:p>
          <a:p>
            <a:pPr marL="0" indent="0">
              <a:buNone/>
            </a:pPr>
            <a:r>
              <a:rPr lang="fi-FI" sz="2000">
                <a:cs typeface="Calibri"/>
                <a:hlinkClick r:id="rId8"/>
              </a:rPr>
              <a:t>https://www.sity.fi/wpcontent/uploads/2015/Sy%C3%B6mish%C3%A4iri%B6t2015net.pdf</a:t>
            </a:r>
            <a:r>
              <a:rPr lang="fi-FI" sz="2000">
                <a:cs typeface="Calibri"/>
              </a:rPr>
              <a:t> </a:t>
            </a:r>
          </a:p>
          <a:p>
            <a:pPr marL="0" indent="0">
              <a:buNone/>
            </a:pPr>
            <a:r>
              <a:rPr lang="fi-FI">
                <a:cs typeface="Calibri"/>
              </a:rPr>
              <a:t>Paikallista vertaistukea ja neuvontaa</a:t>
            </a:r>
          </a:p>
          <a:p>
            <a:pPr marL="0" indent="0">
              <a:buNone/>
            </a:pPr>
            <a:r>
              <a:rPr lang="fi-FI" sz="2000">
                <a:cs typeface="Calibri"/>
                <a:hlinkClick r:id="rId9"/>
              </a:rPr>
              <a:t>https://www.eijsveikeet.fi/etusivu</a:t>
            </a:r>
          </a:p>
          <a:p>
            <a:pPr marL="0" indent="0">
              <a:buNone/>
            </a:pPr>
            <a:endParaRPr lang="fi-FI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4346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5DCFCA5-D01F-4AE9-B5E1-2CAF9CE5F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fi-FI" sz="3600" dirty="0">
                <a:solidFill>
                  <a:srgbClr val="000000"/>
                </a:solidFill>
                <a:cs typeface="Calibri Light"/>
              </a:rPr>
              <a:t>Kenelle </a:t>
            </a:r>
            <a:r>
              <a:rPr lang="fi-FI" sz="3600" dirty="0" err="1">
                <a:solidFill>
                  <a:srgbClr val="000000"/>
                </a:solidFill>
                <a:cs typeface="Calibri Light"/>
              </a:rPr>
              <a:t>Nepsy</a:t>
            </a:r>
            <a:r>
              <a:rPr lang="fi-FI" sz="3600" dirty="0">
                <a:solidFill>
                  <a:srgbClr val="000000"/>
                </a:solidFill>
                <a:cs typeface="Calibri Light"/>
              </a:rPr>
              <a:t>-tukea esiopetuksessa?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Kuva 4" descr="Alemman tason kohteet">
            <a:extLst>
              <a:ext uri="{FF2B5EF4-FFF2-40B4-BE49-F238E27FC236}">
                <a16:creationId xmlns:a16="http://schemas.microsoft.com/office/drawing/2014/main" id="{8993051B-5F9B-4CE3-A898-BF0B17EAE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3AC6F1-62FF-4A70-ACFA-3DDB2A3B5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2000">
                <a:solidFill>
                  <a:srgbClr val="000000"/>
                </a:solidFill>
                <a:cs typeface="Calibri"/>
              </a:rPr>
              <a:t>Kokonaisvaltaiset haasteet oppimisessa ja </a:t>
            </a:r>
            <a:endParaRPr lang="fi-FI"/>
          </a:p>
          <a:p>
            <a:pPr marL="0" indent="0">
              <a:buNone/>
            </a:pPr>
            <a:r>
              <a:rPr lang="fi-FI" sz="2000">
                <a:solidFill>
                  <a:srgbClr val="000000"/>
                </a:solidFill>
                <a:cs typeface="Calibri"/>
              </a:rPr>
              <a:t>     arjen hallinnassa (toiminnanohjaus)</a:t>
            </a:r>
            <a:endParaRPr lang="fi-FI">
              <a:cs typeface="Calibri" panose="020F0502020204030204"/>
            </a:endParaRPr>
          </a:p>
          <a:p>
            <a:r>
              <a:rPr lang="fi-FI" sz="2000" err="1">
                <a:solidFill>
                  <a:srgbClr val="000000"/>
                </a:solidFill>
                <a:cs typeface="Calibri"/>
              </a:rPr>
              <a:t>Adhd</a:t>
            </a:r>
            <a:endParaRPr lang="fi-FI" sz="2000">
              <a:solidFill>
                <a:srgbClr val="000000"/>
              </a:solidFill>
              <a:cs typeface="Calibri"/>
            </a:endParaRPr>
          </a:p>
          <a:p>
            <a:r>
              <a:rPr lang="fi-FI" sz="2000" err="1">
                <a:solidFill>
                  <a:srgbClr val="000000"/>
                </a:solidFill>
                <a:cs typeface="Calibri"/>
              </a:rPr>
              <a:t>Add</a:t>
            </a:r>
            <a:endParaRPr lang="fi-FI" sz="2000">
              <a:solidFill>
                <a:srgbClr val="000000"/>
              </a:solidFill>
              <a:cs typeface="Calibri"/>
            </a:endParaRPr>
          </a:p>
          <a:p>
            <a:r>
              <a:rPr lang="fi-FI" sz="2000">
                <a:solidFill>
                  <a:srgbClr val="000000"/>
                </a:solidFill>
                <a:cs typeface="Calibri"/>
              </a:rPr>
              <a:t>Autismin kirjo (esim. Asperger)</a:t>
            </a:r>
          </a:p>
          <a:p>
            <a:r>
              <a:rPr lang="fi-FI" sz="2000" err="1">
                <a:solidFill>
                  <a:srgbClr val="000000"/>
                </a:solidFill>
                <a:cs typeface="Calibri"/>
              </a:rPr>
              <a:t>Tourette</a:t>
            </a:r>
            <a:endParaRPr lang="fi-FI" sz="2000">
              <a:solidFill>
                <a:srgbClr val="000000"/>
              </a:solidFill>
              <a:cs typeface="Calibri"/>
            </a:endParaRPr>
          </a:p>
          <a:p>
            <a:r>
              <a:rPr lang="fi-FI" sz="2000">
                <a:solidFill>
                  <a:srgbClr val="000000"/>
                </a:solidFill>
                <a:cs typeface="Calibri"/>
              </a:rPr>
              <a:t>Kielelliset eritysvaikeudet</a:t>
            </a:r>
          </a:p>
          <a:p>
            <a:endParaRPr lang="fi-FI" sz="2000">
              <a:solidFill>
                <a:srgbClr val="000000"/>
              </a:solidFill>
              <a:cs typeface="Calibri"/>
            </a:endParaRPr>
          </a:p>
          <a:p>
            <a:endParaRPr lang="fi-FI" sz="200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5708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C78D801-F1C9-4B41-91DA-3E2FF530F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fi-FI" sz="3600" err="1">
                <a:solidFill>
                  <a:srgbClr val="000000"/>
                </a:solidFill>
                <a:cs typeface="Calibri Light"/>
              </a:rPr>
              <a:t>Nepsy</a:t>
            </a:r>
            <a:r>
              <a:rPr lang="fi-FI" sz="3600">
                <a:solidFill>
                  <a:srgbClr val="000000"/>
                </a:solidFill>
                <a:cs typeface="Calibri Light"/>
              </a:rPr>
              <a:t>-tuki esikoulussa:</a:t>
            </a:r>
          </a:p>
        </p:txBody>
      </p:sp>
      <p:sp>
        <p:nvSpPr>
          <p:cNvPr id="17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Kuva 8" descr="Alemman tason kohteet">
            <a:extLst>
              <a:ext uri="{FF2B5EF4-FFF2-40B4-BE49-F238E27FC236}">
                <a16:creationId xmlns:a16="http://schemas.microsoft.com/office/drawing/2014/main" id="{7737587F-E252-4CA6-9742-F364C5B76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8C05EFBA-465A-45E9-BEF2-87A540B90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2000" b="0" i="0" u="none" strike="noStrike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T</a:t>
            </a:r>
            <a:r>
              <a:rPr lang="fi-FI" sz="1800" b="0" i="0" u="none" strike="noStrike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oiminnanohjaukseen liittyvät menetelmät mm. </a:t>
            </a:r>
            <a:r>
              <a:rPr lang="fi-FI" sz="1800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toiminnan pilkkominen, kuvien</a:t>
            </a:r>
            <a:r>
              <a:rPr lang="fi-FI" sz="1800" b="0" i="0" u="none" strike="noStrike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 käyttäminen,</a:t>
            </a:r>
            <a:r>
              <a:rPr lang="fi-FI" sz="1800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 </a:t>
            </a:r>
            <a:r>
              <a:rPr lang="fi-FI" sz="1800" b="0" i="0" u="none" strike="noStrike" dirty="0" err="1">
                <a:solidFill>
                  <a:srgbClr val="000000"/>
                </a:solidFill>
                <a:latin typeface="Calibri"/>
                <a:ea typeface="Arial"/>
                <a:cs typeface="Arial"/>
              </a:rPr>
              <a:t>Timetimerit</a:t>
            </a:r>
            <a:r>
              <a:rPr lang="fi-FI" sz="1800" b="0" i="0" u="none" strike="noStrike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 jne.</a:t>
            </a:r>
            <a:r>
              <a:rPr lang="fi-FI" sz="1800" b="0" i="0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​</a:t>
            </a:r>
          </a:p>
          <a:p>
            <a:r>
              <a:rPr lang="fi-FI" sz="1800" b="0" i="0" u="none" strike="noStrike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Muksuopin menetelmät</a:t>
            </a:r>
            <a:r>
              <a:rPr lang="fi-FI" sz="1800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 </a:t>
            </a:r>
            <a:r>
              <a:rPr lang="fi-FI" sz="1800" b="0" i="0" u="none" strike="noStrike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(</a:t>
            </a:r>
            <a:r>
              <a:rPr lang="fi-FI" sz="1800" b="0" i="0" u="none" strike="noStrike" dirty="0" err="1">
                <a:solidFill>
                  <a:srgbClr val="000000"/>
                </a:solidFill>
                <a:latin typeface="Calibri"/>
                <a:ea typeface="Arial"/>
                <a:cs typeface="Arial"/>
              </a:rPr>
              <a:t>Muksuoppiapps</a:t>
            </a:r>
            <a:r>
              <a:rPr lang="fi-FI" sz="1800" b="0" i="0" u="none" strike="noStrike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/</a:t>
            </a:r>
            <a:r>
              <a:rPr lang="fi-FI" sz="1800" b="0" i="0" u="none" strike="noStrike" dirty="0" err="1">
                <a:solidFill>
                  <a:srgbClr val="000000"/>
                </a:solidFill>
                <a:latin typeface="Calibri"/>
                <a:ea typeface="Arial"/>
                <a:cs typeface="Arial"/>
              </a:rPr>
              <a:t>Dr</a:t>
            </a:r>
            <a:r>
              <a:rPr lang="fi-FI" sz="1800" b="0" i="0" u="none" strike="noStrike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 Ben </a:t>
            </a:r>
            <a:r>
              <a:rPr lang="fi-FI" sz="1800" b="0" i="0" u="none" strike="noStrike" dirty="0" err="1">
                <a:solidFill>
                  <a:srgbClr val="000000"/>
                </a:solidFill>
                <a:latin typeface="Calibri"/>
                <a:ea typeface="Arial"/>
                <a:cs typeface="Arial"/>
              </a:rPr>
              <a:t>Furman</a:t>
            </a:r>
            <a:r>
              <a:rPr lang="fi-FI" sz="1800" b="0" i="0" u="none" strike="noStrike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 </a:t>
            </a:r>
            <a:r>
              <a:rPr lang="fi-FI" sz="1800" b="0" i="0" u="none" strike="noStrike" dirty="0" err="1">
                <a:solidFill>
                  <a:srgbClr val="000000"/>
                </a:solidFill>
                <a:latin typeface="Calibri"/>
                <a:ea typeface="Arial"/>
                <a:cs typeface="Arial"/>
              </a:rPr>
              <a:t>Kids</a:t>
            </a:r>
            <a:r>
              <a:rPr lang="fi-FI" sz="1800" b="0" i="0" u="none" strike="noStrike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 </a:t>
            </a:r>
            <a:r>
              <a:rPr lang="fi-FI" sz="1800" b="0" i="0" u="none" strike="noStrike" dirty="0" err="1">
                <a:solidFill>
                  <a:srgbClr val="000000"/>
                </a:solidFill>
                <a:latin typeface="Calibri"/>
                <a:ea typeface="Arial"/>
                <a:cs typeface="Arial"/>
              </a:rPr>
              <a:t>skills</a:t>
            </a:r>
            <a:r>
              <a:rPr lang="fi-FI" sz="1800" b="0" i="0" u="none" strike="noStrike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)</a:t>
            </a:r>
            <a:r>
              <a:rPr lang="en-US" sz="1800" b="0" i="0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​</a:t>
            </a:r>
          </a:p>
          <a:p>
            <a:r>
              <a:rPr lang="fi-FI" sz="1800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Tunne- ja</a:t>
            </a:r>
            <a:r>
              <a:rPr lang="fi-FI" sz="1800" b="0" i="0" u="none" strike="noStrike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 käyttäytymisen säätelyyn liittyvät menetelmät mm. Ihmeelliset vuodet, Askeleittain ohjelma, Kaverileikki, </a:t>
            </a:r>
            <a:r>
              <a:rPr lang="fi-FI" sz="1800" b="0" i="0" u="none" strike="noStrike" dirty="0" err="1">
                <a:solidFill>
                  <a:srgbClr val="000000"/>
                </a:solidFill>
                <a:latin typeface="Calibri"/>
                <a:ea typeface="Arial"/>
                <a:cs typeface="Arial"/>
              </a:rPr>
              <a:t>Molli-ja</a:t>
            </a:r>
            <a:r>
              <a:rPr lang="fi-FI" sz="1800" b="0" i="0" u="none" strike="noStrike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 </a:t>
            </a:r>
            <a:r>
              <a:rPr lang="fi-FI" sz="1800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Piki-kirjat</a:t>
            </a:r>
            <a:r>
              <a:rPr lang="fi-FI" sz="1800" b="0" i="0" u="none" strike="noStrike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, </a:t>
            </a:r>
            <a:r>
              <a:rPr lang="fi-FI" sz="1800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liikennevalot</a:t>
            </a:r>
            <a:r>
              <a:rPr lang="fi-FI" sz="1800" b="0" i="0" u="none" strike="noStrike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 jne.</a:t>
            </a:r>
            <a:r>
              <a:rPr lang="en-US" sz="1800" b="0" i="0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​</a:t>
            </a:r>
          </a:p>
          <a:p>
            <a:r>
              <a:rPr lang="en-US" sz="1800" dirty="0" err="1">
                <a:solidFill>
                  <a:srgbClr val="000000"/>
                </a:solidFill>
                <a:latin typeface="Calibri"/>
                <a:ea typeface="Arial"/>
                <a:cs typeface="Arial"/>
              </a:rPr>
              <a:t>Kannustus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- ja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Arial"/>
                <a:cs typeface="Arial"/>
              </a:rPr>
              <a:t>palkkiomenetelmät</a:t>
            </a:r>
            <a:endParaRPr lang="en-US" sz="1800" dirty="0">
              <a:solidFill>
                <a:srgbClr val="000000"/>
              </a:solidFill>
              <a:latin typeface="Calibri"/>
              <a:ea typeface="Arial"/>
              <a:cs typeface="Arial"/>
            </a:endParaRPr>
          </a:p>
          <a:p>
            <a:pPr lvl="0" rtl="0"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Lapsen lähiverkoston tukemisen ja mukana olemisen merkitys</a:t>
            </a:r>
            <a:r>
              <a:rPr lang="en-US" sz="1800" b="0" i="0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503547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FE1258-5272-41C3-BE1C-CCE8F55EE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fi-FI" sz="3600">
                <a:cs typeface="Calibri Light"/>
              </a:rPr>
              <a:t>Tapausesimerkki ratkaisukeskeisestä neuropsykiatrisesta valmennuksesta esiopetuksessa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5C1542-022E-471C-9A20-77713C8A5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1700">
                <a:latin typeface="Calibri Light"/>
                <a:cs typeface="Calibri"/>
              </a:rPr>
              <a:t>Alkukartoitus</a:t>
            </a:r>
          </a:p>
          <a:p>
            <a:pPr lvl="1"/>
            <a:r>
              <a:rPr lang="fi-FI" sz="1700">
                <a:latin typeface="Calibri Light"/>
                <a:cs typeface="Calibri"/>
              </a:rPr>
              <a:t>Keskustelu varhaiskasvatuksen opettajan kanssa (lapsen vahvuudet ja haasteet)</a:t>
            </a:r>
          </a:p>
          <a:p>
            <a:pPr lvl="1"/>
            <a:r>
              <a:rPr lang="fi-FI" sz="1700">
                <a:latin typeface="Calibri Light"/>
                <a:cs typeface="Calibri"/>
              </a:rPr>
              <a:t>Mitä on jo tehty? Mitä ei kannata tehdä? Mihin kannattaisi keskittyä valmentamisessa?</a:t>
            </a:r>
          </a:p>
          <a:p>
            <a:pPr lvl="1"/>
            <a:r>
              <a:rPr lang="fi-FI" sz="1700">
                <a:latin typeface="Calibri Light"/>
                <a:cs typeface="Calibri"/>
              </a:rPr>
              <a:t>Soitto vanhemmille</a:t>
            </a:r>
          </a:p>
          <a:p>
            <a:pPr lvl="1"/>
            <a:r>
              <a:rPr lang="fi-FI" sz="1700">
                <a:latin typeface="Calibri Light"/>
                <a:cs typeface="Calibri"/>
              </a:rPr>
              <a:t>Valmennettavan haastattelu</a:t>
            </a:r>
          </a:p>
          <a:p>
            <a:pPr lvl="1"/>
            <a:r>
              <a:rPr lang="fi-FI" sz="1700">
                <a:latin typeface="Calibri Light"/>
                <a:cs typeface="Calibri"/>
              </a:rPr>
              <a:t>Valmennusverkoston määrittely: varhaiskasvatuksen opettaja, luokanopettaja ja erityisopettaja. Varhaiskasvatuksen opettaja on linkkinä muulle verkostolle.</a:t>
            </a:r>
          </a:p>
          <a:p>
            <a:pPr lvl="1"/>
            <a:r>
              <a:rPr lang="fi-FI" sz="1700" err="1">
                <a:latin typeface="Calibri Light"/>
                <a:cs typeface="Calibri"/>
              </a:rPr>
              <a:t>Psykoedukaatio</a:t>
            </a:r>
            <a:r>
              <a:rPr lang="fi-FI" sz="1700">
                <a:latin typeface="Calibri Light"/>
                <a:cs typeface="Calibri"/>
              </a:rPr>
              <a:t> </a:t>
            </a:r>
            <a:r>
              <a:rPr lang="fi-FI" sz="1700" err="1">
                <a:latin typeface="Calibri Light"/>
                <a:cs typeface="Calibri"/>
              </a:rPr>
              <a:t>ADHD:sta</a:t>
            </a:r>
            <a:r>
              <a:rPr lang="fi-FI" sz="1700">
                <a:latin typeface="Calibri Light"/>
                <a:cs typeface="Calibri"/>
              </a:rPr>
              <a:t> opettajille; ADHD –kansio</a:t>
            </a:r>
          </a:p>
          <a:p>
            <a:pPr lvl="1"/>
            <a:r>
              <a:rPr lang="fi-FI" sz="1700">
                <a:latin typeface="Calibri Light"/>
                <a:cs typeface="Calibri"/>
              </a:rPr>
              <a:t>Takapakkeihin varautuminen</a:t>
            </a:r>
          </a:p>
          <a:p>
            <a:pPr lvl="1"/>
            <a:endParaRPr lang="fi-FI" sz="1700">
              <a:latin typeface="Calibri Light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 descr="Palapelin palat">
            <a:extLst>
              <a:ext uri="{FF2B5EF4-FFF2-40B4-BE49-F238E27FC236}">
                <a16:creationId xmlns:a16="http://schemas.microsoft.com/office/drawing/2014/main" id="{2FFB80C8-8B21-4CBB-8ED8-7BFE7D702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97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6CAFBA6-378A-43C1-9B25-65B80ABD4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fi-FI" sz="3600">
                <a:solidFill>
                  <a:srgbClr val="FFFFFF"/>
                </a:solidFill>
                <a:cs typeface="Calibri Light"/>
              </a:rPr>
              <a:t>Valmennus käytännössä</a:t>
            </a:r>
            <a:br>
              <a:rPr lang="fi-FI" sz="3100">
                <a:cs typeface="Calibri Light"/>
              </a:rPr>
            </a:br>
            <a:r>
              <a:rPr lang="fi-FI" sz="2400">
                <a:solidFill>
                  <a:srgbClr val="FFFFFF"/>
                </a:solidFill>
                <a:cs typeface="Calibri Light"/>
              </a:rPr>
              <a:t>Rinnalla kulkemista, yhdessä tekemistä ja arjessa harjoittelua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848ED4-A23E-4689-B71F-E78435492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332" y="801866"/>
            <a:ext cx="5297326" cy="5948840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fi-FI" sz="2000">
                <a:solidFill>
                  <a:srgbClr val="000000"/>
                </a:solidFill>
                <a:latin typeface="Calibri Light"/>
                <a:cs typeface="Calibri"/>
              </a:rPr>
              <a:t>Tapaamiset kahden viikon välein</a:t>
            </a:r>
          </a:p>
          <a:p>
            <a:r>
              <a:rPr lang="fi-FI" sz="2000">
                <a:solidFill>
                  <a:srgbClr val="000000"/>
                </a:solidFill>
                <a:latin typeface="Calibri Light"/>
                <a:cs typeface="Calibri"/>
              </a:rPr>
              <a:t>Yhdessä pienten tavoitteiden laadinta prosessin edetessä, johtoajatuksena valmennettavan tähtitavoite</a:t>
            </a:r>
          </a:p>
          <a:p>
            <a:r>
              <a:rPr lang="fi-FI" sz="2000">
                <a:solidFill>
                  <a:srgbClr val="000000"/>
                </a:solidFill>
                <a:latin typeface="Calibri Light"/>
                <a:cs typeface="Calibri"/>
              </a:rPr>
              <a:t>Tapaamissa erilaisten konkreettisten menetelmien hyödyntäminen</a:t>
            </a:r>
          </a:p>
          <a:p>
            <a:pPr lvl="1"/>
            <a:r>
              <a:rPr lang="fi-FI" sz="2000">
                <a:solidFill>
                  <a:srgbClr val="000000"/>
                </a:solidFill>
                <a:latin typeface="Calibri Light"/>
                <a:cs typeface="Calibri"/>
              </a:rPr>
              <a:t>strukturoivat menetelmät (ohjeiden pilkkominen)</a:t>
            </a:r>
          </a:p>
          <a:p>
            <a:pPr lvl="1"/>
            <a:r>
              <a:rPr lang="fi-FI" sz="2000">
                <a:solidFill>
                  <a:srgbClr val="000000"/>
                </a:solidFill>
                <a:latin typeface="Calibri Light"/>
                <a:cs typeface="Calibri"/>
              </a:rPr>
              <a:t>ohjaavat menetelmät (yhdessä tekeminen, mallittaminen, roolileikit sorminuken avulla, kirjat)</a:t>
            </a:r>
          </a:p>
          <a:p>
            <a:pPr lvl="1"/>
            <a:r>
              <a:rPr lang="fi-FI" sz="2000">
                <a:solidFill>
                  <a:srgbClr val="000000"/>
                </a:solidFill>
                <a:latin typeface="Calibri Light"/>
                <a:cs typeface="Calibri"/>
              </a:rPr>
              <a:t>visualisoivat menetelmät (</a:t>
            </a:r>
            <a:r>
              <a:rPr lang="fi-FI" sz="2000" err="1">
                <a:solidFill>
                  <a:srgbClr val="000000"/>
                </a:solidFill>
                <a:latin typeface="Calibri Light"/>
                <a:cs typeface="Calibri"/>
              </a:rPr>
              <a:t>kuvaviivotin</a:t>
            </a:r>
            <a:r>
              <a:rPr lang="fi-FI" sz="2000">
                <a:solidFill>
                  <a:srgbClr val="000000"/>
                </a:solidFill>
                <a:latin typeface="Calibri Light"/>
                <a:cs typeface="Calibri"/>
              </a:rPr>
              <a:t>, kuvaohjaus, tavoite kuvitettu luokan yhteiseksi säännöksi, valokuvat)</a:t>
            </a:r>
          </a:p>
          <a:p>
            <a:pPr lvl="1"/>
            <a:r>
              <a:rPr lang="fi-FI" sz="2000">
                <a:solidFill>
                  <a:srgbClr val="000000"/>
                </a:solidFill>
                <a:latin typeface="Calibri Light"/>
                <a:cs typeface="Calibri"/>
              </a:rPr>
              <a:t>reflektoivat menetelmät (itsearviointi)</a:t>
            </a:r>
            <a:endParaRPr lang="fi-FI">
              <a:solidFill>
                <a:srgbClr val="000000"/>
              </a:solidFill>
              <a:latin typeface="Calibri" panose="020F0502020204030204"/>
              <a:cs typeface="Calibri"/>
            </a:endParaRPr>
          </a:p>
          <a:p>
            <a:pPr lvl="1"/>
            <a:r>
              <a:rPr lang="fi-FI" sz="2000">
                <a:solidFill>
                  <a:srgbClr val="000000"/>
                </a:solidFill>
                <a:latin typeface="Calibri Light"/>
                <a:cs typeface="Calibri"/>
              </a:rPr>
              <a:t>palkkiot:</a:t>
            </a:r>
          </a:p>
          <a:p>
            <a:pPr marL="457200" lvl="1" indent="0">
              <a:buNone/>
            </a:pPr>
            <a:r>
              <a:rPr lang="fi-FI" sz="2000">
                <a:solidFill>
                  <a:srgbClr val="000000"/>
                </a:solidFill>
                <a:latin typeface="Calibri Light"/>
                <a:cs typeface="Calibri"/>
              </a:rPr>
              <a:t>    - palautteen antaminen välittömästi </a:t>
            </a:r>
          </a:p>
          <a:p>
            <a:pPr marL="457200" lvl="1" indent="0">
              <a:buNone/>
            </a:pPr>
            <a:r>
              <a:rPr lang="fi-FI" sz="2000">
                <a:solidFill>
                  <a:srgbClr val="000000"/>
                </a:solidFill>
                <a:latin typeface="Calibri Light"/>
                <a:cs typeface="Calibri"/>
              </a:rPr>
              <a:t>      positiivisuuden kautta; huomaa hyvä!</a:t>
            </a:r>
            <a:endParaRPr lang="fi-FI"/>
          </a:p>
          <a:p>
            <a:pPr marL="457200" lvl="1" indent="0">
              <a:buNone/>
            </a:pPr>
            <a:r>
              <a:rPr lang="fi-FI" sz="2000">
                <a:latin typeface="Calibri Light"/>
                <a:cs typeface="Calibri"/>
              </a:rPr>
              <a:t>    - tarrapalkkiot tähtivihkoon</a:t>
            </a:r>
          </a:p>
          <a:p>
            <a:pPr marL="457200" lvl="1" indent="0">
              <a:buNone/>
            </a:pPr>
            <a:r>
              <a:rPr lang="fi-FI" sz="2000">
                <a:latin typeface="Calibri Light"/>
                <a:cs typeface="Calibri"/>
              </a:rPr>
              <a:t>    - "apuopena" toimiminen</a:t>
            </a:r>
          </a:p>
        </p:txBody>
      </p:sp>
    </p:spTree>
    <p:extLst>
      <p:ext uri="{BB962C8B-B14F-4D97-AF65-F5344CB8AC3E}">
        <p14:creationId xmlns:p14="http://schemas.microsoft.com/office/powerpoint/2010/main" val="855107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E3A727-B54D-4E4F-9A32-F75409638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>
                <a:cs typeface="Calibri Light"/>
              </a:rPr>
              <a:t>Valmennettavan oma tähtitavoite</a:t>
            </a:r>
          </a:p>
        </p:txBody>
      </p:sp>
      <p:pic>
        <p:nvPicPr>
          <p:cNvPr id="13" name="Kuva 13" descr="Kuva, joka sisältää kohteen näyttökuva&#10;&#10;Kuvaus luotu, erittäin korkea luotettavuus">
            <a:extLst>
              <a:ext uri="{FF2B5EF4-FFF2-40B4-BE49-F238E27FC236}">
                <a16:creationId xmlns:a16="http://schemas.microsoft.com/office/drawing/2014/main" id="{1C60B778-279D-4F28-8504-EEE311E889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8010" y="5088229"/>
            <a:ext cx="1733550" cy="1047750"/>
          </a:xfrm>
        </p:spPr>
      </p:pic>
      <p:pic>
        <p:nvPicPr>
          <p:cNvPr id="15" name="Kuva 15" descr="Kuva, joka sisältää kohteen näyttökuva&#10;&#10;Kuvaus luotu, erittäin korkea luotettavuus">
            <a:extLst>
              <a:ext uri="{FF2B5EF4-FFF2-40B4-BE49-F238E27FC236}">
                <a16:creationId xmlns:a16="http://schemas.microsoft.com/office/drawing/2014/main" id="{1E315577-7B9F-436C-9F66-AA67C0CEE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959" y="4554517"/>
            <a:ext cx="1733550" cy="1047750"/>
          </a:xfrm>
          <a:prstGeom prst="rect">
            <a:avLst/>
          </a:prstGeom>
        </p:spPr>
      </p:pic>
      <p:pic>
        <p:nvPicPr>
          <p:cNvPr id="17" name="Kuva 17" descr="Kuva, joka sisältää kohteen pöytä&#10;&#10;Kuvaus luotu, erittäin korkea luotettavuus">
            <a:extLst>
              <a:ext uri="{FF2B5EF4-FFF2-40B4-BE49-F238E27FC236}">
                <a16:creationId xmlns:a16="http://schemas.microsoft.com/office/drawing/2014/main" id="{A3DA9AFE-1207-4B55-9A17-63A28A4C2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200" y="4033657"/>
            <a:ext cx="1733550" cy="1047750"/>
          </a:xfrm>
          <a:prstGeom prst="rect">
            <a:avLst/>
          </a:prstGeom>
        </p:spPr>
      </p:pic>
      <p:pic>
        <p:nvPicPr>
          <p:cNvPr id="19" name="Kuva 19" descr="Kuva, joka sisältää kohteen näyttökuva&#10;&#10;Kuvaus luotu, erittäin korkea luotettavuus">
            <a:extLst>
              <a:ext uri="{FF2B5EF4-FFF2-40B4-BE49-F238E27FC236}">
                <a16:creationId xmlns:a16="http://schemas.microsoft.com/office/drawing/2014/main" id="{CA456665-8C8A-43CE-9E79-8A44950DCB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1022" y="3580315"/>
            <a:ext cx="1733550" cy="1047750"/>
          </a:xfrm>
          <a:prstGeom prst="rect">
            <a:avLst/>
          </a:prstGeom>
        </p:spPr>
      </p:pic>
      <p:pic>
        <p:nvPicPr>
          <p:cNvPr id="21" name="Kuva 21" descr="Kuva, joka sisältää kohteen näyttökuva&#10;&#10;Kuvaus luotu, erittäin korkea luotettavuus">
            <a:extLst>
              <a:ext uri="{FF2B5EF4-FFF2-40B4-BE49-F238E27FC236}">
                <a16:creationId xmlns:a16="http://schemas.microsoft.com/office/drawing/2014/main" id="{F265AFC9-7AAB-4FD8-8BB9-9436064121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2972" y="2982290"/>
            <a:ext cx="1733550" cy="1047750"/>
          </a:xfrm>
          <a:prstGeom prst="rect">
            <a:avLst/>
          </a:prstGeom>
        </p:spPr>
      </p:pic>
      <p:sp>
        <p:nvSpPr>
          <p:cNvPr id="23" name="Tekstiruutu 22">
            <a:extLst>
              <a:ext uri="{FF2B5EF4-FFF2-40B4-BE49-F238E27FC236}">
                <a16:creationId xmlns:a16="http://schemas.microsoft.com/office/drawing/2014/main" id="{7BF33506-44B0-4FC2-8746-0F0D998655F0}"/>
              </a:ext>
            </a:extLst>
          </p:cNvPr>
          <p:cNvSpPr txBox="1"/>
          <p:nvPr/>
        </p:nvSpPr>
        <p:spPr>
          <a:xfrm>
            <a:off x="8569434" y="3244193"/>
            <a:ext cx="251547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>
                <a:latin typeface="Euphemia"/>
              </a:rPr>
              <a:t>Lukemaan </a:t>
            </a:r>
            <a:endParaRPr lang="fi-FI">
              <a:cs typeface="Calibri" panose="020F0502020204030204"/>
            </a:endParaRPr>
          </a:p>
          <a:p>
            <a:r>
              <a:rPr lang="fi-FI">
                <a:latin typeface="Euphemia"/>
              </a:rPr>
              <a:t>oppiminen</a:t>
            </a:r>
            <a:endParaRPr lang="fi-FI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97379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EC3C8B-D41B-4F53-829D-3610C56DF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3485940" cy="1676603"/>
          </a:xfrm>
        </p:spPr>
        <p:txBody>
          <a:bodyPr>
            <a:normAutofit/>
          </a:bodyPr>
          <a:lstStyle/>
          <a:p>
            <a:r>
              <a:rPr lang="fi-FI" sz="3600">
                <a:cs typeface="Calibri Light"/>
              </a:rPr>
              <a:t>    Tähtivihko</a:t>
            </a:r>
          </a:p>
        </p:txBody>
      </p:sp>
      <p:pic>
        <p:nvPicPr>
          <p:cNvPr id="6" name="Kuva 6" descr="Kuva, joka sisältää kohteen pöytä, ruoka, pitäminen, vesi&#10;&#10;Kuvaus luotu, erittäin korkea luotettavuus">
            <a:extLst>
              <a:ext uri="{FF2B5EF4-FFF2-40B4-BE49-F238E27FC236}">
                <a16:creationId xmlns:a16="http://schemas.microsoft.com/office/drawing/2014/main" id="{0AF8EB7B-06AE-4F5E-9816-03E578CAF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2331" y="-1929"/>
            <a:ext cx="3740991" cy="6862355"/>
          </a:xfrm>
        </p:spPr>
      </p:pic>
      <p:pic>
        <p:nvPicPr>
          <p:cNvPr id="4" name="Kuva 4" descr="Kuva, joka sisältää kohteen istuminen, pöytä&#10;&#10;Kuvaus luotu, erittäin korkea luotettavuus">
            <a:extLst>
              <a:ext uri="{FF2B5EF4-FFF2-40B4-BE49-F238E27FC236}">
                <a16:creationId xmlns:a16="http://schemas.microsoft.com/office/drawing/2014/main" id="{439BD6ED-0B68-4198-A659-4A06F25A4B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76" r="-2" b="1190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3" name="Suorakulmio: Pyöristetyt kulmat 2">
            <a:extLst>
              <a:ext uri="{FF2B5EF4-FFF2-40B4-BE49-F238E27FC236}">
                <a16:creationId xmlns:a16="http://schemas.microsoft.com/office/drawing/2014/main" id="{0F30854F-7239-4A20-B947-3E9CD7151EC6}"/>
              </a:ext>
            </a:extLst>
          </p:cNvPr>
          <p:cNvSpPr/>
          <p:nvPr/>
        </p:nvSpPr>
        <p:spPr>
          <a:xfrm>
            <a:off x="10464800" y="2744075"/>
            <a:ext cx="613103" cy="1401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368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Laajakuva</PresentationFormat>
  <Slides>38</Slides>
  <Notes>0</Notes>
  <HiddenSlides>0</HiddenSlide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38</vt:i4>
      </vt:variant>
    </vt:vector>
  </HeadingPairs>
  <TitlesOfParts>
    <vt:vector size="39" baseType="lpstr">
      <vt:lpstr>Office-teema</vt:lpstr>
      <vt:lpstr>Neuropsykiatrinen valmennus (NEPSY) esi- ja alkuopetuksen yleisen tuen muotona</vt:lpstr>
      <vt:lpstr>Neuropsykiatrinen valmennus</vt:lpstr>
      <vt:lpstr>Ratkaisukeskeisen neuropsykiatrisen valmennuksen taustalla olevia ajatuksia</vt:lpstr>
      <vt:lpstr>Kenelle Nepsy-tukea esiopetuksessa?</vt:lpstr>
      <vt:lpstr>Nepsy-tuki esikoulussa:</vt:lpstr>
      <vt:lpstr>Tapausesimerkki ratkaisukeskeisestä neuropsykiatrisesta valmennuksesta esiopetuksessa</vt:lpstr>
      <vt:lpstr>Valmennus käytännössä Rinnalla kulkemista, yhdessä tekemistä ja arjessa harjoittelua</vt:lpstr>
      <vt:lpstr>Valmennettavan oma tähtitavoite</vt:lpstr>
      <vt:lpstr>    Tähtivihko</vt:lpstr>
      <vt:lpstr>Ensimmäinen tavoite</vt:lpstr>
      <vt:lpstr>Juhlien suunnittelu Muksuoppi -menetelmä Muksuoppiappi sovellus </vt:lpstr>
      <vt:lpstr>Strukturoiva ja visualisoiva menetelmä</vt:lpstr>
      <vt:lpstr>Itsearviointi</vt:lpstr>
      <vt:lpstr>Toinen tavoite</vt:lpstr>
      <vt:lpstr>Visualisointi</vt:lpstr>
      <vt:lpstr>Valmennuksen eteneminen</vt:lpstr>
      <vt:lpstr>Nepsy-tuki Martin koulussa</vt:lpstr>
      <vt:lpstr> Kenelle?    </vt:lpstr>
      <vt:lpstr>Milloin?</vt:lpstr>
      <vt:lpstr>Miten liikkeelle?</vt:lpstr>
      <vt:lpstr>Mitä Nepsy-tuki voi käytännössä olla? </vt:lpstr>
      <vt:lpstr>Vahvuuksien tunnistamista </vt:lpstr>
      <vt:lpstr>Tavoite</vt:lpstr>
      <vt:lpstr>Opiskelutaitojen harjoittelua</vt:lpstr>
      <vt:lpstr>Toiminnanohjauksen harjoittelua</vt:lpstr>
      <vt:lpstr>Sosiaalisten taitojen harjoittelua </vt:lpstr>
      <vt:lpstr>Tarkkaavaisuuden ja maltin harjoittelua</vt:lpstr>
      <vt:lpstr>Ennakointia ja ajanhallintaa</vt:lpstr>
      <vt:lpstr>Onnistumisten huomaamista</vt:lpstr>
      <vt:lpstr>Ratkaisujen siirtämistä omaan luokkaan ja arkeen</vt:lpstr>
      <vt:lpstr>Rutiinit ja havainnollisuus ovat tärkeitä.</vt:lpstr>
      <vt:lpstr>Kuva auttaa pitämään tavarat paikoillaan.</vt:lpstr>
      <vt:lpstr>Kuva ohjaa työskentelyä</vt:lpstr>
      <vt:lpstr>Matematiikkaa voi laskea teltassakin.</vt:lpstr>
      <vt:lpstr>Esimerkkejä ideoista luokkaan:</vt:lpstr>
      <vt:lpstr>Toimivat ratkaisut löytyvät rohkeasti kokeilemalla!  </vt:lpstr>
      <vt:lpstr>Linkkejä:</vt:lpstr>
      <vt:lpstr>Linkkejä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revision>52</cp:revision>
  <dcterms:created xsi:type="dcterms:W3CDTF">2019-10-29T11:29:00Z</dcterms:created>
  <dcterms:modified xsi:type="dcterms:W3CDTF">2020-02-03T10:41:13Z</dcterms:modified>
</cp:coreProperties>
</file>