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A7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4" d="100"/>
          <a:sy n="114" d="100"/>
        </p:scale>
        <p:origin x="414"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9/20/2020</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9/20/2020</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9/20/2020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9/20/2020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9/20/2020</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9/20/2020</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9/20/2020</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Lähikehityksen </a:t>
            </a:r>
            <a:r>
              <a:rPr lang="fi-FI"/>
              <a:t>vyöhyke käsitteenä</a:t>
            </a:r>
            <a:endParaRPr lang="sv-FI" dirty="0"/>
          </a:p>
        </p:txBody>
      </p:sp>
      <p:sp>
        <p:nvSpPr>
          <p:cNvPr id="3" name="Alaotsikko 2"/>
          <p:cNvSpPr>
            <a:spLocks noGrp="1"/>
          </p:cNvSpPr>
          <p:nvPr>
            <p:ph type="subTitle" idx="1"/>
          </p:nvPr>
        </p:nvSpPr>
        <p:spPr/>
        <p:txBody>
          <a:bodyPr/>
          <a:lstStyle/>
          <a:p>
            <a:r>
              <a:rPr lang="fi-FI" dirty="0"/>
              <a:t>L</a:t>
            </a:r>
            <a:r>
              <a:rPr lang="fi-FI" cap="none" dirty="0"/>
              <a:t>eena</a:t>
            </a:r>
            <a:r>
              <a:rPr lang="fi-FI" dirty="0"/>
              <a:t> P</a:t>
            </a:r>
            <a:r>
              <a:rPr lang="fi-FI" cap="none" dirty="0"/>
              <a:t>irnes</a:t>
            </a:r>
            <a:endParaRPr lang="sv-FI" cap="none" dirty="0"/>
          </a:p>
        </p:txBody>
      </p:sp>
    </p:spTree>
    <p:extLst>
      <p:ext uri="{BB962C8B-B14F-4D97-AF65-F5344CB8AC3E}">
        <p14:creationId xmlns:p14="http://schemas.microsoft.com/office/powerpoint/2010/main" val="3999854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870682"/>
          </a:xfrm>
        </p:spPr>
        <p:txBody>
          <a:bodyPr/>
          <a:lstStyle/>
          <a:p>
            <a:pPr algn="ctr"/>
            <a:r>
              <a:rPr lang="fi-FI" dirty="0"/>
              <a:t>Lev </a:t>
            </a:r>
            <a:r>
              <a:rPr lang="fi-FI" dirty="0" err="1"/>
              <a:t>vygotskin</a:t>
            </a:r>
            <a:r>
              <a:rPr lang="fi-FI" dirty="0"/>
              <a:t> teoria</a:t>
            </a:r>
            <a:endParaRPr lang="sv-FI" dirty="0"/>
          </a:p>
        </p:txBody>
      </p:sp>
      <p:sp>
        <p:nvSpPr>
          <p:cNvPr id="3" name="Sisällön paikkamerkki 2"/>
          <p:cNvSpPr>
            <a:spLocks noGrp="1"/>
          </p:cNvSpPr>
          <p:nvPr>
            <p:ph idx="1"/>
          </p:nvPr>
        </p:nvSpPr>
        <p:spPr>
          <a:xfrm>
            <a:off x="1023078" y="1253067"/>
            <a:ext cx="10671175" cy="5491682"/>
          </a:xfrm>
        </p:spPr>
        <p:txBody>
          <a:bodyPr>
            <a:normAutofit fontScale="92500" lnSpcReduction="10000"/>
          </a:bodyPr>
          <a:lstStyle/>
          <a:p>
            <a:r>
              <a:rPr lang="fi-FI" sz="2200" b="1" dirty="0">
                <a:solidFill>
                  <a:srgbClr val="F1A723"/>
                </a:solidFill>
              </a:rPr>
              <a:t>SOSIAALISELLA VUOROVAIKUTUKSELLA KESKEINEN MERKITYS:</a:t>
            </a:r>
          </a:p>
          <a:p>
            <a:pPr marL="0" indent="0">
              <a:buNone/>
            </a:pPr>
            <a:r>
              <a:rPr lang="fi-FI" sz="2200" dirty="0"/>
              <a:t>	-  oppimiselle</a:t>
            </a:r>
          </a:p>
          <a:p>
            <a:pPr marL="0" indent="0">
              <a:buNone/>
            </a:pPr>
            <a:r>
              <a:rPr lang="fi-FI" sz="2200" dirty="0"/>
              <a:t>	-  kielen ja ajattelun välisen yhteyden kehittymiselle.</a:t>
            </a:r>
            <a:br>
              <a:rPr lang="fi-FI" sz="2200" dirty="0"/>
            </a:br>
            <a:endParaRPr lang="fi-FI" sz="2200" dirty="0"/>
          </a:p>
          <a:p>
            <a:r>
              <a:rPr lang="fi-FI" sz="2400" dirty="0"/>
              <a:t>Kielen ja ajattelun yhteys, molempien kulttuurisidonnaisuus </a:t>
            </a:r>
            <a:r>
              <a:rPr lang="fi-FI" sz="2400" dirty="0">
                <a:sym typeface="Wingdings" panose="05000000000000000000" pitchFamily="2" charset="2"/>
              </a:rPr>
              <a:t> </a:t>
            </a:r>
            <a:r>
              <a:rPr lang="fi-FI" sz="2400" u="sng" dirty="0"/>
              <a:t>ympäristö vaikuttaa oleellisesti ajattelun kehitykseen</a:t>
            </a:r>
            <a:endParaRPr lang="fi-FI" sz="2400" dirty="0"/>
          </a:p>
          <a:p>
            <a:pPr marL="0" indent="0">
              <a:buNone/>
            </a:pPr>
            <a:endParaRPr lang="fi-FI" sz="2200" dirty="0"/>
          </a:p>
          <a:p>
            <a:r>
              <a:rPr lang="fi-FI" sz="2200" dirty="0"/>
              <a:t>Lapsen kehityksessä kieli on aluksi sosiaalisen vuorovaikutuksen väline, mutta kehityksen myöstä siitä muodostuu myös ajattelun väline, jolloin kieli ”sisäistyy” (sisäinen puhe)</a:t>
            </a:r>
          </a:p>
          <a:p>
            <a:pPr marL="0" indent="0">
              <a:buNone/>
            </a:pPr>
            <a:endParaRPr lang="fi-FI" sz="2200" b="1" dirty="0"/>
          </a:p>
          <a:p>
            <a:pPr marL="0" indent="0">
              <a:buNone/>
            </a:pPr>
            <a:r>
              <a:rPr lang="fi-FI" sz="2200" b="1" dirty="0"/>
              <a:t>KIELI JA AJATTELU VYGOTSKYN TEORIASSA</a:t>
            </a:r>
            <a:endParaRPr lang="fi-FI" sz="2200" dirty="0"/>
          </a:p>
          <a:p>
            <a:r>
              <a:rPr lang="fi-FI" sz="2200" b="1" dirty="0"/>
              <a:t>sosiaalinen toiminta/puhe</a:t>
            </a:r>
            <a:r>
              <a:rPr lang="fi-FI" sz="2200" dirty="0"/>
              <a:t>: muiden toiminnan ohjaaminen puhumalla</a:t>
            </a:r>
          </a:p>
          <a:p>
            <a:r>
              <a:rPr lang="fi-FI" sz="2200" b="1" dirty="0"/>
              <a:t>minäkeskeinen/egosentrinen puhe</a:t>
            </a:r>
            <a:r>
              <a:rPr lang="fi-FI" sz="2200" dirty="0"/>
              <a:t>: oman toiminnan ohjaaminen puhumalla</a:t>
            </a:r>
          </a:p>
          <a:p>
            <a:r>
              <a:rPr lang="fi-FI" sz="2200" b="1" dirty="0"/>
              <a:t>sisäinen puhe</a:t>
            </a:r>
            <a:r>
              <a:rPr lang="fi-FI" sz="2200" dirty="0"/>
              <a:t>: puhe muuttuu äänettömäksi ajatteluksi, jolla lapsi ohjaa toimintaansa</a:t>
            </a:r>
          </a:p>
          <a:p>
            <a:pPr marL="0" indent="0">
              <a:buNone/>
            </a:pPr>
            <a:endParaRPr lang="fi-FI" dirty="0"/>
          </a:p>
        </p:txBody>
      </p:sp>
    </p:spTree>
    <p:extLst>
      <p:ext uri="{BB962C8B-B14F-4D97-AF65-F5344CB8AC3E}">
        <p14:creationId xmlns:p14="http://schemas.microsoft.com/office/powerpoint/2010/main" val="194203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914399" y="361057"/>
            <a:ext cx="10956023" cy="6647974"/>
          </a:xfrm>
          <a:prstGeom prst="rect">
            <a:avLst/>
          </a:prstGeom>
          <a:noFill/>
        </p:spPr>
        <p:txBody>
          <a:bodyPr wrap="square" rtlCol="0">
            <a:spAutoFit/>
          </a:bodyPr>
          <a:lstStyle/>
          <a:p>
            <a:pPr marL="342900" indent="-342900">
              <a:buFont typeface="Arial" panose="020B0604020202020204" pitchFamily="34" charset="0"/>
              <a:buChar char="•"/>
            </a:pPr>
            <a:r>
              <a:rPr lang="fi-FI" sz="2400" dirty="0"/>
              <a:t>Oppimista kuvaava käsite on </a:t>
            </a:r>
            <a:r>
              <a:rPr lang="fi-FI" sz="2400" b="1" dirty="0"/>
              <a:t>lähikehityksen vyöhyke</a:t>
            </a:r>
          </a:p>
          <a:p>
            <a:endParaRPr lang="fi-FI" sz="2400" dirty="0"/>
          </a:p>
          <a:p>
            <a:r>
              <a:rPr lang="fi-FI" sz="2400" dirty="0">
                <a:sym typeface="Wingdings" panose="05000000000000000000" pitchFamily="2" charset="2"/>
              </a:rPr>
              <a:t>Tämä tarkoittaa, että </a:t>
            </a:r>
            <a:r>
              <a:rPr lang="fi-FI" sz="2400" i="1" dirty="0">
                <a:solidFill>
                  <a:srgbClr val="C00000"/>
                </a:solidFill>
              </a:rPr>
              <a:t>yksilön ja ympäristön vuorovaikutus johtaa uusien asioiden sisäistämiseen</a:t>
            </a:r>
            <a:r>
              <a:rPr lang="fi-FI" sz="2400" b="1" i="1" dirty="0">
                <a:solidFill>
                  <a:srgbClr val="C00000"/>
                </a:solidFill>
              </a:rPr>
              <a:t> lähikehityksen vyöhykkeellä</a:t>
            </a:r>
            <a:r>
              <a:rPr lang="fi-FI" sz="2400" b="1" dirty="0"/>
              <a:t> </a:t>
            </a:r>
            <a:r>
              <a:rPr lang="fi-FI" sz="2400" dirty="0"/>
              <a:t>(= asiat, joista yksilö suoriutuu toisen avustuksella)</a:t>
            </a:r>
          </a:p>
          <a:p>
            <a:endParaRPr lang="fi-FI" sz="2400" dirty="0"/>
          </a:p>
          <a:p>
            <a:r>
              <a:rPr lang="fi-FI" sz="2000" dirty="0">
                <a:sym typeface="Wingdings" panose="05000000000000000000" pitchFamily="2" charset="2"/>
              </a:rPr>
              <a:t> 	</a:t>
            </a:r>
            <a:r>
              <a:rPr lang="fi-FI" sz="2000" b="1" dirty="0"/>
              <a:t>Lähikehityksen vyöhyke on tiedollisen toiminnan alue tai taso, jolla lapsi kykenee aikuisen tai osaavamman kaverin kanssa ratkaisemaan tehtäviä joihin, ei vielä kykene yksin.</a:t>
            </a:r>
            <a:endParaRPr lang="sv-FI" sz="2000" b="1" dirty="0"/>
          </a:p>
          <a:p>
            <a:endParaRPr lang="fi-FI" sz="2000" dirty="0"/>
          </a:p>
          <a:p>
            <a:r>
              <a:rPr lang="fi-FI" sz="2000" dirty="0">
                <a:sym typeface="Wingdings" panose="05000000000000000000" pitchFamily="2" charset="2"/>
              </a:rPr>
              <a:t> 	O</a:t>
            </a:r>
            <a:r>
              <a:rPr lang="fi-FI" sz="2000" dirty="0"/>
              <a:t>petuksen tulisikin suuntautua lähikehityksen vyöhykkeelle ja tätä aluetta olisi pyrittävä laajentamaan.</a:t>
            </a:r>
          </a:p>
          <a:p>
            <a:pPr algn="ctr"/>
            <a:br>
              <a:rPr lang="fi-FI" sz="2400" dirty="0"/>
            </a:br>
            <a:r>
              <a:rPr lang="fi-FI" sz="2000" b="1" u="sng" dirty="0" err="1">
                <a:solidFill>
                  <a:schemeClr val="tx2">
                    <a:lumMod val="50000"/>
                    <a:lumOff val="50000"/>
                  </a:schemeClr>
                </a:solidFill>
              </a:rPr>
              <a:t>Esim</a:t>
            </a:r>
            <a:r>
              <a:rPr lang="fi-FI" sz="2000" b="1" u="sng" dirty="0">
                <a:solidFill>
                  <a:schemeClr val="tx2">
                    <a:lumMod val="50000"/>
                    <a:lumOff val="50000"/>
                  </a:schemeClr>
                </a:solidFill>
              </a:rPr>
              <a:t> 1. </a:t>
            </a:r>
            <a:r>
              <a:rPr lang="fi-FI" sz="2000" b="1" dirty="0">
                <a:solidFill>
                  <a:schemeClr val="tx2">
                    <a:lumMod val="50000"/>
                    <a:lumOff val="50000"/>
                  </a:schemeClr>
                </a:solidFill>
              </a:rPr>
              <a:t>Ryhmässä lapsi voi oppia asioita, joita hän ei yksin kykenisi vielä oppimaan mm. ulkoilussa pienet pääsevät mukaan isompien sääntöleikkeihin aikuisen ja toisten lasten tukemana. </a:t>
            </a:r>
          </a:p>
          <a:p>
            <a:pPr algn="ctr"/>
            <a:r>
              <a:rPr lang="fi-FI" sz="2000" b="1" u="sng" dirty="0">
                <a:solidFill>
                  <a:srgbClr val="FF0000"/>
                </a:solidFill>
              </a:rPr>
              <a:t>Esim. 2. </a:t>
            </a:r>
            <a:r>
              <a:rPr lang="fi-FI" sz="2000" b="1" dirty="0">
                <a:solidFill>
                  <a:srgbClr val="FF0000"/>
                </a:solidFill>
              </a:rPr>
              <a:t>Lapsi selviää vaikeammasta matematiikan tehtävästä opettajan avulla, mutta ei vielä yksin osaa ratkaista sitä. Kun matematiikan tehtävät sujuvat, siitä tulee nykyinen osaamistaso ja potentiaalinen kehitystaso 'hyppää' ylöspäin eli lähikehityksen vyöhykkeellä voi opettajan avulla </a:t>
            </a:r>
            <a:r>
              <a:rPr lang="fi-FI" sz="2000" b="1">
                <a:solidFill>
                  <a:srgbClr val="FF0000"/>
                </a:solidFill>
              </a:rPr>
              <a:t>ratkoa nyt vaikeampia </a:t>
            </a:r>
            <a:r>
              <a:rPr lang="fi-FI" sz="2000" b="1" dirty="0">
                <a:solidFill>
                  <a:srgbClr val="FF0000"/>
                </a:solidFill>
              </a:rPr>
              <a:t>tehtäviä, kuin kuukausi aiemmin.</a:t>
            </a:r>
            <a:br>
              <a:rPr lang="fi-FI" b="1" dirty="0">
                <a:solidFill>
                  <a:srgbClr val="FF0000"/>
                </a:solidFill>
              </a:rPr>
            </a:br>
            <a:endParaRPr lang="fi-FI" b="1" dirty="0">
              <a:solidFill>
                <a:srgbClr val="FF0000"/>
              </a:solidFill>
            </a:endParaRPr>
          </a:p>
        </p:txBody>
      </p:sp>
    </p:spTree>
    <p:extLst>
      <p:ext uri="{BB962C8B-B14F-4D97-AF65-F5344CB8AC3E}">
        <p14:creationId xmlns:p14="http://schemas.microsoft.com/office/powerpoint/2010/main" val="1398817792"/>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TM10001106[[fn=Merkki]]</Template>
  <TotalTime>138</TotalTime>
  <Words>254</Words>
  <Application>Microsoft Office PowerPoint</Application>
  <PresentationFormat>Laajakuva</PresentationFormat>
  <Paragraphs>23</Paragraphs>
  <Slides>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3</vt:i4>
      </vt:variant>
    </vt:vector>
  </HeadingPairs>
  <TitlesOfParts>
    <vt:vector size="7" baseType="lpstr">
      <vt:lpstr>Arial</vt:lpstr>
      <vt:lpstr>Gill Sans MT</vt:lpstr>
      <vt:lpstr>Impact</vt:lpstr>
      <vt:lpstr>Badge</vt:lpstr>
      <vt:lpstr>Lähikehityksen vyöhyke käsitteenä</vt:lpstr>
      <vt:lpstr>Lev vygotskin teoria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Pienen lapsen oppiminen</dc:title>
  <dc:creator>Leena Pirnes</dc:creator>
  <cp:lastModifiedBy>Leena Pirnes</cp:lastModifiedBy>
  <cp:revision>18</cp:revision>
  <dcterms:created xsi:type="dcterms:W3CDTF">2020-04-16T06:11:02Z</dcterms:created>
  <dcterms:modified xsi:type="dcterms:W3CDTF">2020-09-20T17:15:36Z</dcterms:modified>
</cp:coreProperties>
</file>