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8" r:id="rId4"/>
    <p:sldId id="258" r:id="rId5"/>
    <p:sldId id="259" r:id="rId6"/>
    <p:sldId id="260" r:id="rId7"/>
    <p:sldId id="261" r:id="rId8"/>
    <p:sldId id="264" r:id="rId9"/>
    <p:sldId id="262" r:id="rId10"/>
    <p:sldId id="263" r:id="rId11"/>
    <p:sldId id="265" r:id="rId12"/>
    <p:sldId id="266" r:id="rId13"/>
    <p:sldId id="267" r:id="rId14"/>
    <p:sldId id="271" r:id="rId15"/>
    <p:sldId id="269" r:id="rId16"/>
    <p:sldId id="272" r:id="rId17"/>
    <p:sldId id="273" r:id="rId18"/>
    <p:sldId id="274" r:id="rId19"/>
    <p:sldId id="27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p:scale>
          <a:sx n="66" d="100"/>
          <a:sy n="66" d="100"/>
        </p:scale>
        <p:origin x="66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fi-FI"/>
              <a:t>Muokkaa ots. perustyyl. napsautt.</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65EF074B-7DD7-47BB-AF21-6E2542C3B35B}" type="datetimeFigureOut">
              <a:rPr lang="fi-FI" smtClean="0"/>
              <a:t>11.6.2020</a:t>
            </a:fld>
            <a:endParaRPr lang="fi-FI"/>
          </a:p>
        </p:txBody>
      </p:sp>
      <p:sp>
        <p:nvSpPr>
          <p:cNvPr id="5" name="Footer Placeholder 4"/>
          <p:cNvSpPr>
            <a:spLocks noGrp="1"/>
          </p:cNvSpPr>
          <p:nvPr>
            <p:ph type="ftr" sz="quarter" idx="11"/>
          </p:nvPr>
        </p:nvSpPr>
        <p:spPr>
          <a:xfrm>
            <a:off x="2416500" y="329307"/>
            <a:ext cx="4973915" cy="309201"/>
          </a:xfrm>
        </p:spPr>
        <p:txBody>
          <a:bodyPr/>
          <a:lstStyle/>
          <a:p>
            <a:endParaRPr lang="fi-FI"/>
          </a:p>
        </p:txBody>
      </p:sp>
      <p:sp>
        <p:nvSpPr>
          <p:cNvPr id="6" name="Slide Number Placeholder 5"/>
          <p:cNvSpPr>
            <a:spLocks noGrp="1"/>
          </p:cNvSpPr>
          <p:nvPr>
            <p:ph type="sldNum" sz="quarter" idx="12"/>
          </p:nvPr>
        </p:nvSpPr>
        <p:spPr>
          <a:xfrm>
            <a:off x="1437664" y="798973"/>
            <a:ext cx="811019" cy="503578"/>
          </a:xfrm>
        </p:spPr>
        <p:txBody>
          <a:bodyPr/>
          <a:lstStyle/>
          <a:p>
            <a:fld id="{462A788E-9FBD-44FE-9504-39FE12E44768}" type="slidenum">
              <a:rPr lang="fi-FI" smtClean="0"/>
              <a:t>‹#›</a:t>
            </a:fld>
            <a:endParaRPr lang="fi-FI"/>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44608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65EF074B-7DD7-47BB-AF21-6E2542C3B35B}" type="datetimeFigureOut">
              <a:rPr lang="fi-FI" smtClean="0"/>
              <a:t>11.6.2020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62A788E-9FBD-44FE-9504-39FE12E44768}" type="slidenum">
              <a:rPr lang="fi-FI" smtClean="0"/>
              <a:t>‹#›</a:t>
            </a:fld>
            <a:endParaRPr lang="fi-FI"/>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51735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fi-FI"/>
              <a:t>Muokkaa ots. perustyyl. napsautt.</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65EF074B-7DD7-47BB-AF21-6E2542C3B35B}" type="datetimeFigureOut">
              <a:rPr lang="fi-FI" smtClean="0"/>
              <a:t>11.6.2020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62A788E-9FBD-44FE-9504-39FE12E44768}" type="slidenum">
              <a:rPr lang="fi-FI" smtClean="0"/>
              <a:t>‹#›</a:t>
            </a:fld>
            <a:endParaRPr lang="fi-FI"/>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25213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ncho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65EF074B-7DD7-47BB-AF21-6E2542C3B35B}" type="datetimeFigureOut">
              <a:rPr lang="fi-FI" smtClean="0"/>
              <a:t>11.6.2020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62A788E-9FBD-44FE-9504-39FE12E44768}" type="slidenum">
              <a:rPr lang="fi-FI" smtClean="0"/>
              <a:t>‹#›</a:t>
            </a:fld>
            <a:endParaRPr lang="fi-FI"/>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83313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fi-FI"/>
              <a:t>Muokkaa ots. perustyyl. napsautt.</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65EF074B-7DD7-47BB-AF21-6E2542C3B35B}" type="datetimeFigureOut">
              <a:rPr lang="fi-FI" smtClean="0"/>
              <a:t>11.6.2020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62A788E-9FBD-44FE-9504-39FE12E44768}" type="slidenum">
              <a:rPr lang="fi-FI" smtClean="0"/>
              <a:t>‹#›</a:t>
            </a:fld>
            <a:endParaRPr lang="fi-FI"/>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39272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fi-FI"/>
              <a:t>Muokkaa ots. perustyyl. napsautt.</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65EF074B-7DD7-47BB-AF21-6E2542C3B35B}" type="datetimeFigureOut">
              <a:rPr lang="fi-FI" smtClean="0"/>
              <a:t>11.6.2020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62A788E-9FBD-44FE-9504-39FE12E44768}" type="slidenum">
              <a:rPr lang="fi-FI" smtClean="0"/>
              <a:t>‹#›</a:t>
            </a:fld>
            <a:endParaRPr lang="fi-FI"/>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69921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fi-FI"/>
              <a:t>Muokkaa ots. perustyyl. napsautt.</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447191" y="2824269"/>
            <a:ext cx="4645152" cy="264445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412362" y="2821491"/>
            <a:ext cx="4645152" cy="263737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65EF074B-7DD7-47BB-AF21-6E2542C3B35B}" type="datetimeFigureOut">
              <a:rPr lang="fi-FI" smtClean="0"/>
              <a:t>11.6.2020</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462A788E-9FBD-44FE-9504-39FE12E44768}" type="slidenum">
              <a:rPr lang="fi-FI" smtClean="0"/>
              <a:t>‹#›</a:t>
            </a:fld>
            <a:endParaRPr lang="fi-FI"/>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28245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65EF074B-7DD7-47BB-AF21-6E2542C3B35B}" type="datetimeFigureOut">
              <a:rPr lang="fi-FI" smtClean="0"/>
              <a:t>11.6.2020</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462A788E-9FBD-44FE-9504-39FE12E44768}" type="slidenum">
              <a:rPr lang="fi-FI" smtClean="0"/>
              <a:t>‹#›</a:t>
            </a:fld>
            <a:endParaRPr lang="fi-FI"/>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00328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EF074B-7DD7-47BB-AF21-6E2542C3B35B}" type="datetimeFigureOut">
              <a:rPr lang="fi-FI" smtClean="0"/>
              <a:t>11.6.2020</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462A788E-9FBD-44FE-9504-39FE12E44768}" type="slidenum">
              <a:rPr lang="fi-FI" smtClean="0"/>
              <a:t>‹#›</a:t>
            </a:fld>
            <a:endParaRPr lang="fi-FI"/>
          </a:p>
        </p:txBody>
      </p:sp>
    </p:spTree>
    <p:extLst>
      <p:ext uri="{BB962C8B-B14F-4D97-AF65-F5344CB8AC3E}">
        <p14:creationId xmlns:p14="http://schemas.microsoft.com/office/powerpoint/2010/main" val="1982181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fi-FI"/>
              <a:t>Muokkaa ots. perustyyl. napsautt.</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65EF074B-7DD7-47BB-AF21-6E2542C3B35B}" type="datetimeFigureOut">
              <a:rPr lang="fi-FI" smtClean="0"/>
              <a:t>11.6.2020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62A788E-9FBD-44FE-9504-39FE12E44768}" type="slidenum">
              <a:rPr lang="fi-FI" smtClean="0"/>
              <a:t>‹#›</a:t>
            </a:fld>
            <a:endParaRPr lang="fi-FI"/>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82564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fi-FI"/>
              <a:t>Muokkaa ots. perustyyl. napsautt.</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65EF074B-7DD7-47BB-AF21-6E2542C3B35B}" type="datetimeFigureOut">
              <a:rPr lang="fi-FI" smtClean="0"/>
              <a:t>11.6.2020</a:t>
            </a:fld>
            <a:endParaRPr lang="fi-FI"/>
          </a:p>
        </p:txBody>
      </p:sp>
      <p:sp>
        <p:nvSpPr>
          <p:cNvPr id="6" name="Footer Placeholder 5"/>
          <p:cNvSpPr>
            <a:spLocks noGrp="1"/>
          </p:cNvSpPr>
          <p:nvPr>
            <p:ph type="ftr" sz="quarter" idx="11"/>
          </p:nvPr>
        </p:nvSpPr>
        <p:spPr>
          <a:xfrm>
            <a:off x="1447382" y="318640"/>
            <a:ext cx="5541004" cy="320931"/>
          </a:xfrm>
        </p:spPr>
        <p:txBody>
          <a:bodyPr/>
          <a:lstStyle/>
          <a:p>
            <a:endParaRPr lang="fi-FI"/>
          </a:p>
        </p:txBody>
      </p:sp>
      <p:sp>
        <p:nvSpPr>
          <p:cNvPr id="7" name="Slide Number Placeholder 6"/>
          <p:cNvSpPr>
            <a:spLocks noGrp="1"/>
          </p:cNvSpPr>
          <p:nvPr>
            <p:ph type="sldNum" sz="quarter" idx="12"/>
          </p:nvPr>
        </p:nvSpPr>
        <p:spPr/>
        <p:txBody>
          <a:bodyPr/>
          <a:lstStyle/>
          <a:p>
            <a:fld id="{462A788E-9FBD-44FE-9504-39FE12E44768}" type="slidenum">
              <a:rPr lang="fi-FI" smtClean="0"/>
              <a:t>‹#›</a:t>
            </a:fld>
            <a:endParaRPr lang="fi-FI"/>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86751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fi-FI"/>
              <a:t>Muokkaa ots. perustyyl. napsautt.</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5EF074B-7DD7-47BB-AF21-6E2542C3B35B}" type="datetimeFigureOut">
              <a:rPr lang="fi-FI" smtClean="0"/>
              <a:t>11.6.2020</a:t>
            </a:fld>
            <a:endParaRPr lang="fi-FI"/>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62A788E-9FBD-44FE-9504-39FE12E44768}" type="slidenum">
              <a:rPr lang="fi-FI" smtClean="0"/>
              <a:t>‹#›</a:t>
            </a:fld>
            <a:endParaRPr lang="fi-FI"/>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11550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5BD6394-0B81-4E96-8513-9FFBFD91FC9E}"/>
              </a:ext>
            </a:extLst>
          </p:cNvPr>
          <p:cNvSpPr>
            <a:spLocks noGrp="1"/>
          </p:cNvSpPr>
          <p:nvPr>
            <p:ph type="ctrTitle"/>
          </p:nvPr>
        </p:nvSpPr>
        <p:spPr/>
        <p:txBody>
          <a:bodyPr/>
          <a:lstStyle/>
          <a:p>
            <a:r>
              <a:rPr lang="fi-FI" dirty="0"/>
              <a:t>LAPSUUDEN</a:t>
            </a:r>
            <a:br>
              <a:rPr lang="fi-FI" dirty="0"/>
            </a:br>
            <a:r>
              <a:rPr lang="fi-FI" dirty="0"/>
              <a:t>itseisarvo</a:t>
            </a:r>
          </a:p>
        </p:txBody>
      </p:sp>
      <p:sp>
        <p:nvSpPr>
          <p:cNvPr id="3" name="Alaotsikko 2">
            <a:extLst>
              <a:ext uri="{FF2B5EF4-FFF2-40B4-BE49-F238E27FC236}">
                <a16:creationId xmlns:a16="http://schemas.microsoft.com/office/drawing/2014/main" id="{C0F317C4-934C-4241-80F1-8B6627EE58C2}"/>
              </a:ext>
            </a:extLst>
          </p:cNvPr>
          <p:cNvSpPr>
            <a:spLocks noGrp="1"/>
          </p:cNvSpPr>
          <p:nvPr>
            <p:ph type="subTitle" idx="1"/>
          </p:nvPr>
        </p:nvSpPr>
        <p:spPr/>
        <p:txBody>
          <a:bodyPr/>
          <a:lstStyle/>
          <a:p>
            <a:r>
              <a:rPr lang="fi-FI" dirty="0"/>
              <a:t>LAKHO </a:t>
            </a:r>
          </a:p>
        </p:txBody>
      </p:sp>
      <p:pic>
        <p:nvPicPr>
          <p:cNvPr id="5" name="Kuva 4">
            <a:extLst>
              <a:ext uri="{FF2B5EF4-FFF2-40B4-BE49-F238E27FC236}">
                <a16:creationId xmlns:a16="http://schemas.microsoft.com/office/drawing/2014/main" id="{870BCB67-147B-4F38-9761-8F1138099AEC}"/>
              </a:ext>
            </a:extLst>
          </p:cNvPr>
          <p:cNvPicPr>
            <a:picLocks noChangeAspect="1"/>
          </p:cNvPicPr>
          <p:nvPr/>
        </p:nvPicPr>
        <p:blipFill>
          <a:blip r:embed="rId2"/>
          <a:stretch>
            <a:fillRect/>
          </a:stretch>
        </p:blipFill>
        <p:spPr>
          <a:xfrm>
            <a:off x="3291840" y="3733169"/>
            <a:ext cx="5440680" cy="3124714"/>
          </a:xfrm>
          <a:prstGeom prst="rect">
            <a:avLst/>
          </a:prstGeom>
          <a:ln>
            <a:noFill/>
          </a:ln>
          <a:effectLst>
            <a:softEdge rad="112500"/>
          </a:effectLst>
        </p:spPr>
      </p:pic>
    </p:spTree>
    <p:extLst>
      <p:ext uri="{BB962C8B-B14F-4D97-AF65-F5344CB8AC3E}">
        <p14:creationId xmlns:p14="http://schemas.microsoft.com/office/powerpoint/2010/main" val="1826064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22E5FE3-5C8B-419F-8D91-CD7DE1B267A6}"/>
              </a:ext>
            </a:extLst>
          </p:cNvPr>
          <p:cNvSpPr>
            <a:spLocks noGrp="1"/>
          </p:cNvSpPr>
          <p:nvPr>
            <p:ph type="title"/>
          </p:nvPr>
        </p:nvSpPr>
        <p:spPr/>
        <p:txBody>
          <a:bodyPr>
            <a:normAutofit/>
          </a:bodyPr>
          <a:lstStyle/>
          <a:p>
            <a:r>
              <a:rPr lang="fi-FI" sz="6000" dirty="0"/>
              <a:t>EETTISYYS</a:t>
            </a:r>
          </a:p>
        </p:txBody>
      </p:sp>
      <p:sp>
        <p:nvSpPr>
          <p:cNvPr id="3" name="Sisällön paikkamerkki 2">
            <a:extLst>
              <a:ext uri="{FF2B5EF4-FFF2-40B4-BE49-F238E27FC236}">
                <a16:creationId xmlns:a16="http://schemas.microsoft.com/office/drawing/2014/main" id="{7886296C-F5FF-4450-A669-4303F935D4AD}"/>
              </a:ext>
            </a:extLst>
          </p:cNvPr>
          <p:cNvSpPr>
            <a:spLocks noGrp="1"/>
          </p:cNvSpPr>
          <p:nvPr>
            <p:ph idx="1"/>
          </p:nvPr>
        </p:nvSpPr>
        <p:spPr/>
        <p:txBody>
          <a:bodyPr>
            <a:normAutofit fontScale="92500"/>
          </a:bodyPr>
          <a:lstStyle/>
          <a:p>
            <a:r>
              <a:rPr lang="fi-FI" sz="2800" dirty="0"/>
              <a:t>Tärkeää tunnistaa toimintaa ohjaavat arvot, periaatteet ja päämäärät</a:t>
            </a:r>
          </a:p>
          <a:p>
            <a:r>
              <a:rPr lang="fi-FI" sz="2800" dirty="0"/>
              <a:t>Eettisiä kysymyksiä ja erilaisia arvoja tulee pohtia ja tarkastella työssä</a:t>
            </a:r>
          </a:p>
          <a:p>
            <a:r>
              <a:rPr lang="fi-FI" sz="2800" dirty="0"/>
              <a:t>Kaikkiin eettisiin ongelmiin ei löydy vastauksia</a:t>
            </a:r>
          </a:p>
          <a:p>
            <a:r>
              <a:rPr lang="fi-FI" sz="2800" dirty="0"/>
              <a:t>Etiikka antaa välineitä omien valintojen pohdintaan, päätöksen tekoon ja ammatilliseen kasvuun</a:t>
            </a:r>
          </a:p>
        </p:txBody>
      </p:sp>
    </p:spTree>
    <p:extLst>
      <p:ext uri="{BB962C8B-B14F-4D97-AF65-F5344CB8AC3E}">
        <p14:creationId xmlns:p14="http://schemas.microsoft.com/office/powerpoint/2010/main" val="2128513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A07C13E-230A-4FBC-BCAB-64349A495E6B}"/>
              </a:ext>
            </a:extLst>
          </p:cNvPr>
          <p:cNvSpPr>
            <a:spLocks noGrp="1"/>
          </p:cNvSpPr>
          <p:nvPr>
            <p:ph type="title"/>
          </p:nvPr>
        </p:nvSpPr>
        <p:spPr/>
        <p:txBody>
          <a:bodyPr/>
          <a:lstStyle/>
          <a:p>
            <a:r>
              <a:rPr lang="fi-FI" dirty="0"/>
              <a:t>Ammattieettinen osaaminen</a:t>
            </a:r>
          </a:p>
        </p:txBody>
      </p:sp>
      <p:sp>
        <p:nvSpPr>
          <p:cNvPr id="3" name="Sisällön paikkamerkki 2">
            <a:extLst>
              <a:ext uri="{FF2B5EF4-FFF2-40B4-BE49-F238E27FC236}">
                <a16:creationId xmlns:a16="http://schemas.microsoft.com/office/drawing/2014/main" id="{E6FA65E0-C260-4AA6-A589-89F60AE58FC4}"/>
              </a:ext>
            </a:extLst>
          </p:cNvPr>
          <p:cNvSpPr>
            <a:spLocks noGrp="1"/>
          </p:cNvSpPr>
          <p:nvPr>
            <p:ph idx="1"/>
          </p:nvPr>
        </p:nvSpPr>
        <p:spPr/>
        <p:txBody>
          <a:bodyPr>
            <a:normAutofit/>
          </a:bodyPr>
          <a:lstStyle/>
          <a:p>
            <a:r>
              <a:rPr lang="fi-FI" sz="2800" dirty="0"/>
              <a:t>Toimit ammatin arvojen ja lähihoitajan eettisten ohjeiden mukaisesti ja perustelet toimintaasi monipuolisesti</a:t>
            </a:r>
          </a:p>
          <a:p>
            <a:r>
              <a:rPr lang="fi-FI" sz="2800" dirty="0"/>
              <a:t>Toimit yhdenvertaisuuden ja tasa-arvon periaatteiden mukaan ja edistät moninaisuutta kunnioittavaa toimintakulttuuria työyhteisössäsi</a:t>
            </a:r>
          </a:p>
          <a:p>
            <a:r>
              <a:rPr lang="fi-FI" sz="2800" dirty="0"/>
              <a:t>Noudatat työyksikön arvoja ja toimintaperiaatteita</a:t>
            </a:r>
          </a:p>
        </p:txBody>
      </p:sp>
    </p:spTree>
    <p:extLst>
      <p:ext uri="{BB962C8B-B14F-4D97-AF65-F5344CB8AC3E}">
        <p14:creationId xmlns:p14="http://schemas.microsoft.com/office/powerpoint/2010/main" val="3882927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D7ED55-B82D-415A-8037-4B6B28A5A637}"/>
              </a:ext>
            </a:extLst>
          </p:cNvPr>
          <p:cNvSpPr>
            <a:spLocks noGrp="1"/>
          </p:cNvSpPr>
          <p:nvPr>
            <p:ph type="title"/>
          </p:nvPr>
        </p:nvSpPr>
        <p:spPr/>
        <p:txBody>
          <a:bodyPr/>
          <a:lstStyle/>
          <a:p>
            <a:r>
              <a:rPr lang="fi-FI" dirty="0"/>
              <a:t>Lähihoitajan eettiset ohjeet</a:t>
            </a:r>
          </a:p>
        </p:txBody>
      </p:sp>
      <p:sp>
        <p:nvSpPr>
          <p:cNvPr id="3" name="Sisällön paikkamerkki 2">
            <a:extLst>
              <a:ext uri="{FF2B5EF4-FFF2-40B4-BE49-F238E27FC236}">
                <a16:creationId xmlns:a16="http://schemas.microsoft.com/office/drawing/2014/main" id="{A91D0798-2542-424F-856D-0D9601AB85CE}"/>
              </a:ext>
            </a:extLst>
          </p:cNvPr>
          <p:cNvSpPr>
            <a:spLocks noGrp="1"/>
          </p:cNvSpPr>
          <p:nvPr>
            <p:ph idx="1"/>
          </p:nvPr>
        </p:nvSpPr>
        <p:spPr>
          <a:xfrm>
            <a:off x="1451579" y="1995835"/>
            <a:ext cx="9603275" cy="3450613"/>
          </a:xfrm>
        </p:spPr>
        <p:txBody>
          <a:bodyPr>
            <a:normAutofit fontScale="92500" lnSpcReduction="10000"/>
          </a:bodyPr>
          <a:lstStyle/>
          <a:p>
            <a:r>
              <a:rPr lang="fi-FI" sz="2800" dirty="0"/>
              <a:t>Kunnioita ihmisarvoa</a:t>
            </a:r>
          </a:p>
          <a:p>
            <a:r>
              <a:rPr lang="fi-FI" sz="2800" dirty="0"/>
              <a:t>Edistä itsemääräämisoikeutta</a:t>
            </a:r>
          </a:p>
          <a:p>
            <a:r>
              <a:rPr lang="fi-FI" sz="2800" dirty="0"/>
              <a:t>Tiedä oikeudet ja velvollisuudet</a:t>
            </a:r>
          </a:p>
          <a:p>
            <a:r>
              <a:rPr lang="fi-FI" sz="2800" dirty="0"/>
              <a:t>Huolehdi tasa-arvon toteutumisesta</a:t>
            </a:r>
          </a:p>
          <a:p>
            <a:r>
              <a:rPr lang="fi-FI" sz="2800" dirty="0"/>
              <a:t>Työskentele vastuullisesti</a:t>
            </a:r>
          </a:p>
          <a:p>
            <a:r>
              <a:rPr lang="fi-FI" sz="2800" dirty="0"/>
              <a:t>Toimi yhteistyössä</a:t>
            </a:r>
            <a:endParaRPr lang="fi-FI" sz="2400" dirty="0"/>
          </a:p>
        </p:txBody>
      </p:sp>
      <p:pic>
        <p:nvPicPr>
          <p:cNvPr id="4" name="Kuva 3">
            <a:extLst>
              <a:ext uri="{FF2B5EF4-FFF2-40B4-BE49-F238E27FC236}">
                <a16:creationId xmlns:a16="http://schemas.microsoft.com/office/drawing/2014/main" id="{6774CDAF-08A1-4DA9-8E96-ADDE70B17514}"/>
              </a:ext>
            </a:extLst>
          </p:cNvPr>
          <p:cNvPicPr>
            <a:picLocks noChangeAspect="1"/>
          </p:cNvPicPr>
          <p:nvPr/>
        </p:nvPicPr>
        <p:blipFill>
          <a:blip r:embed="rId2"/>
          <a:stretch>
            <a:fillRect/>
          </a:stretch>
        </p:blipFill>
        <p:spPr>
          <a:xfrm>
            <a:off x="7328452" y="3535280"/>
            <a:ext cx="4426226" cy="2541392"/>
          </a:xfrm>
          <a:prstGeom prst="rect">
            <a:avLst/>
          </a:prstGeom>
        </p:spPr>
      </p:pic>
      <p:sp>
        <p:nvSpPr>
          <p:cNvPr id="5" name="Ajatuskupla: Pilvi 4">
            <a:extLst>
              <a:ext uri="{FF2B5EF4-FFF2-40B4-BE49-F238E27FC236}">
                <a16:creationId xmlns:a16="http://schemas.microsoft.com/office/drawing/2014/main" id="{57B95FDC-70A5-4D18-A4B7-2C222B4A9F55}"/>
              </a:ext>
            </a:extLst>
          </p:cNvPr>
          <p:cNvSpPr/>
          <p:nvPr/>
        </p:nvSpPr>
        <p:spPr>
          <a:xfrm>
            <a:off x="7903237" y="0"/>
            <a:ext cx="2724150" cy="234825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ekstiruutu 5">
            <a:extLst>
              <a:ext uri="{FF2B5EF4-FFF2-40B4-BE49-F238E27FC236}">
                <a16:creationId xmlns:a16="http://schemas.microsoft.com/office/drawing/2014/main" id="{8F2CBAB9-702D-4F52-9FF2-3A483B624648}"/>
              </a:ext>
            </a:extLst>
          </p:cNvPr>
          <p:cNvSpPr txBox="1"/>
          <p:nvPr/>
        </p:nvSpPr>
        <p:spPr>
          <a:xfrm>
            <a:off x="8284237" y="421016"/>
            <a:ext cx="1809750" cy="1569660"/>
          </a:xfrm>
          <a:prstGeom prst="rect">
            <a:avLst/>
          </a:prstGeom>
          <a:noFill/>
        </p:spPr>
        <p:txBody>
          <a:bodyPr wrap="square" rtlCol="0">
            <a:spAutoFit/>
          </a:bodyPr>
          <a:lstStyle/>
          <a:p>
            <a:pPr algn="ctr"/>
            <a:r>
              <a:rPr lang="fi-FI" sz="2400" dirty="0"/>
              <a:t>Milloin on eettisesti haastava tilanne??? </a:t>
            </a:r>
          </a:p>
        </p:txBody>
      </p:sp>
    </p:spTree>
    <p:extLst>
      <p:ext uri="{BB962C8B-B14F-4D97-AF65-F5344CB8AC3E}">
        <p14:creationId xmlns:p14="http://schemas.microsoft.com/office/powerpoint/2010/main" val="4030128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1BE4FB-8F4D-42DC-8D20-7BF4E9A31A0B}"/>
              </a:ext>
            </a:extLst>
          </p:cNvPr>
          <p:cNvSpPr>
            <a:spLocks noGrp="1"/>
          </p:cNvSpPr>
          <p:nvPr>
            <p:ph type="title"/>
          </p:nvPr>
        </p:nvSpPr>
        <p:spPr/>
        <p:txBody>
          <a:bodyPr/>
          <a:lstStyle/>
          <a:p>
            <a:r>
              <a:rPr lang="fi-FI" dirty="0"/>
              <a:t>Varhaiskasvatuksen arvoja</a:t>
            </a:r>
          </a:p>
        </p:txBody>
      </p:sp>
      <p:sp>
        <p:nvSpPr>
          <p:cNvPr id="3" name="Sisällön paikkamerkki 2">
            <a:extLst>
              <a:ext uri="{FF2B5EF4-FFF2-40B4-BE49-F238E27FC236}">
                <a16:creationId xmlns:a16="http://schemas.microsoft.com/office/drawing/2014/main" id="{370FD4CC-A954-4147-A2C7-CB95367A60AA}"/>
              </a:ext>
            </a:extLst>
          </p:cNvPr>
          <p:cNvSpPr>
            <a:spLocks noGrp="1"/>
          </p:cNvSpPr>
          <p:nvPr>
            <p:ph idx="1"/>
          </p:nvPr>
        </p:nvSpPr>
        <p:spPr/>
        <p:txBody>
          <a:bodyPr/>
          <a:lstStyle/>
          <a:p>
            <a:r>
              <a:rPr lang="fi-FI" sz="2800" dirty="0"/>
              <a:t>Lapsen edun ensisijaisuus</a:t>
            </a:r>
          </a:p>
          <a:p>
            <a:r>
              <a:rPr lang="fi-FI" sz="2800" dirty="0"/>
              <a:t>Lapsen oikeus hyvinvointiin, huolenpitoon ja suojeluun</a:t>
            </a:r>
          </a:p>
          <a:p>
            <a:r>
              <a:rPr lang="fi-FI" sz="2800" dirty="0"/>
              <a:t>Lapsen mielipiteen huomioon ottaminen</a:t>
            </a:r>
          </a:p>
          <a:p>
            <a:r>
              <a:rPr lang="fi-FI" sz="2800" dirty="0"/>
              <a:t>Yhdenvertaisuus ja tasa-arvo</a:t>
            </a:r>
          </a:p>
          <a:p>
            <a:r>
              <a:rPr lang="fi-FI" sz="2800" dirty="0"/>
              <a:t>Lapsen syrjintäkielto</a:t>
            </a:r>
            <a:endParaRPr lang="fi-FI" dirty="0"/>
          </a:p>
        </p:txBody>
      </p:sp>
      <p:pic>
        <p:nvPicPr>
          <p:cNvPr id="4" name="Kuva 3">
            <a:extLst>
              <a:ext uri="{FF2B5EF4-FFF2-40B4-BE49-F238E27FC236}">
                <a16:creationId xmlns:a16="http://schemas.microsoft.com/office/drawing/2014/main" id="{2D92A246-AA6F-4340-8943-637FEB10E874}"/>
              </a:ext>
            </a:extLst>
          </p:cNvPr>
          <p:cNvPicPr>
            <a:picLocks noChangeAspect="1"/>
          </p:cNvPicPr>
          <p:nvPr/>
        </p:nvPicPr>
        <p:blipFill>
          <a:blip r:embed="rId2"/>
          <a:stretch>
            <a:fillRect/>
          </a:stretch>
        </p:blipFill>
        <p:spPr>
          <a:xfrm>
            <a:off x="2935356" y="5224343"/>
            <a:ext cx="6321287" cy="1658275"/>
          </a:xfrm>
          <a:prstGeom prst="rect">
            <a:avLst/>
          </a:prstGeom>
          <a:ln>
            <a:noFill/>
          </a:ln>
          <a:effectLst>
            <a:softEdge rad="112500"/>
          </a:effectLst>
        </p:spPr>
      </p:pic>
      <p:sp>
        <p:nvSpPr>
          <p:cNvPr id="5" name="Ajatuskupla: Pilvi 4">
            <a:extLst>
              <a:ext uri="{FF2B5EF4-FFF2-40B4-BE49-F238E27FC236}">
                <a16:creationId xmlns:a16="http://schemas.microsoft.com/office/drawing/2014/main" id="{D945A6F7-4353-4DC0-990C-77E0B277F48C}"/>
              </a:ext>
            </a:extLst>
          </p:cNvPr>
          <p:cNvSpPr/>
          <p:nvPr/>
        </p:nvSpPr>
        <p:spPr>
          <a:xfrm>
            <a:off x="8696325" y="600075"/>
            <a:ext cx="3305175" cy="246697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ekstiruutu 5">
            <a:extLst>
              <a:ext uri="{FF2B5EF4-FFF2-40B4-BE49-F238E27FC236}">
                <a16:creationId xmlns:a16="http://schemas.microsoft.com/office/drawing/2014/main" id="{2B3647A2-1176-4197-992B-F2368DE8783A}"/>
              </a:ext>
            </a:extLst>
          </p:cNvPr>
          <p:cNvSpPr txBox="1"/>
          <p:nvPr/>
        </p:nvSpPr>
        <p:spPr>
          <a:xfrm>
            <a:off x="9380468" y="1233397"/>
            <a:ext cx="1798211" cy="1200329"/>
          </a:xfrm>
          <a:prstGeom prst="rect">
            <a:avLst/>
          </a:prstGeom>
          <a:noFill/>
        </p:spPr>
        <p:txBody>
          <a:bodyPr wrap="square" rtlCol="0">
            <a:spAutoFit/>
          </a:bodyPr>
          <a:lstStyle/>
          <a:p>
            <a:pPr algn="ctr"/>
            <a:r>
              <a:rPr lang="fi-FI" sz="2400" dirty="0"/>
              <a:t>Eettisesti haastavia tilanteita???</a:t>
            </a:r>
          </a:p>
        </p:txBody>
      </p:sp>
    </p:spTree>
    <p:extLst>
      <p:ext uri="{BB962C8B-B14F-4D97-AF65-F5344CB8AC3E}">
        <p14:creationId xmlns:p14="http://schemas.microsoft.com/office/powerpoint/2010/main" val="2786689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ällön paikkamerkki 3">
            <a:extLst>
              <a:ext uri="{FF2B5EF4-FFF2-40B4-BE49-F238E27FC236}">
                <a16:creationId xmlns:a16="http://schemas.microsoft.com/office/drawing/2014/main" id="{0077207E-E537-4682-9FEA-902D66709FCE}"/>
              </a:ext>
            </a:extLst>
          </p:cNvPr>
          <p:cNvPicPr>
            <a:picLocks noGrp="1" noChangeAspect="1"/>
          </p:cNvPicPr>
          <p:nvPr>
            <p:ph idx="1"/>
          </p:nvPr>
        </p:nvPicPr>
        <p:blipFill rotWithShape="1">
          <a:blip r:embed="rId2"/>
          <a:srcRect l="-2030" t="13702" r="-1108" b="19125"/>
          <a:stretch/>
        </p:blipFill>
        <p:spPr>
          <a:xfrm>
            <a:off x="335279" y="-43420"/>
            <a:ext cx="6958861" cy="6901420"/>
          </a:xfrm>
          <a:prstGeom prst="rect">
            <a:avLst/>
          </a:prstGeom>
        </p:spPr>
      </p:pic>
      <p:sp>
        <p:nvSpPr>
          <p:cNvPr id="5" name="Ellipsi 4">
            <a:extLst>
              <a:ext uri="{FF2B5EF4-FFF2-40B4-BE49-F238E27FC236}">
                <a16:creationId xmlns:a16="http://schemas.microsoft.com/office/drawing/2014/main" id="{7D30B836-549D-4DAF-9EA8-849A616134BC}"/>
              </a:ext>
            </a:extLst>
          </p:cNvPr>
          <p:cNvSpPr/>
          <p:nvPr/>
        </p:nvSpPr>
        <p:spPr>
          <a:xfrm>
            <a:off x="7455482" y="2491375"/>
            <a:ext cx="3336925" cy="30086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Ellipsi 5">
            <a:extLst>
              <a:ext uri="{FF2B5EF4-FFF2-40B4-BE49-F238E27FC236}">
                <a16:creationId xmlns:a16="http://schemas.microsoft.com/office/drawing/2014/main" id="{FA2CDBA1-74F5-41E4-8C7E-0AC8F0E938A6}"/>
              </a:ext>
            </a:extLst>
          </p:cNvPr>
          <p:cNvSpPr/>
          <p:nvPr/>
        </p:nvSpPr>
        <p:spPr>
          <a:xfrm>
            <a:off x="10029524" y="1578544"/>
            <a:ext cx="1029001" cy="1117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Ellipsi 15">
            <a:extLst>
              <a:ext uri="{FF2B5EF4-FFF2-40B4-BE49-F238E27FC236}">
                <a16:creationId xmlns:a16="http://schemas.microsoft.com/office/drawing/2014/main" id="{7E850310-4C38-4207-B196-B07D682A618A}"/>
              </a:ext>
            </a:extLst>
          </p:cNvPr>
          <p:cNvSpPr/>
          <p:nvPr/>
        </p:nvSpPr>
        <p:spPr>
          <a:xfrm rot="20439194">
            <a:off x="10953750" y="590550"/>
            <a:ext cx="902971" cy="6703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kstiruutu 6">
            <a:extLst>
              <a:ext uri="{FF2B5EF4-FFF2-40B4-BE49-F238E27FC236}">
                <a16:creationId xmlns:a16="http://schemas.microsoft.com/office/drawing/2014/main" id="{99D486F2-2ECC-4AF8-B5A7-1EB13075715D}"/>
              </a:ext>
            </a:extLst>
          </p:cNvPr>
          <p:cNvSpPr txBox="1"/>
          <p:nvPr/>
        </p:nvSpPr>
        <p:spPr>
          <a:xfrm>
            <a:off x="7721598" y="3407290"/>
            <a:ext cx="2962444" cy="954107"/>
          </a:xfrm>
          <a:prstGeom prst="rect">
            <a:avLst/>
          </a:prstGeom>
          <a:noFill/>
        </p:spPr>
        <p:txBody>
          <a:bodyPr wrap="square" rtlCol="0">
            <a:spAutoFit/>
          </a:bodyPr>
          <a:lstStyle/>
          <a:p>
            <a:pPr algn="ctr"/>
            <a:r>
              <a:rPr lang="fi-FI" sz="2800" dirty="0"/>
              <a:t>Varhaiskasvatuksen eettiset periaatteet</a:t>
            </a:r>
          </a:p>
        </p:txBody>
      </p:sp>
    </p:spTree>
    <p:extLst>
      <p:ext uri="{BB962C8B-B14F-4D97-AF65-F5344CB8AC3E}">
        <p14:creationId xmlns:p14="http://schemas.microsoft.com/office/powerpoint/2010/main" val="3142201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alama 5">
            <a:extLst>
              <a:ext uri="{FF2B5EF4-FFF2-40B4-BE49-F238E27FC236}">
                <a16:creationId xmlns:a16="http://schemas.microsoft.com/office/drawing/2014/main" id="{1D256D43-F3F5-4D3F-96A4-76A8E8AA7178}"/>
              </a:ext>
            </a:extLst>
          </p:cNvPr>
          <p:cNvSpPr/>
          <p:nvPr/>
        </p:nvSpPr>
        <p:spPr>
          <a:xfrm flipH="1">
            <a:off x="806726" y="3087757"/>
            <a:ext cx="2705100" cy="1689650"/>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alama 7">
            <a:extLst>
              <a:ext uri="{FF2B5EF4-FFF2-40B4-BE49-F238E27FC236}">
                <a16:creationId xmlns:a16="http://schemas.microsoft.com/office/drawing/2014/main" id="{0B6DCD7C-1997-4A5B-AFCD-77C048C208F6}"/>
              </a:ext>
            </a:extLst>
          </p:cNvPr>
          <p:cNvSpPr/>
          <p:nvPr/>
        </p:nvSpPr>
        <p:spPr>
          <a:xfrm flipH="1">
            <a:off x="2358887" y="3962402"/>
            <a:ext cx="1762540" cy="2173356"/>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alama 4">
            <a:extLst>
              <a:ext uri="{FF2B5EF4-FFF2-40B4-BE49-F238E27FC236}">
                <a16:creationId xmlns:a16="http://schemas.microsoft.com/office/drawing/2014/main" id="{C8776264-3146-418E-8009-7658C09F9784}"/>
              </a:ext>
            </a:extLst>
          </p:cNvPr>
          <p:cNvSpPr/>
          <p:nvPr/>
        </p:nvSpPr>
        <p:spPr>
          <a:xfrm>
            <a:off x="7056784" y="3326296"/>
            <a:ext cx="2027582" cy="2173356"/>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Salama 6">
            <a:extLst>
              <a:ext uri="{FF2B5EF4-FFF2-40B4-BE49-F238E27FC236}">
                <a16:creationId xmlns:a16="http://schemas.microsoft.com/office/drawing/2014/main" id="{A306C397-9CDA-4794-902D-96425AB0B2B2}"/>
              </a:ext>
            </a:extLst>
          </p:cNvPr>
          <p:cNvSpPr/>
          <p:nvPr/>
        </p:nvSpPr>
        <p:spPr>
          <a:xfrm>
            <a:off x="5764696" y="4293706"/>
            <a:ext cx="1013791" cy="1987824"/>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Pilvi 3">
            <a:extLst>
              <a:ext uri="{FF2B5EF4-FFF2-40B4-BE49-F238E27FC236}">
                <a16:creationId xmlns:a16="http://schemas.microsoft.com/office/drawing/2014/main" id="{1D723CFA-2041-4F70-B25D-AC5C3DD5DC2B}"/>
              </a:ext>
            </a:extLst>
          </p:cNvPr>
          <p:cNvSpPr/>
          <p:nvPr/>
        </p:nvSpPr>
        <p:spPr>
          <a:xfrm>
            <a:off x="2272747" y="198782"/>
            <a:ext cx="6281531" cy="4518992"/>
          </a:xfrm>
          <a:prstGeom prst="cloud">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kstiruutu 8">
            <a:extLst>
              <a:ext uri="{FF2B5EF4-FFF2-40B4-BE49-F238E27FC236}">
                <a16:creationId xmlns:a16="http://schemas.microsoft.com/office/drawing/2014/main" id="{A5B75DE5-6C9D-46B1-8EB5-B798C7AB57E1}"/>
              </a:ext>
            </a:extLst>
          </p:cNvPr>
          <p:cNvSpPr txBox="1"/>
          <p:nvPr/>
        </p:nvSpPr>
        <p:spPr>
          <a:xfrm>
            <a:off x="3240157" y="915414"/>
            <a:ext cx="4403034" cy="3046988"/>
          </a:xfrm>
          <a:prstGeom prst="rect">
            <a:avLst/>
          </a:prstGeom>
          <a:noFill/>
        </p:spPr>
        <p:txBody>
          <a:bodyPr wrap="square" rtlCol="0">
            <a:spAutoFit/>
          </a:bodyPr>
          <a:lstStyle/>
          <a:p>
            <a:pPr algn="ctr"/>
            <a:r>
              <a:rPr lang="fi-FI" sz="2400" b="1" dirty="0">
                <a:solidFill>
                  <a:schemeClr val="accent1">
                    <a:lumMod val="20000"/>
                    <a:lumOff val="80000"/>
                  </a:schemeClr>
                </a:solidFill>
                <a:latin typeface="Comic Sans MS" panose="030F0702030302020204" pitchFamily="66" charset="0"/>
              </a:rPr>
              <a:t>TUNNISTA </a:t>
            </a:r>
          </a:p>
          <a:p>
            <a:pPr algn="ctr"/>
            <a:r>
              <a:rPr lang="fi-FI" sz="2400" b="1" dirty="0">
                <a:solidFill>
                  <a:schemeClr val="accent1">
                    <a:lumMod val="20000"/>
                    <a:lumOff val="80000"/>
                  </a:schemeClr>
                </a:solidFill>
                <a:latin typeface="Comic Sans MS" panose="030F0702030302020204" pitchFamily="66" charset="0"/>
              </a:rPr>
              <a:t>OMAT ASENTEET,</a:t>
            </a:r>
          </a:p>
          <a:p>
            <a:pPr algn="ctr"/>
            <a:r>
              <a:rPr lang="fi-FI" sz="2400" b="1" dirty="0">
                <a:solidFill>
                  <a:schemeClr val="accent1">
                    <a:lumMod val="20000"/>
                    <a:lumOff val="80000"/>
                  </a:schemeClr>
                </a:solidFill>
                <a:latin typeface="Comic Sans MS" panose="030F0702030302020204" pitchFamily="66" charset="0"/>
              </a:rPr>
              <a:t>ARVOT,</a:t>
            </a:r>
          </a:p>
          <a:p>
            <a:pPr algn="ctr"/>
            <a:r>
              <a:rPr lang="fi-FI" sz="2400" b="1" dirty="0">
                <a:solidFill>
                  <a:schemeClr val="accent1">
                    <a:lumMod val="20000"/>
                    <a:lumOff val="80000"/>
                  </a:schemeClr>
                </a:solidFill>
                <a:latin typeface="Comic Sans MS" panose="030F0702030302020204" pitchFamily="66" charset="0"/>
              </a:rPr>
              <a:t>ENNAKKOLUULOT,</a:t>
            </a:r>
          </a:p>
          <a:p>
            <a:pPr algn="ctr"/>
            <a:r>
              <a:rPr lang="fi-FI" sz="2400" b="1" dirty="0">
                <a:solidFill>
                  <a:schemeClr val="accent1">
                    <a:lumMod val="20000"/>
                    <a:lumOff val="80000"/>
                  </a:schemeClr>
                </a:solidFill>
                <a:latin typeface="Comic Sans MS" panose="030F0702030302020204" pitchFamily="66" charset="0"/>
              </a:rPr>
              <a:t>OMAN KÄYTTÄYTYMISEN VAIKUTUS</a:t>
            </a:r>
          </a:p>
          <a:p>
            <a:pPr algn="ctr"/>
            <a:endParaRPr lang="fi-FI" sz="2400" b="1" dirty="0">
              <a:solidFill>
                <a:schemeClr val="accent1">
                  <a:lumMod val="20000"/>
                  <a:lumOff val="80000"/>
                </a:schemeClr>
              </a:solidFill>
              <a:latin typeface="Comic Sans MS" panose="030F0702030302020204" pitchFamily="66" charset="0"/>
            </a:endParaRPr>
          </a:p>
          <a:p>
            <a:pPr algn="ctr"/>
            <a:r>
              <a:rPr lang="fi-FI" sz="2400" b="1" dirty="0">
                <a:solidFill>
                  <a:schemeClr val="accent1">
                    <a:lumMod val="20000"/>
                    <a:lumOff val="80000"/>
                  </a:schemeClr>
                </a:solidFill>
                <a:latin typeface="Comic Sans MS" panose="030F0702030302020204" pitchFamily="66" charset="0"/>
              </a:rPr>
              <a:t>VAARANPAIKAT</a:t>
            </a:r>
            <a:endParaRPr lang="fi-FI" b="1" dirty="0">
              <a:solidFill>
                <a:schemeClr val="accent1">
                  <a:lumMod val="20000"/>
                  <a:lumOff val="80000"/>
                </a:schemeClr>
              </a:solidFill>
              <a:latin typeface="Comic Sans MS" panose="030F0702030302020204" pitchFamily="66" charset="0"/>
            </a:endParaRPr>
          </a:p>
        </p:txBody>
      </p:sp>
      <p:sp>
        <p:nvSpPr>
          <p:cNvPr id="2" name="Sydän 1"/>
          <p:cNvSpPr/>
          <p:nvPr/>
        </p:nvSpPr>
        <p:spPr>
          <a:xfrm rot="20321690">
            <a:off x="9065585" y="447632"/>
            <a:ext cx="2665492" cy="3545144"/>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Tekstiruutu 2"/>
          <p:cNvSpPr txBox="1"/>
          <p:nvPr/>
        </p:nvSpPr>
        <p:spPr>
          <a:xfrm rot="19933717">
            <a:off x="9546806" y="1214964"/>
            <a:ext cx="1795549" cy="2062103"/>
          </a:xfrm>
          <a:prstGeom prst="rect">
            <a:avLst/>
          </a:prstGeom>
          <a:noFill/>
        </p:spPr>
        <p:txBody>
          <a:bodyPr wrap="square" rtlCol="0">
            <a:spAutoFit/>
          </a:bodyPr>
          <a:lstStyle/>
          <a:p>
            <a:pPr algn="ctr"/>
            <a:r>
              <a:rPr lang="fi-FI" sz="1600" dirty="0">
                <a:latin typeface="Comic Sans MS" panose="030F0702030302020204" pitchFamily="66" charset="0"/>
              </a:rPr>
              <a:t>MITÄ PAREMMIN TUNNET ITSESI, SEN HELPOMPI ON HYVÄKSYÄ ERILAISUUTTA!</a:t>
            </a:r>
          </a:p>
        </p:txBody>
      </p:sp>
    </p:spTree>
    <p:extLst>
      <p:ext uri="{BB962C8B-B14F-4D97-AF65-F5344CB8AC3E}">
        <p14:creationId xmlns:p14="http://schemas.microsoft.com/office/powerpoint/2010/main" val="2462283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149610-5F88-4433-8CFC-F4E0F53642DD}"/>
              </a:ext>
            </a:extLst>
          </p:cNvPr>
          <p:cNvSpPr>
            <a:spLocks noGrp="1"/>
          </p:cNvSpPr>
          <p:nvPr>
            <p:ph type="title"/>
          </p:nvPr>
        </p:nvSpPr>
        <p:spPr>
          <a:xfrm>
            <a:off x="1451578" y="265504"/>
            <a:ext cx="9603275" cy="1049235"/>
          </a:xfrm>
        </p:spPr>
        <p:txBody>
          <a:bodyPr/>
          <a:lstStyle/>
          <a:p>
            <a:r>
              <a:rPr lang="fi-FI" dirty="0"/>
              <a:t>Perheiden, varhaiskasvatuksen eettisiä ongelmia      </a:t>
            </a:r>
            <a:r>
              <a:rPr lang="fi-FI" sz="2400" dirty="0"/>
              <a:t>vauva.fi -sivustolta</a:t>
            </a:r>
            <a:endParaRPr lang="fi-FI" dirty="0"/>
          </a:p>
        </p:txBody>
      </p:sp>
      <p:sp>
        <p:nvSpPr>
          <p:cNvPr id="3" name="Sisällön paikkamerkki 2">
            <a:extLst>
              <a:ext uri="{FF2B5EF4-FFF2-40B4-BE49-F238E27FC236}">
                <a16:creationId xmlns:a16="http://schemas.microsoft.com/office/drawing/2014/main" id="{2BCC5C3C-26AF-41E0-988A-6C0156B6EBB3}"/>
              </a:ext>
            </a:extLst>
          </p:cNvPr>
          <p:cNvSpPr>
            <a:spLocks noGrp="1"/>
          </p:cNvSpPr>
          <p:nvPr>
            <p:ph idx="1"/>
          </p:nvPr>
        </p:nvSpPr>
        <p:spPr>
          <a:xfrm>
            <a:off x="250257" y="1973180"/>
            <a:ext cx="12012328" cy="4514247"/>
          </a:xfrm>
        </p:spPr>
        <p:txBody>
          <a:bodyPr>
            <a:normAutofit fontScale="92500" lnSpcReduction="20000"/>
          </a:bodyPr>
          <a:lstStyle/>
          <a:p>
            <a:r>
              <a:rPr lang="fi-FI" dirty="0"/>
              <a:t>Hoitoalan ammattilaisten ennakkoasenteet erilaisia perheitä kohtaan</a:t>
            </a:r>
          </a:p>
          <a:p>
            <a:r>
              <a:rPr lang="fi-FI" dirty="0"/>
              <a:t> niputtaminen yhdenlaisiin muotteihin, ymmärtämättä yksilöinä perheitä ja ihmisiä, jokaista erilaista elämäntarinaa ja syytä. </a:t>
            </a:r>
          </a:p>
          <a:p>
            <a:r>
              <a:rPr lang="fi-FI" dirty="0"/>
              <a:t>Voi tulkita niin väärin ihmiset ja heidän käyttäytymisen sekä ongelmat, vain koska tuijotatte teorioita ja oppeja joita on hoitotyössä opiskellut ja kuullut.</a:t>
            </a:r>
          </a:p>
          <a:p>
            <a:r>
              <a:rPr lang="fi-FI" dirty="0"/>
              <a:t>Lasten eriarvoisuus, joka kumpuaa hoitotyön ammattilaisen mieltymyksistä ja asenteista, suosien tietynlaisia perheitä ja lapsia. </a:t>
            </a:r>
          </a:p>
          <a:p>
            <a:r>
              <a:rPr lang="fi-FI" dirty="0"/>
              <a:t>Eettinen ongelma; vanhemmat eri uskontokunnista. Isä tahtoo ympärileikkauksen lapselle? (tai on jo tehnyt sen) äiti ei. Miten hoitajana puutut asiaan? Neuvot? </a:t>
            </a:r>
          </a:p>
          <a:p>
            <a:r>
              <a:rPr lang="fi-FI" dirty="0"/>
              <a:t>samoin eettinen ongelma kuinka pitkällä viedään vaikeavammaisen hoitoja jos vanhemmat eivät edes hoida lasta? Lapsi laitoksessa ja vanhemmat haluavat jatkaa eettisesti </a:t>
            </a:r>
            <a:r>
              <a:rPr lang="fi-FI" dirty="0" err="1"/>
              <a:t>arvelluttavia</a:t>
            </a:r>
            <a:r>
              <a:rPr lang="fi-FI" dirty="0"/>
              <a:t> hoitoa (lapsen elämänlaatu ei parane mutta lapsi elää kauemmin)..</a:t>
            </a:r>
          </a:p>
        </p:txBody>
      </p:sp>
    </p:spTree>
    <p:extLst>
      <p:ext uri="{BB962C8B-B14F-4D97-AF65-F5344CB8AC3E}">
        <p14:creationId xmlns:p14="http://schemas.microsoft.com/office/powerpoint/2010/main" val="189391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2C4A2C16-9522-4459-9385-9F24F6FB5EF8}"/>
              </a:ext>
            </a:extLst>
          </p:cNvPr>
          <p:cNvSpPr/>
          <p:nvPr/>
        </p:nvSpPr>
        <p:spPr>
          <a:xfrm>
            <a:off x="741144" y="308008"/>
            <a:ext cx="10308657" cy="5940088"/>
          </a:xfrm>
          <a:prstGeom prst="rect">
            <a:avLst/>
          </a:prstGeom>
        </p:spPr>
        <p:txBody>
          <a:bodyPr wrap="square">
            <a:spAutoFit/>
          </a:bodyPr>
          <a:lstStyle/>
          <a:p>
            <a:pPr marL="285750" indent="-285750">
              <a:buFontTx/>
              <a:buChar char="-"/>
            </a:pPr>
            <a:r>
              <a:rPr lang="fi-FI" sz="2000" dirty="0">
                <a:solidFill>
                  <a:srgbClr val="000000"/>
                </a:solidFill>
                <a:latin typeface="Asap"/>
              </a:rPr>
              <a:t>lapsen edun ja vanhempien näkemyksen välinen ristiriita: esim. tutkimuksesta tai kuntoutuksesta  kieltäytyminen (fysioterapia, toimintaterapia, puheterapia, arjen kuntoutus päivähoidossa, varhain alkaneiden oppimisvaikeuksien tukeminen), jonka taustalla voi olla vanhemman </a:t>
            </a:r>
            <a:r>
              <a:rPr lang="fi-FI" sz="2000" dirty="0" err="1">
                <a:solidFill>
                  <a:srgbClr val="000000"/>
                </a:solidFill>
                <a:latin typeface="Asap"/>
              </a:rPr>
              <a:t>kypsymättämyys</a:t>
            </a:r>
            <a:r>
              <a:rPr lang="fi-FI" sz="2000" dirty="0">
                <a:solidFill>
                  <a:srgbClr val="000000"/>
                </a:solidFill>
                <a:latin typeface="Asap"/>
              </a:rPr>
              <a:t>, pelot, arjenhallinnan ongelmat, mielenterveyden ongelmat..</a:t>
            </a:r>
          </a:p>
          <a:p>
            <a:pPr marL="285750" indent="-285750">
              <a:buFontTx/>
              <a:buChar char="-"/>
            </a:pPr>
            <a:endParaRPr lang="fi-FI" sz="2000" dirty="0">
              <a:solidFill>
                <a:srgbClr val="000000"/>
              </a:solidFill>
              <a:latin typeface="Asap"/>
            </a:endParaRPr>
          </a:p>
          <a:p>
            <a:pPr marL="285750" indent="-285750">
              <a:buFontTx/>
              <a:buChar char="-"/>
            </a:pPr>
            <a:r>
              <a:rPr lang="fi-FI" sz="2000" dirty="0">
                <a:solidFill>
                  <a:srgbClr val="000000"/>
                </a:solidFill>
                <a:latin typeface="Asap"/>
              </a:rPr>
              <a:t>terveydenhoitajan omat asenteet, ennakkoluulot ja pelot (suosimista tai syrjimistä ei saisi tapahtua, mutta käytännössä sitä tapahtuu huomaamatta), tähän auttaa oman tiedon ja ymmärryksen kartuttaminen niin, että myötätuntoinen ja realistinen käsitys asiakkaasta ja hänen tilanteesta on mahdollista muodostaa</a:t>
            </a:r>
          </a:p>
          <a:p>
            <a:pPr marL="285750" indent="-285750">
              <a:buFontTx/>
              <a:buChar char="-"/>
            </a:pPr>
            <a:endParaRPr lang="fi-FI" sz="2000" dirty="0">
              <a:solidFill>
                <a:srgbClr val="000000"/>
              </a:solidFill>
              <a:latin typeface="Asap"/>
            </a:endParaRPr>
          </a:p>
          <a:p>
            <a:pPr marL="285750" indent="-285750">
              <a:buFontTx/>
              <a:buChar char="-"/>
            </a:pPr>
            <a:r>
              <a:rPr lang="fi-FI" sz="2000" dirty="0">
                <a:solidFill>
                  <a:srgbClr val="000000"/>
                </a:solidFill>
                <a:latin typeface="Asap"/>
              </a:rPr>
              <a:t>yhteiskunnassa vallitseva ideologia/poliittinen mielipide, joka vaikuttaa resursseihin, palvelujen rakenteisiin ja päätöksentekoon (saattaa olla ristiriidassa lastenoikeuksien sopimukseen kirjatun lapsen edun periaatteen kanssa -&gt; viranomainen velvoitettu noudattamaan lapsen edun periaatetta)</a:t>
            </a:r>
          </a:p>
          <a:p>
            <a:pPr marL="285750" indent="-285750">
              <a:buFontTx/>
              <a:buChar char="-"/>
            </a:pPr>
            <a:endParaRPr lang="fi-FI" sz="2000" dirty="0">
              <a:solidFill>
                <a:srgbClr val="000000"/>
              </a:solidFill>
              <a:latin typeface="Asap"/>
            </a:endParaRPr>
          </a:p>
          <a:p>
            <a:r>
              <a:rPr lang="fi-FI" sz="2000" dirty="0">
                <a:solidFill>
                  <a:srgbClr val="000000"/>
                </a:solidFill>
                <a:latin typeface="Asap"/>
              </a:rPr>
              <a:t>- lapsen osallisuus häntä koskevassa päätöksenteossa (lapsenoikeuksien sopimuksen mukaan), työntekijän vajaa ymmärrys lapsen kehityksestä ja ikätasolle sopivasta tavasta ottaa osaa itseä koskeviin päätöksiin (psyykkinen kehitys, lapsen suojeleminen, osallisuuden periaatteen ymmärtäminen/ymmärtämättömyys, jne.)</a:t>
            </a:r>
            <a:endParaRPr lang="fi-FI" sz="2000" b="0" i="0" dirty="0">
              <a:solidFill>
                <a:srgbClr val="000000"/>
              </a:solidFill>
              <a:effectLst/>
              <a:latin typeface="Asap"/>
            </a:endParaRPr>
          </a:p>
        </p:txBody>
      </p:sp>
    </p:spTree>
    <p:extLst>
      <p:ext uri="{BB962C8B-B14F-4D97-AF65-F5344CB8AC3E}">
        <p14:creationId xmlns:p14="http://schemas.microsoft.com/office/powerpoint/2010/main" val="1601246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37DDD5-D0EE-4447-875E-C45B73BE2554}"/>
              </a:ext>
            </a:extLst>
          </p:cNvPr>
          <p:cNvSpPr>
            <a:spLocks noGrp="1"/>
          </p:cNvSpPr>
          <p:nvPr>
            <p:ph type="title"/>
          </p:nvPr>
        </p:nvSpPr>
        <p:spPr/>
        <p:txBody>
          <a:bodyPr/>
          <a:lstStyle/>
          <a:p>
            <a:r>
              <a:rPr lang="fi-FI" dirty="0"/>
              <a:t>Muita…</a:t>
            </a:r>
          </a:p>
        </p:txBody>
      </p:sp>
      <p:sp>
        <p:nvSpPr>
          <p:cNvPr id="3" name="Sisällön paikkamerkki 2">
            <a:extLst>
              <a:ext uri="{FF2B5EF4-FFF2-40B4-BE49-F238E27FC236}">
                <a16:creationId xmlns:a16="http://schemas.microsoft.com/office/drawing/2014/main" id="{DD604545-4E37-46AF-A908-83C2935C500B}"/>
              </a:ext>
            </a:extLst>
          </p:cNvPr>
          <p:cNvSpPr>
            <a:spLocks noGrp="1"/>
          </p:cNvSpPr>
          <p:nvPr>
            <p:ph idx="1"/>
          </p:nvPr>
        </p:nvSpPr>
        <p:spPr/>
        <p:txBody>
          <a:bodyPr/>
          <a:lstStyle/>
          <a:p>
            <a:r>
              <a:rPr lang="fi-FI" dirty="0"/>
              <a:t>Oma väsymys ja sen aiheuttamat negatiiviset tunteet</a:t>
            </a:r>
          </a:p>
          <a:p>
            <a:r>
              <a:rPr lang="fi-FI" dirty="0"/>
              <a:t>Salassapitoon liittyvät eettiset haasteet</a:t>
            </a:r>
          </a:p>
          <a:p>
            <a:pPr lvl="1"/>
            <a:r>
              <a:rPr lang="fi-FI" dirty="0"/>
              <a:t>Saa tietää jotain joltain toiselta vanhemmalta</a:t>
            </a:r>
          </a:p>
          <a:p>
            <a:pPr lvl="1"/>
            <a:r>
              <a:rPr lang="fi-FI" dirty="0"/>
              <a:t>Saa kuulla lapselta toisesta perheestä asioita</a:t>
            </a:r>
          </a:p>
          <a:p>
            <a:pPr lvl="1"/>
            <a:r>
              <a:rPr lang="fi-FI" dirty="0"/>
              <a:t>Juorujen kuuleminen – onko edes totta?!</a:t>
            </a:r>
          </a:p>
          <a:p>
            <a:pPr lvl="1"/>
            <a:endParaRPr lang="fi-FI" dirty="0"/>
          </a:p>
          <a:p>
            <a:pPr lvl="1"/>
            <a:endParaRPr lang="fi-FI" dirty="0"/>
          </a:p>
        </p:txBody>
      </p:sp>
    </p:spTree>
    <p:extLst>
      <p:ext uri="{BB962C8B-B14F-4D97-AF65-F5344CB8AC3E}">
        <p14:creationId xmlns:p14="http://schemas.microsoft.com/office/powerpoint/2010/main" val="1859979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71502471-FC00-4424-A486-1BA239C1FB1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07" b="86787" l="3500" r="96667">
                        <a14:foregroundMark x1="6833" y1="81081" x2="6833" y2="81081"/>
                        <a14:foregroundMark x1="3500" y1="80180" x2="3500" y2="80180"/>
                        <a14:foregroundMark x1="6167" y1="86787" x2="6167" y2="86787"/>
                        <a14:foregroundMark x1="92167" y1="75676" x2="92167" y2="75676"/>
                        <a14:foregroundMark x1="96833" y1="76877" x2="96833" y2="76877"/>
                        <a14:foregroundMark x1="50000" y1="59159" x2="50000" y2="59159"/>
                        <a14:foregroundMark x1="41833" y1="59159" x2="41833" y2="59159"/>
                        <a14:foregroundMark x1="40000" y1="63964" x2="40000" y2="63964"/>
                        <a14:foregroundMark x1="41500" y1="55856" x2="41500" y2="55856"/>
                        <a14:foregroundMark x1="41333" y1="54054" x2="41333" y2="54054"/>
                        <a14:foregroundMark x1="41333" y1="49850" x2="41333" y2="49850"/>
                        <a14:foregroundMark x1="45333" y1="38739" x2="45333" y2="38739"/>
                        <a14:foregroundMark x1="44500" y1="41141" x2="44500" y2="41141"/>
                        <a14:foregroundMark x1="42333" y1="33033" x2="42333" y2="33033"/>
                        <a14:foregroundMark x1="40500" y1="34835" x2="40500" y2="34835"/>
                        <a14:foregroundMark x1="37667" y1="36937" x2="37667" y2="36937"/>
                        <a14:foregroundMark x1="51500" y1="33333" x2="51500" y2="33333"/>
                        <a14:foregroundMark x1="50667" y1="36637" x2="50667" y2="36637"/>
                        <a14:foregroundMark x1="49000" y1="54955" x2="49000" y2="54955"/>
                        <a14:foregroundMark x1="47833" y1="51652" x2="47833" y2="51652"/>
                        <a14:foregroundMark x1="47667" y1="46847" x2="47667" y2="46847"/>
                        <a14:foregroundMark x1="82000" y1="52252" x2="82000" y2="52252"/>
                        <a14:foregroundMark x1="82000" y1="55255" x2="82000" y2="55255"/>
                        <a14:foregroundMark x1="81667" y1="48348" x2="81667" y2="48348"/>
                        <a14:foregroundMark x1="87833" y1="48949" x2="87833" y2="48949"/>
                        <a14:foregroundMark x1="87833" y1="48649" x2="87833" y2="48649"/>
                        <a14:foregroundMark x1="87167" y1="47447" x2="87167" y2="47447"/>
                        <a14:foregroundMark x1="88833" y1="53453" x2="88833" y2="53453"/>
                        <a14:foregroundMark x1="82500" y1="44444" x2="82500" y2="44444"/>
                        <a14:foregroundMark x1="83333" y1="40541" x2="83333" y2="40541"/>
                        <a14:foregroundMark x1="83333" y1="35736" x2="83333" y2="35736"/>
                        <a14:foregroundMark x1="86833" y1="34234" x2="86833" y2="34234"/>
                        <a14:foregroundMark x1="78833" y1="29129" x2="78833" y2="29129"/>
                        <a14:foregroundMark x1="78500" y1="33333" x2="78500" y2="33333"/>
                        <a14:foregroundMark x1="92833" y1="31832" x2="92833" y2="31832"/>
                        <a14:foregroundMark x1="92000" y1="30030" x2="92000" y2="30030"/>
                        <a14:foregroundMark x1="86500" y1="6607" x2="86500" y2="6607"/>
                        <a14:foregroundMark x1="86000" y1="15916" x2="86000" y2="15916"/>
                        <a14:foregroundMark x1="84500" y1="16517" x2="84500" y2="16517"/>
                        <a14:foregroundMark x1="84833" y1="29429" x2="84833" y2="29429"/>
                        <a14:foregroundMark x1="88167" y1="51652" x2="88167" y2="51652"/>
                        <a14:foregroundMark x1="92833" y1="33634" x2="92833" y2="33634"/>
                        <a14:foregroundMark x1="91833" y1="32432" x2="91833" y2="32432"/>
                        <a14:foregroundMark x1="91667" y1="33333" x2="91667" y2="33333"/>
                        <a14:foregroundMark x1="47667" y1="26126" x2="47667" y2="26126"/>
                      </a14:backgroundRemoval>
                    </a14:imgEffect>
                  </a14:imgLayer>
                </a14:imgProps>
              </a:ext>
            </a:extLst>
          </a:blip>
          <a:srcRect b="9447"/>
          <a:stretch/>
        </p:blipFill>
        <p:spPr>
          <a:xfrm>
            <a:off x="0" y="-92764"/>
            <a:ext cx="12192000" cy="6241774"/>
          </a:xfrm>
          <a:prstGeom prst="rect">
            <a:avLst/>
          </a:prstGeom>
          <a:noFill/>
        </p:spPr>
      </p:pic>
      <p:sp>
        <p:nvSpPr>
          <p:cNvPr id="5" name="Tekstiruutu 4">
            <a:extLst>
              <a:ext uri="{FF2B5EF4-FFF2-40B4-BE49-F238E27FC236}">
                <a16:creationId xmlns:a16="http://schemas.microsoft.com/office/drawing/2014/main" id="{EAD7E0BD-2D6D-4C57-B906-9513316A9174}"/>
              </a:ext>
            </a:extLst>
          </p:cNvPr>
          <p:cNvSpPr txBox="1"/>
          <p:nvPr/>
        </p:nvSpPr>
        <p:spPr>
          <a:xfrm>
            <a:off x="1364974" y="4996069"/>
            <a:ext cx="9462052" cy="954107"/>
          </a:xfrm>
          <a:prstGeom prst="rect">
            <a:avLst/>
          </a:prstGeom>
          <a:noFill/>
        </p:spPr>
        <p:txBody>
          <a:bodyPr wrap="square" rtlCol="0">
            <a:spAutoFit/>
          </a:bodyPr>
          <a:lstStyle/>
          <a:p>
            <a:pPr algn="ctr"/>
            <a:r>
              <a:rPr lang="fi-FI" sz="2800" b="1" dirty="0">
                <a:latin typeface="Comic Sans MS" panose="030F0702030302020204" pitchFamily="66" charset="0"/>
              </a:rPr>
              <a:t>MIETTIKÄÄ EETTISESTI JA VAITIO-OLON KANNALTA VAARANPAIKKOJA PÄIVÄKODISSA</a:t>
            </a:r>
          </a:p>
        </p:txBody>
      </p:sp>
    </p:spTree>
    <p:extLst>
      <p:ext uri="{BB962C8B-B14F-4D97-AF65-F5344CB8AC3E}">
        <p14:creationId xmlns:p14="http://schemas.microsoft.com/office/powerpoint/2010/main" val="2456598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D0F7393-73ED-4683-BF2D-FF9CFF90BACA}"/>
              </a:ext>
            </a:extLst>
          </p:cNvPr>
          <p:cNvSpPr>
            <a:spLocks noGrp="1"/>
          </p:cNvSpPr>
          <p:nvPr>
            <p:ph type="title"/>
          </p:nvPr>
        </p:nvSpPr>
        <p:spPr/>
        <p:txBody>
          <a:bodyPr/>
          <a:lstStyle/>
          <a:p>
            <a:r>
              <a:rPr lang="fi-FI" dirty="0"/>
              <a:t>Lapsuuden itseisarvolla</a:t>
            </a:r>
          </a:p>
        </p:txBody>
      </p:sp>
      <p:sp>
        <p:nvSpPr>
          <p:cNvPr id="3" name="Sisällön paikkamerkki 2">
            <a:extLst>
              <a:ext uri="{FF2B5EF4-FFF2-40B4-BE49-F238E27FC236}">
                <a16:creationId xmlns:a16="http://schemas.microsoft.com/office/drawing/2014/main" id="{84D8D831-B1CC-4F4E-9416-53CD34F59CCC}"/>
              </a:ext>
            </a:extLst>
          </p:cNvPr>
          <p:cNvSpPr>
            <a:spLocks noGrp="1"/>
          </p:cNvSpPr>
          <p:nvPr>
            <p:ph idx="1"/>
          </p:nvPr>
        </p:nvSpPr>
        <p:spPr>
          <a:xfrm>
            <a:off x="1451579" y="2015732"/>
            <a:ext cx="10104317" cy="3450613"/>
          </a:xfrm>
        </p:spPr>
        <p:txBody>
          <a:bodyPr>
            <a:normAutofit/>
          </a:bodyPr>
          <a:lstStyle/>
          <a:p>
            <a:r>
              <a:rPr lang="fi-FI" sz="2800" dirty="0"/>
              <a:t>Tarkoitetaan lapsen kunnioittamista lapsena</a:t>
            </a:r>
          </a:p>
          <a:p>
            <a:r>
              <a:rPr lang="fi-FI" sz="2800" dirty="0"/>
              <a:t>Lapsuuden hyväksymistä ja ymmärtämistä hyvin tärkeänä kasvun ja kehityksen ajankohtana </a:t>
            </a:r>
          </a:p>
          <a:p>
            <a:r>
              <a:rPr lang="fi-FI" sz="2800" dirty="0"/>
              <a:t>Lasta suojellaan pahalta</a:t>
            </a:r>
          </a:p>
          <a:p>
            <a:r>
              <a:rPr lang="fi-FI" sz="2800" dirty="0"/>
              <a:t>Autetaan saavuttamaan hyvä ja turvallinen lapsuuden aikainen elämä</a:t>
            </a:r>
          </a:p>
        </p:txBody>
      </p:sp>
    </p:spTree>
    <p:extLst>
      <p:ext uri="{BB962C8B-B14F-4D97-AF65-F5344CB8AC3E}">
        <p14:creationId xmlns:p14="http://schemas.microsoft.com/office/powerpoint/2010/main" val="617452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i 3">
            <a:extLst>
              <a:ext uri="{FF2B5EF4-FFF2-40B4-BE49-F238E27FC236}">
                <a16:creationId xmlns:a16="http://schemas.microsoft.com/office/drawing/2014/main" id="{F4F2130C-161A-40BC-9BF5-E4FF8907B756}"/>
              </a:ext>
            </a:extLst>
          </p:cNvPr>
          <p:cNvSpPr/>
          <p:nvPr/>
        </p:nvSpPr>
        <p:spPr>
          <a:xfrm>
            <a:off x="3843130" y="2590799"/>
            <a:ext cx="3657599" cy="14047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Ellipsi 4">
            <a:extLst>
              <a:ext uri="{FF2B5EF4-FFF2-40B4-BE49-F238E27FC236}">
                <a16:creationId xmlns:a16="http://schemas.microsoft.com/office/drawing/2014/main" id="{C46030C0-82F1-4001-9D09-E2421B08783D}"/>
              </a:ext>
            </a:extLst>
          </p:cNvPr>
          <p:cNvSpPr/>
          <p:nvPr/>
        </p:nvSpPr>
        <p:spPr>
          <a:xfrm>
            <a:off x="4164498" y="651555"/>
            <a:ext cx="2806146" cy="1192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Ellipsi 5">
            <a:extLst>
              <a:ext uri="{FF2B5EF4-FFF2-40B4-BE49-F238E27FC236}">
                <a16:creationId xmlns:a16="http://schemas.microsoft.com/office/drawing/2014/main" id="{671B8E23-D937-44A3-BC36-7781D24BA6E7}"/>
              </a:ext>
            </a:extLst>
          </p:cNvPr>
          <p:cNvSpPr/>
          <p:nvPr/>
        </p:nvSpPr>
        <p:spPr>
          <a:xfrm>
            <a:off x="7301948" y="1497498"/>
            <a:ext cx="3038061" cy="14047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4CD7FFE6-A560-4C1B-9150-242EBDF34F69}"/>
              </a:ext>
            </a:extLst>
          </p:cNvPr>
          <p:cNvSpPr/>
          <p:nvPr/>
        </p:nvSpPr>
        <p:spPr>
          <a:xfrm>
            <a:off x="8163339" y="3044687"/>
            <a:ext cx="2835965" cy="12740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Ellipsi 7">
            <a:extLst>
              <a:ext uri="{FF2B5EF4-FFF2-40B4-BE49-F238E27FC236}">
                <a16:creationId xmlns:a16="http://schemas.microsoft.com/office/drawing/2014/main" id="{F71613FA-94C3-44CB-9713-24C4228DC601}"/>
              </a:ext>
            </a:extLst>
          </p:cNvPr>
          <p:cNvSpPr/>
          <p:nvPr/>
        </p:nvSpPr>
        <p:spPr>
          <a:xfrm>
            <a:off x="6327913" y="4075043"/>
            <a:ext cx="2835965" cy="14761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Ellipsi 8">
            <a:extLst>
              <a:ext uri="{FF2B5EF4-FFF2-40B4-BE49-F238E27FC236}">
                <a16:creationId xmlns:a16="http://schemas.microsoft.com/office/drawing/2014/main" id="{4A7AE9F2-FCC1-4038-B73D-CEE0A6D35707}"/>
              </a:ext>
            </a:extLst>
          </p:cNvPr>
          <p:cNvSpPr/>
          <p:nvPr/>
        </p:nvSpPr>
        <p:spPr>
          <a:xfrm>
            <a:off x="2941984" y="4263886"/>
            <a:ext cx="3038060" cy="14047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Ellipsi 9">
            <a:extLst>
              <a:ext uri="{FF2B5EF4-FFF2-40B4-BE49-F238E27FC236}">
                <a16:creationId xmlns:a16="http://schemas.microsoft.com/office/drawing/2014/main" id="{173EBF86-9775-4117-A4B3-D7169BD51251}"/>
              </a:ext>
            </a:extLst>
          </p:cNvPr>
          <p:cNvSpPr/>
          <p:nvPr/>
        </p:nvSpPr>
        <p:spPr>
          <a:xfrm>
            <a:off x="516835" y="1306851"/>
            <a:ext cx="3038061" cy="1595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Ellipsi 10">
            <a:extLst>
              <a:ext uri="{FF2B5EF4-FFF2-40B4-BE49-F238E27FC236}">
                <a16:creationId xmlns:a16="http://schemas.microsoft.com/office/drawing/2014/main" id="{17ECFCB7-EEF4-4D45-AD92-B9373393EA4C}"/>
              </a:ext>
            </a:extLst>
          </p:cNvPr>
          <p:cNvSpPr/>
          <p:nvPr/>
        </p:nvSpPr>
        <p:spPr>
          <a:xfrm>
            <a:off x="250136" y="3281424"/>
            <a:ext cx="3038061" cy="15523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Tekstiruutu 11">
            <a:extLst>
              <a:ext uri="{FF2B5EF4-FFF2-40B4-BE49-F238E27FC236}">
                <a16:creationId xmlns:a16="http://schemas.microsoft.com/office/drawing/2014/main" id="{816F2B0D-BF91-4734-A03E-F0117C36BF6E}"/>
              </a:ext>
            </a:extLst>
          </p:cNvPr>
          <p:cNvSpPr txBox="1"/>
          <p:nvPr/>
        </p:nvSpPr>
        <p:spPr>
          <a:xfrm>
            <a:off x="4313582" y="3148255"/>
            <a:ext cx="2849219" cy="369332"/>
          </a:xfrm>
          <a:prstGeom prst="rect">
            <a:avLst/>
          </a:prstGeom>
          <a:noFill/>
        </p:spPr>
        <p:txBody>
          <a:bodyPr wrap="square" rtlCol="0">
            <a:spAutoFit/>
          </a:bodyPr>
          <a:lstStyle/>
          <a:p>
            <a:r>
              <a:rPr lang="fi-FI" dirty="0">
                <a:latin typeface="Comic Sans MS" panose="030F0702030302020204" pitchFamily="66" charset="0"/>
              </a:rPr>
              <a:t>VARHAISKASVATUS</a:t>
            </a:r>
          </a:p>
        </p:txBody>
      </p:sp>
      <p:sp>
        <p:nvSpPr>
          <p:cNvPr id="13" name="Tekstiruutu 12">
            <a:extLst>
              <a:ext uri="{FF2B5EF4-FFF2-40B4-BE49-F238E27FC236}">
                <a16:creationId xmlns:a16="http://schemas.microsoft.com/office/drawing/2014/main" id="{8DB410AC-283B-4095-9BAD-4CEBA6C4941A}"/>
              </a:ext>
            </a:extLst>
          </p:cNvPr>
          <p:cNvSpPr txBox="1"/>
          <p:nvPr/>
        </p:nvSpPr>
        <p:spPr>
          <a:xfrm>
            <a:off x="4750904" y="922254"/>
            <a:ext cx="1736035" cy="646331"/>
          </a:xfrm>
          <a:prstGeom prst="rect">
            <a:avLst/>
          </a:prstGeom>
          <a:noFill/>
        </p:spPr>
        <p:txBody>
          <a:bodyPr wrap="square" rtlCol="0">
            <a:spAutoFit/>
          </a:bodyPr>
          <a:lstStyle/>
          <a:p>
            <a:r>
              <a:rPr lang="fi-FI" dirty="0">
                <a:latin typeface="Comic Sans MS" panose="030F0702030302020204" pitchFamily="66" charset="0"/>
              </a:rPr>
              <a:t>LAPSUUDEN ITSEISARVO</a:t>
            </a:r>
          </a:p>
        </p:txBody>
      </p:sp>
      <p:sp>
        <p:nvSpPr>
          <p:cNvPr id="14" name="Tekstiruutu 13">
            <a:extLst>
              <a:ext uri="{FF2B5EF4-FFF2-40B4-BE49-F238E27FC236}">
                <a16:creationId xmlns:a16="http://schemas.microsoft.com/office/drawing/2014/main" id="{273EE595-7AD2-46A4-B422-7C9C53AB127C}"/>
              </a:ext>
            </a:extLst>
          </p:cNvPr>
          <p:cNvSpPr txBox="1"/>
          <p:nvPr/>
        </p:nvSpPr>
        <p:spPr>
          <a:xfrm>
            <a:off x="962442" y="1667469"/>
            <a:ext cx="2325755" cy="923330"/>
          </a:xfrm>
          <a:prstGeom prst="rect">
            <a:avLst/>
          </a:prstGeom>
          <a:noFill/>
        </p:spPr>
        <p:txBody>
          <a:bodyPr wrap="square" rtlCol="0">
            <a:spAutoFit/>
          </a:bodyPr>
          <a:lstStyle/>
          <a:p>
            <a:pPr algn="ctr"/>
            <a:r>
              <a:rPr lang="fi-FI" dirty="0"/>
              <a:t>OMAN KUNNAN STRATEGIAN MUKAISET ARVOT</a:t>
            </a:r>
          </a:p>
        </p:txBody>
      </p:sp>
      <p:sp>
        <p:nvSpPr>
          <p:cNvPr id="15" name="Tekstiruutu 14">
            <a:extLst>
              <a:ext uri="{FF2B5EF4-FFF2-40B4-BE49-F238E27FC236}">
                <a16:creationId xmlns:a16="http://schemas.microsoft.com/office/drawing/2014/main" id="{348ACFBF-4720-464D-A01A-3980E9CD3FFA}"/>
              </a:ext>
            </a:extLst>
          </p:cNvPr>
          <p:cNvSpPr txBox="1"/>
          <p:nvPr/>
        </p:nvSpPr>
        <p:spPr>
          <a:xfrm>
            <a:off x="962442" y="3672362"/>
            <a:ext cx="1470992" cy="646331"/>
          </a:xfrm>
          <a:prstGeom prst="rect">
            <a:avLst/>
          </a:prstGeom>
          <a:noFill/>
        </p:spPr>
        <p:txBody>
          <a:bodyPr wrap="square" rtlCol="0">
            <a:spAutoFit/>
          </a:bodyPr>
          <a:lstStyle/>
          <a:p>
            <a:r>
              <a:rPr lang="fi-FI" dirty="0">
                <a:latin typeface="Comic Sans MS" panose="030F0702030302020204" pitchFamily="66" charset="0"/>
              </a:rPr>
              <a:t>  LAPSEN OIKEUDET</a:t>
            </a:r>
          </a:p>
        </p:txBody>
      </p:sp>
      <p:sp>
        <p:nvSpPr>
          <p:cNvPr id="17" name="Tekstiruutu 16">
            <a:extLst>
              <a:ext uri="{FF2B5EF4-FFF2-40B4-BE49-F238E27FC236}">
                <a16:creationId xmlns:a16="http://schemas.microsoft.com/office/drawing/2014/main" id="{C198873F-B222-46D4-80F1-30DB3BFD5221}"/>
              </a:ext>
            </a:extLst>
          </p:cNvPr>
          <p:cNvSpPr txBox="1"/>
          <p:nvPr/>
        </p:nvSpPr>
        <p:spPr>
          <a:xfrm>
            <a:off x="3089414" y="4643084"/>
            <a:ext cx="2743199" cy="646331"/>
          </a:xfrm>
          <a:prstGeom prst="rect">
            <a:avLst/>
          </a:prstGeom>
          <a:noFill/>
        </p:spPr>
        <p:txBody>
          <a:bodyPr wrap="square" rtlCol="0">
            <a:spAutoFit/>
          </a:bodyPr>
          <a:lstStyle/>
          <a:p>
            <a:pPr algn="ctr"/>
            <a:r>
              <a:rPr lang="fi-FI" dirty="0">
                <a:latin typeface="Comic Sans MS" panose="030F0702030302020204" pitchFamily="66" charset="0"/>
              </a:rPr>
              <a:t>PERHEIDEN MONIMUOTOISUUS</a:t>
            </a:r>
          </a:p>
        </p:txBody>
      </p:sp>
      <p:sp>
        <p:nvSpPr>
          <p:cNvPr id="18" name="Tekstiruutu 17">
            <a:extLst>
              <a:ext uri="{FF2B5EF4-FFF2-40B4-BE49-F238E27FC236}">
                <a16:creationId xmlns:a16="http://schemas.microsoft.com/office/drawing/2014/main" id="{10170CF1-9757-4854-AB5C-5C61CCF38DEB}"/>
              </a:ext>
            </a:extLst>
          </p:cNvPr>
          <p:cNvSpPr txBox="1"/>
          <p:nvPr/>
        </p:nvSpPr>
        <p:spPr>
          <a:xfrm>
            <a:off x="6427305" y="4318693"/>
            <a:ext cx="2776329" cy="923330"/>
          </a:xfrm>
          <a:prstGeom prst="rect">
            <a:avLst/>
          </a:prstGeom>
          <a:noFill/>
        </p:spPr>
        <p:txBody>
          <a:bodyPr wrap="square" rtlCol="0">
            <a:spAutoFit/>
          </a:bodyPr>
          <a:lstStyle/>
          <a:p>
            <a:pPr algn="ctr"/>
            <a:r>
              <a:rPr lang="fi-FI" dirty="0">
                <a:latin typeface="Comic Sans MS" panose="030F0702030302020204" pitchFamily="66" charset="0"/>
              </a:rPr>
              <a:t>YHDENVERTAISUUS, TASA-ARVO, MONINAISUUS</a:t>
            </a:r>
          </a:p>
        </p:txBody>
      </p:sp>
      <p:sp>
        <p:nvSpPr>
          <p:cNvPr id="19" name="Tekstiruutu 18">
            <a:extLst>
              <a:ext uri="{FF2B5EF4-FFF2-40B4-BE49-F238E27FC236}">
                <a16:creationId xmlns:a16="http://schemas.microsoft.com/office/drawing/2014/main" id="{E865146E-2740-4485-AB46-1B086336BE91}"/>
              </a:ext>
            </a:extLst>
          </p:cNvPr>
          <p:cNvSpPr txBox="1"/>
          <p:nvPr/>
        </p:nvSpPr>
        <p:spPr>
          <a:xfrm>
            <a:off x="8607286" y="3250600"/>
            <a:ext cx="1948069" cy="923330"/>
          </a:xfrm>
          <a:prstGeom prst="rect">
            <a:avLst/>
          </a:prstGeom>
          <a:noFill/>
        </p:spPr>
        <p:txBody>
          <a:bodyPr wrap="square" rtlCol="0">
            <a:spAutoFit/>
          </a:bodyPr>
          <a:lstStyle/>
          <a:p>
            <a:pPr algn="ctr"/>
            <a:r>
              <a:rPr lang="fi-FI" dirty="0">
                <a:latin typeface="Comic Sans MS" panose="030F0702030302020204" pitchFamily="66" charset="0"/>
              </a:rPr>
              <a:t>TERVEELLINEN JA KESTÄVÄ ELÄMÄNTAPA</a:t>
            </a:r>
          </a:p>
        </p:txBody>
      </p:sp>
      <p:sp>
        <p:nvSpPr>
          <p:cNvPr id="20" name="Tekstiruutu 19">
            <a:extLst>
              <a:ext uri="{FF2B5EF4-FFF2-40B4-BE49-F238E27FC236}">
                <a16:creationId xmlns:a16="http://schemas.microsoft.com/office/drawing/2014/main" id="{098ABEAC-7611-4AA2-B1B4-CBCD42C44573}"/>
              </a:ext>
            </a:extLst>
          </p:cNvPr>
          <p:cNvSpPr txBox="1"/>
          <p:nvPr/>
        </p:nvSpPr>
        <p:spPr>
          <a:xfrm>
            <a:off x="7815469" y="1876696"/>
            <a:ext cx="2117035" cy="646331"/>
          </a:xfrm>
          <a:prstGeom prst="rect">
            <a:avLst/>
          </a:prstGeom>
          <a:noFill/>
        </p:spPr>
        <p:txBody>
          <a:bodyPr wrap="square" rtlCol="0">
            <a:spAutoFit/>
          </a:bodyPr>
          <a:lstStyle/>
          <a:p>
            <a:pPr algn="ctr"/>
            <a:r>
              <a:rPr lang="fi-FI" dirty="0">
                <a:latin typeface="Comic Sans MS" panose="030F0702030302020204" pitchFamily="66" charset="0"/>
              </a:rPr>
              <a:t>IHMISENÄ KASVAMINEN</a:t>
            </a:r>
          </a:p>
        </p:txBody>
      </p:sp>
      <p:cxnSp>
        <p:nvCxnSpPr>
          <p:cNvPr id="24" name="Suora yhdysviiva 23">
            <a:extLst>
              <a:ext uri="{FF2B5EF4-FFF2-40B4-BE49-F238E27FC236}">
                <a16:creationId xmlns:a16="http://schemas.microsoft.com/office/drawing/2014/main" id="{0DCD961C-608C-42F3-9B92-A759E80AEA4E}"/>
              </a:ext>
            </a:extLst>
          </p:cNvPr>
          <p:cNvCxnSpPr>
            <a:cxnSpLocks/>
            <a:stCxn id="4" idx="0"/>
          </p:cNvCxnSpPr>
          <p:nvPr/>
        </p:nvCxnSpPr>
        <p:spPr>
          <a:xfrm flipV="1">
            <a:off x="5671930" y="1844250"/>
            <a:ext cx="0" cy="746549"/>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uora yhdysviiva 25">
            <a:extLst>
              <a:ext uri="{FF2B5EF4-FFF2-40B4-BE49-F238E27FC236}">
                <a16:creationId xmlns:a16="http://schemas.microsoft.com/office/drawing/2014/main" id="{191EAF05-90E1-4911-B7A1-BD61E0DB743E}"/>
              </a:ext>
            </a:extLst>
          </p:cNvPr>
          <p:cNvCxnSpPr>
            <a:cxnSpLocks/>
          </p:cNvCxnSpPr>
          <p:nvPr/>
        </p:nvCxnSpPr>
        <p:spPr>
          <a:xfrm flipH="1" flipV="1">
            <a:off x="3288199" y="2590800"/>
            <a:ext cx="876299" cy="3526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uora yhdysviiva 27">
            <a:extLst>
              <a:ext uri="{FF2B5EF4-FFF2-40B4-BE49-F238E27FC236}">
                <a16:creationId xmlns:a16="http://schemas.microsoft.com/office/drawing/2014/main" id="{4B757157-1F48-4E57-B905-14EC1518FBFA}"/>
              </a:ext>
            </a:extLst>
          </p:cNvPr>
          <p:cNvCxnSpPr/>
          <p:nvPr/>
        </p:nvCxnSpPr>
        <p:spPr>
          <a:xfrm flipH="1">
            <a:off x="3264178" y="3573261"/>
            <a:ext cx="777733" cy="32950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uora yhdysviiva 29">
            <a:extLst>
              <a:ext uri="{FF2B5EF4-FFF2-40B4-BE49-F238E27FC236}">
                <a16:creationId xmlns:a16="http://schemas.microsoft.com/office/drawing/2014/main" id="{15C056D5-B6FD-4FF8-9828-B0716DAD9CC9}"/>
              </a:ext>
            </a:extLst>
          </p:cNvPr>
          <p:cNvCxnSpPr>
            <a:cxnSpLocks/>
          </p:cNvCxnSpPr>
          <p:nvPr/>
        </p:nvCxnSpPr>
        <p:spPr>
          <a:xfrm flipH="1">
            <a:off x="4956313" y="3968124"/>
            <a:ext cx="167310" cy="350569"/>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uora yhdysviiva 32">
            <a:extLst>
              <a:ext uri="{FF2B5EF4-FFF2-40B4-BE49-F238E27FC236}">
                <a16:creationId xmlns:a16="http://schemas.microsoft.com/office/drawing/2014/main" id="{AFC50A02-D9D3-4A7B-9674-CE8FB829FA50}"/>
              </a:ext>
            </a:extLst>
          </p:cNvPr>
          <p:cNvCxnSpPr>
            <a:cxnSpLocks/>
          </p:cNvCxnSpPr>
          <p:nvPr/>
        </p:nvCxnSpPr>
        <p:spPr>
          <a:xfrm>
            <a:off x="6771860" y="3899702"/>
            <a:ext cx="198784" cy="27422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uora yhdysviiva 35">
            <a:extLst>
              <a:ext uri="{FF2B5EF4-FFF2-40B4-BE49-F238E27FC236}">
                <a16:creationId xmlns:a16="http://schemas.microsoft.com/office/drawing/2014/main" id="{ABC04A41-3208-41B8-8A74-A269128F65D9}"/>
              </a:ext>
            </a:extLst>
          </p:cNvPr>
          <p:cNvCxnSpPr>
            <a:stCxn id="4" idx="6"/>
          </p:cNvCxnSpPr>
          <p:nvPr/>
        </p:nvCxnSpPr>
        <p:spPr>
          <a:xfrm>
            <a:off x="7500729" y="3293164"/>
            <a:ext cx="795132" cy="224423"/>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uora yhdysviiva 37">
            <a:extLst>
              <a:ext uri="{FF2B5EF4-FFF2-40B4-BE49-F238E27FC236}">
                <a16:creationId xmlns:a16="http://schemas.microsoft.com/office/drawing/2014/main" id="{3BE4A8D6-A95F-4C4D-838A-6B1F0321391F}"/>
              </a:ext>
            </a:extLst>
          </p:cNvPr>
          <p:cNvCxnSpPr>
            <a:endCxn id="6" idx="3"/>
          </p:cNvCxnSpPr>
          <p:nvPr/>
        </p:nvCxnSpPr>
        <p:spPr>
          <a:xfrm flipV="1">
            <a:off x="7272127" y="2696508"/>
            <a:ext cx="474735" cy="22768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358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539D4F-AD89-4980-8334-8705B6564C5B}"/>
              </a:ext>
            </a:extLst>
          </p:cNvPr>
          <p:cNvSpPr>
            <a:spLocks noGrp="1"/>
          </p:cNvSpPr>
          <p:nvPr>
            <p:ph type="title"/>
          </p:nvPr>
        </p:nvSpPr>
        <p:spPr/>
        <p:txBody>
          <a:bodyPr/>
          <a:lstStyle/>
          <a:p>
            <a:r>
              <a:rPr lang="fi-FI" dirty="0"/>
              <a:t>varhaiskasvatuksessa</a:t>
            </a:r>
          </a:p>
        </p:txBody>
      </p:sp>
      <p:sp>
        <p:nvSpPr>
          <p:cNvPr id="3" name="Sisällön paikkamerkki 2">
            <a:extLst>
              <a:ext uri="{FF2B5EF4-FFF2-40B4-BE49-F238E27FC236}">
                <a16:creationId xmlns:a16="http://schemas.microsoft.com/office/drawing/2014/main" id="{844009C4-3068-4480-8A06-373AF78F62A3}"/>
              </a:ext>
            </a:extLst>
          </p:cNvPr>
          <p:cNvSpPr>
            <a:spLocks noGrp="1"/>
          </p:cNvSpPr>
          <p:nvPr>
            <p:ph idx="1"/>
          </p:nvPr>
        </p:nvSpPr>
        <p:spPr>
          <a:xfrm>
            <a:off x="1451579" y="2015732"/>
            <a:ext cx="9603275" cy="4037749"/>
          </a:xfrm>
        </p:spPr>
        <p:txBody>
          <a:bodyPr>
            <a:normAutofit/>
          </a:bodyPr>
          <a:lstStyle/>
          <a:p>
            <a:r>
              <a:rPr lang="fi-FI" sz="2800" dirty="0"/>
              <a:t>Lapsi nähdään ainutlaatuisena yksilönä</a:t>
            </a:r>
          </a:p>
          <a:p>
            <a:r>
              <a:rPr lang="fi-FI" sz="2800" dirty="0"/>
              <a:t>Arvokkaana sellaisena kuin HÄN on</a:t>
            </a:r>
          </a:p>
          <a:p>
            <a:r>
              <a:rPr lang="fi-FI" sz="2800" dirty="0"/>
              <a:t>Lapsella on oikeus tulla</a:t>
            </a:r>
          </a:p>
          <a:p>
            <a:pPr lvl="1"/>
            <a:r>
              <a:rPr lang="fi-FI" sz="2400" dirty="0"/>
              <a:t>Kuulluksi</a:t>
            </a:r>
          </a:p>
          <a:p>
            <a:pPr lvl="1"/>
            <a:r>
              <a:rPr lang="fi-FI" sz="2400" dirty="0"/>
              <a:t>Nähdyksi</a:t>
            </a:r>
          </a:p>
          <a:p>
            <a:pPr lvl="1"/>
            <a:r>
              <a:rPr lang="fi-FI" sz="2400" dirty="0"/>
              <a:t>Huomioon otetuksi ja ymmärretyksi omana itsenään</a:t>
            </a:r>
          </a:p>
          <a:p>
            <a:pPr lvl="1"/>
            <a:r>
              <a:rPr lang="fi-FI" sz="2400" dirty="0"/>
              <a:t>Ja osana yhteisöä</a:t>
            </a:r>
            <a:endParaRPr lang="fi-FI" sz="2000" dirty="0"/>
          </a:p>
        </p:txBody>
      </p:sp>
    </p:spTree>
    <p:extLst>
      <p:ext uri="{BB962C8B-B14F-4D97-AF65-F5344CB8AC3E}">
        <p14:creationId xmlns:p14="http://schemas.microsoft.com/office/powerpoint/2010/main" val="3485713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439501-F15A-43E2-984C-A0745BFED731}"/>
              </a:ext>
            </a:extLst>
          </p:cNvPr>
          <p:cNvSpPr>
            <a:spLocks noGrp="1"/>
          </p:cNvSpPr>
          <p:nvPr>
            <p:ph type="title"/>
          </p:nvPr>
        </p:nvSpPr>
        <p:spPr/>
        <p:txBody>
          <a:bodyPr/>
          <a:lstStyle/>
          <a:p>
            <a:r>
              <a:rPr lang="fi-FI" dirty="0"/>
              <a:t>Työntekijä kohtaa lapsen arvostavasti</a:t>
            </a:r>
          </a:p>
        </p:txBody>
      </p:sp>
      <p:sp>
        <p:nvSpPr>
          <p:cNvPr id="3" name="Sisällön paikkamerkki 2">
            <a:extLst>
              <a:ext uri="{FF2B5EF4-FFF2-40B4-BE49-F238E27FC236}">
                <a16:creationId xmlns:a16="http://schemas.microsoft.com/office/drawing/2014/main" id="{A53693E3-15C6-4FAF-98BC-6B6F7655E61F}"/>
              </a:ext>
            </a:extLst>
          </p:cNvPr>
          <p:cNvSpPr>
            <a:spLocks noGrp="1"/>
          </p:cNvSpPr>
          <p:nvPr>
            <p:ph idx="1"/>
          </p:nvPr>
        </p:nvSpPr>
        <p:spPr/>
        <p:txBody>
          <a:bodyPr>
            <a:normAutofit/>
          </a:bodyPr>
          <a:lstStyle/>
          <a:p>
            <a:r>
              <a:rPr lang="fi-FI" sz="2400" dirty="0"/>
              <a:t>Ymmärtää jokaisen lapsen yksilöllisen kehittymisen</a:t>
            </a:r>
          </a:p>
          <a:p>
            <a:r>
              <a:rPr lang="fi-FI" sz="2400" dirty="0"/>
              <a:t>Ei vertaa lasta sisaruksiin tai muihin lapsiin</a:t>
            </a:r>
          </a:p>
          <a:p>
            <a:r>
              <a:rPr lang="fi-FI" sz="2400" dirty="0"/>
              <a:t>Tarjoaa lapselle yksilöllistä tukea</a:t>
            </a:r>
          </a:p>
          <a:p>
            <a:r>
              <a:rPr lang="fi-FI" sz="2400" dirty="0"/>
              <a:t>Kunnioittaa lapsen intimiteettiä</a:t>
            </a:r>
          </a:p>
          <a:p>
            <a:r>
              <a:rPr lang="fi-FI" sz="2400" dirty="0"/>
              <a:t>Antaa lapselle mahdollisuuksia tehdä valintoja</a:t>
            </a:r>
          </a:p>
          <a:p>
            <a:r>
              <a:rPr lang="fi-FI" sz="2400" dirty="0"/>
              <a:t>Kuulee lasta häntä koskevissa asioissa</a:t>
            </a:r>
          </a:p>
        </p:txBody>
      </p:sp>
    </p:spTree>
    <p:extLst>
      <p:ext uri="{BB962C8B-B14F-4D97-AF65-F5344CB8AC3E}">
        <p14:creationId xmlns:p14="http://schemas.microsoft.com/office/powerpoint/2010/main" val="61962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0598E557-4920-412B-BFE4-72DCFB79125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backgroundMark x1="86022" y1="24194" x2="86022" y2="24194"/>
                        <a14:backgroundMark x1="86022" y1="24194" x2="86022" y2="24194"/>
                      </a14:backgroundRemoval>
                    </a14:imgEffect>
                  </a14:imgLayer>
                </a14:imgProps>
              </a:ext>
            </a:extLst>
          </a:blip>
          <a:stretch>
            <a:fillRect/>
          </a:stretch>
        </p:blipFill>
        <p:spPr>
          <a:xfrm>
            <a:off x="1616765" y="3198468"/>
            <a:ext cx="2744649" cy="3659532"/>
          </a:xfrm>
          <a:prstGeom prst="rect">
            <a:avLst/>
          </a:prstGeom>
        </p:spPr>
      </p:pic>
      <p:sp>
        <p:nvSpPr>
          <p:cNvPr id="5" name="Pilvi 4">
            <a:extLst>
              <a:ext uri="{FF2B5EF4-FFF2-40B4-BE49-F238E27FC236}">
                <a16:creationId xmlns:a16="http://schemas.microsoft.com/office/drawing/2014/main" id="{3A98BB60-F70E-407B-9467-2EAE886FBA55}"/>
              </a:ext>
            </a:extLst>
          </p:cNvPr>
          <p:cNvSpPr/>
          <p:nvPr/>
        </p:nvSpPr>
        <p:spPr>
          <a:xfrm>
            <a:off x="1815548" y="2478157"/>
            <a:ext cx="1842052" cy="1219200"/>
          </a:xfrm>
          <a:prstGeom prst="cloud">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ekstiruutu 5">
            <a:extLst>
              <a:ext uri="{FF2B5EF4-FFF2-40B4-BE49-F238E27FC236}">
                <a16:creationId xmlns:a16="http://schemas.microsoft.com/office/drawing/2014/main" id="{B037699F-BFE5-4451-A62F-919D941EC65E}"/>
              </a:ext>
            </a:extLst>
          </p:cNvPr>
          <p:cNvSpPr txBox="1"/>
          <p:nvPr/>
        </p:nvSpPr>
        <p:spPr>
          <a:xfrm>
            <a:off x="5406887" y="1046922"/>
            <a:ext cx="4147930" cy="2308324"/>
          </a:xfrm>
          <a:prstGeom prst="rect">
            <a:avLst/>
          </a:prstGeom>
          <a:noFill/>
        </p:spPr>
        <p:txBody>
          <a:bodyPr wrap="square" rtlCol="0">
            <a:spAutoFit/>
          </a:bodyPr>
          <a:lstStyle/>
          <a:p>
            <a:pPr algn="ctr"/>
            <a:r>
              <a:rPr lang="fi-FI" sz="2400" b="1" dirty="0">
                <a:latin typeface="Comic Sans MS" panose="030F0702030302020204" pitchFamily="66" charset="0"/>
              </a:rPr>
              <a:t>LAPSI ITKEE ETEISESSÄ </a:t>
            </a:r>
          </a:p>
          <a:p>
            <a:pPr algn="ctr"/>
            <a:r>
              <a:rPr lang="fi-FI" sz="2400" b="1" dirty="0">
                <a:latin typeface="Comic Sans MS" panose="030F0702030302020204" pitchFamily="66" charset="0"/>
              </a:rPr>
              <a:t>TULTUAAN SISÄLLE.</a:t>
            </a:r>
          </a:p>
          <a:p>
            <a:pPr algn="ctr"/>
            <a:endParaRPr lang="fi-FI" sz="2400" b="1" dirty="0">
              <a:latin typeface="Comic Sans MS" panose="030F0702030302020204" pitchFamily="66" charset="0"/>
            </a:endParaRPr>
          </a:p>
          <a:p>
            <a:pPr algn="ctr"/>
            <a:r>
              <a:rPr lang="fi-FI" sz="2400" b="1" dirty="0">
                <a:latin typeface="Comic Sans MS" panose="030F0702030302020204" pitchFamily="66" charset="0"/>
              </a:rPr>
              <a:t>MITÄ TEET </a:t>
            </a:r>
          </a:p>
          <a:p>
            <a:pPr algn="ctr"/>
            <a:r>
              <a:rPr lang="fi-FI" sz="2400" b="1" dirty="0">
                <a:latin typeface="Comic Sans MS" panose="030F0702030302020204" pitchFamily="66" charset="0"/>
              </a:rPr>
              <a:t>HOITAJANA ?</a:t>
            </a:r>
          </a:p>
          <a:p>
            <a:pPr algn="ctr"/>
            <a:endParaRPr lang="fi-FI" sz="2400" b="1" dirty="0">
              <a:latin typeface="Comic Sans MS" panose="030F0702030302020204" pitchFamily="66" charset="0"/>
            </a:endParaRPr>
          </a:p>
        </p:txBody>
      </p:sp>
    </p:spTree>
    <p:extLst>
      <p:ext uri="{BB962C8B-B14F-4D97-AF65-F5344CB8AC3E}">
        <p14:creationId xmlns:p14="http://schemas.microsoft.com/office/powerpoint/2010/main" val="3850748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DFDC95-AE26-4AB7-A035-3024D42BDE8C}"/>
              </a:ext>
            </a:extLst>
          </p:cNvPr>
          <p:cNvSpPr>
            <a:spLocks noGrp="1"/>
          </p:cNvSpPr>
          <p:nvPr>
            <p:ph type="title"/>
          </p:nvPr>
        </p:nvSpPr>
        <p:spPr/>
        <p:txBody>
          <a:bodyPr>
            <a:normAutofit fontScale="90000"/>
          </a:bodyPr>
          <a:lstStyle/>
          <a:p>
            <a:pPr algn="ctr"/>
            <a:r>
              <a:rPr lang="fi-FI" dirty="0"/>
              <a:t>Hoitajan olemuksen ja ilmeiden vaikutus lapseen</a:t>
            </a:r>
            <a:br>
              <a:rPr lang="fi-FI" dirty="0"/>
            </a:br>
            <a:r>
              <a:rPr lang="fi-FI" sz="2200" dirty="0"/>
              <a:t>Puhe ja ilmeet ristiriidassa – uskotaan ilmeitä!!!</a:t>
            </a:r>
            <a:br>
              <a:rPr lang="fi-FI" sz="2200" dirty="0"/>
            </a:br>
            <a:endParaRPr lang="fi-FI" dirty="0"/>
          </a:p>
        </p:txBody>
      </p:sp>
      <p:sp>
        <p:nvSpPr>
          <p:cNvPr id="3" name="Sisällön paikkamerkki 2">
            <a:extLst>
              <a:ext uri="{FF2B5EF4-FFF2-40B4-BE49-F238E27FC236}">
                <a16:creationId xmlns:a16="http://schemas.microsoft.com/office/drawing/2014/main" id="{A71D5205-5C90-40B0-8FAA-03D5397C8506}"/>
              </a:ext>
            </a:extLst>
          </p:cNvPr>
          <p:cNvSpPr>
            <a:spLocks noGrp="1"/>
          </p:cNvSpPr>
          <p:nvPr>
            <p:ph sz="half" idx="1"/>
          </p:nvPr>
        </p:nvSpPr>
        <p:spPr>
          <a:xfrm>
            <a:off x="1447331" y="2010878"/>
            <a:ext cx="4645152" cy="4042233"/>
          </a:xfrm>
        </p:spPr>
        <p:style>
          <a:lnRef idx="1">
            <a:schemeClr val="accent1"/>
          </a:lnRef>
          <a:fillRef idx="2">
            <a:schemeClr val="accent1"/>
          </a:fillRef>
          <a:effectRef idx="1">
            <a:schemeClr val="accent1"/>
          </a:effectRef>
          <a:fontRef idx="minor">
            <a:schemeClr val="dk1"/>
          </a:fontRef>
        </p:style>
        <p:txBody>
          <a:bodyPr/>
          <a:lstStyle/>
          <a:p>
            <a:pPr marL="0" indent="0">
              <a:buNone/>
            </a:pPr>
            <a:r>
              <a:rPr lang="fi-FI" dirty="0"/>
              <a:t>MYÖNTEISET</a:t>
            </a:r>
          </a:p>
          <a:p>
            <a:r>
              <a:rPr lang="fi-FI" dirty="0"/>
              <a:t>Hymy viestii hyväksyntää ja välittämistä</a:t>
            </a:r>
          </a:p>
          <a:p>
            <a:r>
              <a:rPr lang="fi-FI" dirty="0"/>
              <a:t>Lähellä olo</a:t>
            </a:r>
          </a:p>
          <a:p>
            <a:r>
              <a:rPr lang="fi-FI" dirty="0"/>
              <a:t>Nähdyksi tuleminen</a:t>
            </a:r>
          </a:p>
          <a:p>
            <a:r>
              <a:rPr lang="fi-FI" dirty="0"/>
              <a:t>Keskustelu</a:t>
            </a:r>
          </a:p>
          <a:p>
            <a:r>
              <a:rPr lang="fi-FI" dirty="0" err="1"/>
              <a:t>Sylittely</a:t>
            </a:r>
            <a:endParaRPr lang="fi-FI" dirty="0"/>
          </a:p>
          <a:p>
            <a:r>
              <a:rPr lang="fi-FI" dirty="0"/>
              <a:t>Välittäminen luo turvallisuutta</a:t>
            </a:r>
          </a:p>
        </p:txBody>
      </p:sp>
      <p:sp>
        <p:nvSpPr>
          <p:cNvPr id="4" name="Sisällön paikkamerkki 3">
            <a:extLst>
              <a:ext uri="{FF2B5EF4-FFF2-40B4-BE49-F238E27FC236}">
                <a16:creationId xmlns:a16="http://schemas.microsoft.com/office/drawing/2014/main" id="{F938E4D7-4CB2-43CC-A6AB-A855AC0EBFD3}"/>
              </a:ext>
            </a:extLst>
          </p:cNvPr>
          <p:cNvSpPr>
            <a:spLocks noGrp="1"/>
          </p:cNvSpPr>
          <p:nvPr>
            <p:ph sz="half" idx="2"/>
          </p:nvPr>
        </p:nvSpPr>
        <p:spPr>
          <a:xfrm>
            <a:off x="6413771" y="2017343"/>
            <a:ext cx="4645152" cy="4042232"/>
          </a:xfrm>
        </p:spPr>
        <p:style>
          <a:lnRef idx="1">
            <a:schemeClr val="accent3"/>
          </a:lnRef>
          <a:fillRef idx="2">
            <a:schemeClr val="accent3"/>
          </a:fillRef>
          <a:effectRef idx="1">
            <a:schemeClr val="accent3"/>
          </a:effectRef>
          <a:fontRef idx="minor">
            <a:schemeClr val="dk1"/>
          </a:fontRef>
        </p:style>
        <p:txBody>
          <a:bodyPr/>
          <a:lstStyle/>
          <a:p>
            <a:pPr marL="0" indent="0">
              <a:buNone/>
            </a:pPr>
            <a:r>
              <a:rPr lang="fi-FI" dirty="0"/>
              <a:t>KIELTEISIÄ</a:t>
            </a:r>
          </a:p>
          <a:p>
            <a:r>
              <a:rPr lang="fi-FI" dirty="0"/>
              <a:t>Työntekijän totisuus</a:t>
            </a:r>
          </a:p>
          <a:p>
            <a:r>
              <a:rPr lang="fi-FI" dirty="0"/>
              <a:t>Kuuntelemattomuus</a:t>
            </a:r>
          </a:p>
          <a:p>
            <a:r>
              <a:rPr lang="fi-FI" dirty="0"/>
              <a:t>Näkymättömyys</a:t>
            </a:r>
          </a:p>
          <a:p>
            <a:r>
              <a:rPr lang="fi-FI" dirty="0"/>
              <a:t>Ilmeettömyys</a:t>
            </a:r>
          </a:p>
          <a:p>
            <a:r>
              <a:rPr lang="fi-FI" dirty="0"/>
              <a:t>Vihaisuus, äkäisyys</a:t>
            </a:r>
          </a:p>
          <a:p>
            <a:r>
              <a:rPr lang="fi-FI" dirty="0"/>
              <a:t>Tympeä, äkäinen voi tuntua pelottavalta</a:t>
            </a:r>
          </a:p>
        </p:txBody>
      </p:sp>
    </p:spTree>
    <p:extLst>
      <p:ext uri="{BB962C8B-B14F-4D97-AF65-F5344CB8AC3E}">
        <p14:creationId xmlns:p14="http://schemas.microsoft.com/office/powerpoint/2010/main" val="4218479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lvi 4">
            <a:extLst>
              <a:ext uri="{FF2B5EF4-FFF2-40B4-BE49-F238E27FC236}">
                <a16:creationId xmlns:a16="http://schemas.microsoft.com/office/drawing/2014/main" id="{3F592C4E-982F-4C75-8B2C-EA6413349E72}"/>
              </a:ext>
            </a:extLst>
          </p:cNvPr>
          <p:cNvSpPr/>
          <p:nvPr/>
        </p:nvSpPr>
        <p:spPr>
          <a:xfrm>
            <a:off x="1020417" y="1311965"/>
            <a:ext cx="4784036" cy="4240696"/>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ilvi 5">
            <a:extLst>
              <a:ext uri="{FF2B5EF4-FFF2-40B4-BE49-F238E27FC236}">
                <a16:creationId xmlns:a16="http://schemas.microsoft.com/office/drawing/2014/main" id="{0AF13297-D790-4846-A09A-029C4779841E}"/>
              </a:ext>
            </a:extLst>
          </p:cNvPr>
          <p:cNvSpPr/>
          <p:nvPr/>
        </p:nvSpPr>
        <p:spPr>
          <a:xfrm>
            <a:off x="6387548" y="1311965"/>
            <a:ext cx="5327374" cy="4094922"/>
          </a:xfrm>
          <a:prstGeom prst="cloud">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kstiruutu 6">
            <a:extLst>
              <a:ext uri="{FF2B5EF4-FFF2-40B4-BE49-F238E27FC236}">
                <a16:creationId xmlns:a16="http://schemas.microsoft.com/office/drawing/2014/main" id="{BEB19322-7A87-41CE-8BD3-0970DA604493}"/>
              </a:ext>
            </a:extLst>
          </p:cNvPr>
          <p:cNvSpPr txBox="1"/>
          <p:nvPr/>
        </p:nvSpPr>
        <p:spPr>
          <a:xfrm>
            <a:off x="1828800" y="2372139"/>
            <a:ext cx="2915478" cy="2677656"/>
          </a:xfrm>
          <a:prstGeom prst="rect">
            <a:avLst/>
          </a:prstGeom>
          <a:noFill/>
        </p:spPr>
        <p:txBody>
          <a:bodyPr wrap="square" rtlCol="0">
            <a:spAutoFit/>
          </a:bodyPr>
          <a:lstStyle/>
          <a:p>
            <a:pPr algn="ctr"/>
            <a:r>
              <a:rPr lang="fi-FI" sz="2400" dirty="0">
                <a:latin typeface="Comic Sans MS" panose="030F0702030302020204" pitchFamily="66" charset="0"/>
              </a:rPr>
              <a:t>HARJOITELKAA JA HAVAINNOIKAA</a:t>
            </a:r>
          </a:p>
          <a:p>
            <a:pPr algn="ctr"/>
            <a:r>
              <a:rPr lang="fi-FI" sz="2400" dirty="0">
                <a:latin typeface="Comic Sans MS" panose="030F0702030302020204" pitchFamily="66" charset="0"/>
              </a:rPr>
              <a:t>MYÖNTEISIÄ,</a:t>
            </a:r>
          </a:p>
          <a:p>
            <a:pPr algn="ctr"/>
            <a:r>
              <a:rPr lang="fi-FI" sz="2400" dirty="0">
                <a:latin typeface="Comic Sans MS" panose="030F0702030302020204" pitchFamily="66" charset="0"/>
              </a:rPr>
              <a:t>KANNUSTAVIA </a:t>
            </a:r>
          </a:p>
          <a:p>
            <a:pPr algn="ctr"/>
            <a:r>
              <a:rPr lang="fi-FI" sz="2400" dirty="0">
                <a:latin typeface="Comic Sans MS" panose="030F0702030302020204" pitchFamily="66" charset="0"/>
              </a:rPr>
              <a:t>ILMEITÄ JA ASENTOJA</a:t>
            </a:r>
          </a:p>
        </p:txBody>
      </p:sp>
      <p:sp>
        <p:nvSpPr>
          <p:cNvPr id="8" name="Tekstiruutu 7">
            <a:extLst>
              <a:ext uri="{FF2B5EF4-FFF2-40B4-BE49-F238E27FC236}">
                <a16:creationId xmlns:a16="http://schemas.microsoft.com/office/drawing/2014/main" id="{A59E3C11-1CF1-4FE9-AAC9-DDEF168FC88D}"/>
              </a:ext>
            </a:extLst>
          </p:cNvPr>
          <p:cNvSpPr txBox="1"/>
          <p:nvPr/>
        </p:nvSpPr>
        <p:spPr>
          <a:xfrm>
            <a:off x="7566991" y="2090172"/>
            <a:ext cx="3061252" cy="2677656"/>
          </a:xfrm>
          <a:prstGeom prst="rect">
            <a:avLst/>
          </a:prstGeom>
          <a:noFill/>
        </p:spPr>
        <p:txBody>
          <a:bodyPr wrap="square" rtlCol="0">
            <a:spAutoFit/>
          </a:bodyPr>
          <a:lstStyle/>
          <a:p>
            <a:pPr algn="ctr"/>
            <a:r>
              <a:rPr lang="fi-FI" sz="2400" dirty="0">
                <a:latin typeface="Comic Sans MS" panose="030F0702030302020204" pitchFamily="66" charset="0"/>
              </a:rPr>
              <a:t>HARJOITELKAA</a:t>
            </a:r>
          </a:p>
          <a:p>
            <a:pPr algn="ctr"/>
            <a:r>
              <a:rPr lang="fi-FI" sz="2400" dirty="0">
                <a:latin typeface="Comic Sans MS" panose="030F0702030302020204" pitchFamily="66" charset="0"/>
              </a:rPr>
              <a:t>JA HAVAINNOIKAA</a:t>
            </a:r>
          </a:p>
          <a:p>
            <a:pPr algn="ctr"/>
            <a:r>
              <a:rPr lang="fi-FI" sz="2400" dirty="0">
                <a:latin typeface="Comic Sans MS" panose="030F0702030302020204" pitchFamily="66" charset="0"/>
              </a:rPr>
              <a:t>KIETEISIÄ JA </a:t>
            </a:r>
          </a:p>
          <a:p>
            <a:pPr algn="ctr"/>
            <a:r>
              <a:rPr lang="fi-FI" sz="2400" dirty="0">
                <a:latin typeface="Comic Sans MS" panose="030F0702030302020204" pitchFamily="66" charset="0"/>
              </a:rPr>
              <a:t>RISTIRIITAISIA </a:t>
            </a:r>
          </a:p>
          <a:p>
            <a:pPr algn="ctr"/>
            <a:r>
              <a:rPr lang="fi-FI" sz="2400" dirty="0">
                <a:latin typeface="Comic Sans MS" panose="030F0702030302020204" pitchFamily="66" charset="0"/>
              </a:rPr>
              <a:t>ILMEITÄ JA ASENTOJA</a:t>
            </a:r>
            <a:endParaRPr lang="fi-FI" dirty="0">
              <a:latin typeface="Comic Sans MS" panose="030F0702030302020204" pitchFamily="66" charset="0"/>
            </a:endParaRPr>
          </a:p>
        </p:txBody>
      </p:sp>
    </p:spTree>
    <p:extLst>
      <p:ext uri="{BB962C8B-B14F-4D97-AF65-F5344CB8AC3E}">
        <p14:creationId xmlns:p14="http://schemas.microsoft.com/office/powerpoint/2010/main" val="2941220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336E0D-214A-4F30-BFB7-CEE22F0038F8}"/>
              </a:ext>
            </a:extLst>
          </p:cNvPr>
          <p:cNvSpPr>
            <a:spLocks noGrp="1"/>
          </p:cNvSpPr>
          <p:nvPr>
            <p:ph type="title"/>
          </p:nvPr>
        </p:nvSpPr>
        <p:spPr/>
        <p:txBody>
          <a:bodyPr/>
          <a:lstStyle/>
          <a:p>
            <a:r>
              <a:rPr lang="fi-FI" dirty="0"/>
              <a:t>Lapsen edun arviointi</a:t>
            </a:r>
          </a:p>
        </p:txBody>
      </p:sp>
      <p:sp>
        <p:nvSpPr>
          <p:cNvPr id="3" name="Sisällön paikkamerkki 2">
            <a:extLst>
              <a:ext uri="{FF2B5EF4-FFF2-40B4-BE49-F238E27FC236}">
                <a16:creationId xmlns:a16="http://schemas.microsoft.com/office/drawing/2014/main" id="{05E9310A-3D98-4487-8B8D-D52E7F39DB72}"/>
              </a:ext>
            </a:extLst>
          </p:cNvPr>
          <p:cNvSpPr>
            <a:spLocks noGrp="1"/>
          </p:cNvSpPr>
          <p:nvPr>
            <p:ph idx="1"/>
          </p:nvPr>
        </p:nvSpPr>
        <p:spPr>
          <a:xfrm>
            <a:off x="1451579" y="2015732"/>
            <a:ext cx="9603275" cy="4292303"/>
          </a:xfrm>
        </p:spPr>
        <p:txBody>
          <a:bodyPr>
            <a:normAutofit/>
          </a:bodyPr>
          <a:lstStyle/>
          <a:p>
            <a:r>
              <a:rPr lang="fi-FI" sz="2400" dirty="0"/>
              <a:t>Huomioidaan ikä ja kehitystaso</a:t>
            </a:r>
          </a:p>
          <a:p>
            <a:r>
              <a:rPr lang="fi-FI" sz="2400" dirty="0"/>
              <a:t>Ne vaikuttavat lapsen tarvitsemaan huolenpitoon, turvallisuuden arvioitiin ja päätöksiin, joita lapsi voi tehdä</a:t>
            </a:r>
          </a:p>
          <a:p>
            <a:r>
              <a:rPr lang="fi-FI" sz="2400" dirty="0"/>
              <a:t>Lapsella ja perheellä oikeus saada nopeasti lapsen terveyden ja hyvinvoinnin kannalta välttämättömät sosiaalipalvelut</a:t>
            </a:r>
          </a:p>
          <a:p>
            <a:r>
              <a:rPr lang="fi-FI" sz="2400" dirty="0"/>
              <a:t>Lasta koskevissa toimissa otettava huomioon lapsen etu</a:t>
            </a:r>
          </a:p>
          <a:p>
            <a:r>
              <a:rPr lang="fi-FI" sz="2400" dirty="0"/>
              <a:t>Erityishuomio siihen, miten ratkaisut turvaavat parhaiten lapsen kasvamisen tasapainoiseksi aikuiseksi</a:t>
            </a:r>
          </a:p>
        </p:txBody>
      </p:sp>
    </p:spTree>
    <p:extLst>
      <p:ext uri="{BB962C8B-B14F-4D97-AF65-F5344CB8AC3E}">
        <p14:creationId xmlns:p14="http://schemas.microsoft.com/office/powerpoint/2010/main" val="894583925"/>
      </p:ext>
    </p:extLst>
  </p:cSld>
  <p:clrMapOvr>
    <a:masterClrMapping/>
  </p:clrMapOvr>
</p:sld>
</file>

<file path=ppt/theme/theme1.xml><?xml version="1.0" encoding="utf-8"?>
<a:theme xmlns:a="http://schemas.openxmlformats.org/drawingml/2006/main" name="Galleria">
  <a:themeElements>
    <a:clrScheme name="Punainen-violetti">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Galleri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i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1327</TotalTime>
  <Words>721</Words>
  <Application>Microsoft Office PowerPoint</Application>
  <PresentationFormat>Laajakuva</PresentationFormat>
  <Paragraphs>119</Paragraphs>
  <Slides>19</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19</vt:i4>
      </vt:variant>
    </vt:vector>
  </HeadingPairs>
  <TitlesOfParts>
    <vt:vector size="24" baseType="lpstr">
      <vt:lpstr>Arial</vt:lpstr>
      <vt:lpstr>Asap</vt:lpstr>
      <vt:lpstr>Comic Sans MS</vt:lpstr>
      <vt:lpstr>Gill Sans MT</vt:lpstr>
      <vt:lpstr>Galleria</vt:lpstr>
      <vt:lpstr>LAPSUUDEN itseisarvo</vt:lpstr>
      <vt:lpstr>Lapsuuden itseisarvolla</vt:lpstr>
      <vt:lpstr>PowerPoint-esitys</vt:lpstr>
      <vt:lpstr>varhaiskasvatuksessa</vt:lpstr>
      <vt:lpstr>Työntekijä kohtaa lapsen arvostavasti</vt:lpstr>
      <vt:lpstr>PowerPoint-esitys</vt:lpstr>
      <vt:lpstr>Hoitajan olemuksen ja ilmeiden vaikutus lapseen Puhe ja ilmeet ristiriidassa – uskotaan ilmeitä!!! </vt:lpstr>
      <vt:lpstr>PowerPoint-esitys</vt:lpstr>
      <vt:lpstr>Lapsen edun arviointi</vt:lpstr>
      <vt:lpstr>EETTISYYS</vt:lpstr>
      <vt:lpstr>Ammattieettinen osaaminen</vt:lpstr>
      <vt:lpstr>Lähihoitajan eettiset ohjeet</vt:lpstr>
      <vt:lpstr>Varhaiskasvatuksen arvoja</vt:lpstr>
      <vt:lpstr>PowerPoint-esitys</vt:lpstr>
      <vt:lpstr>PowerPoint-esitys</vt:lpstr>
      <vt:lpstr>Perheiden, varhaiskasvatuksen eettisiä ongelmia      vauva.fi -sivustolta</vt:lpstr>
      <vt:lpstr>PowerPoint-esitys</vt:lpstr>
      <vt:lpstr>Muita…</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LAPSUUDEN itseisarvo</dc:title>
  <dc:creator>Sirke Yrjösuuri</dc:creator>
  <cp:lastModifiedBy>Sirke Yrjösuuri</cp:lastModifiedBy>
  <cp:revision>25</cp:revision>
  <dcterms:created xsi:type="dcterms:W3CDTF">2020-01-09T15:23:57Z</dcterms:created>
  <dcterms:modified xsi:type="dcterms:W3CDTF">2020-06-12T07:12:32Z</dcterms:modified>
</cp:coreProperties>
</file>