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B8DAF-0C78-F73F-67CA-2DA0FE1CB756}" v="90" dt="2025-09-16T10:08:08.391"/>
    <p1510:client id="{D2DBC1B3-0841-3FA9-E89F-869C7190B921}" v="1594" dt="2025-09-16T09:59:37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Kolari" userId="S::jenni.kolari@paok.fi::73e0b843-b336-425f-8371-10002171ee62" providerId="AD" clId="Web-{5FFB8DAF-0C78-F73F-67CA-2DA0FE1CB756}"/>
    <pc:docChg chg="modSld">
      <pc:chgData name="Jenni Kolari" userId="S::jenni.kolari@paok.fi::73e0b843-b336-425f-8371-10002171ee62" providerId="AD" clId="Web-{5FFB8DAF-0C78-F73F-67CA-2DA0FE1CB756}" dt="2025-09-16T10:08:08.391" v="89" actId="20577"/>
      <pc:docMkLst>
        <pc:docMk/>
      </pc:docMkLst>
      <pc:sldChg chg="modSp">
        <pc:chgData name="Jenni Kolari" userId="S::jenni.kolari@paok.fi::73e0b843-b336-425f-8371-10002171ee62" providerId="AD" clId="Web-{5FFB8DAF-0C78-F73F-67CA-2DA0FE1CB756}" dt="2025-09-16T10:02:41.633" v="5" actId="1076"/>
        <pc:sldMkLst>
          <pc:docMk/>
          <pc:sldMk cId="782385677" sldId="256"/>
        </pc:sldMkLst>
        <pc:spChg chg="mod">
          <ac:chgData name="Jenni Kolari" userId="S::jenni.kolari@paok.fi::73e0b843-b336-425f-8371-10002171ee62" providerId="AD" clId="Web-{5FFB8DAF-0C78-F73F-67CA-2DA0FE1CB756}" dt="2025-09-16T10:02:37.055" v="4" actId="107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Jenni Kolari" userId="S::jenni.kolari@paok.fi::73e0b843-b336-425f-8371-10002171ee62" providerId="AD" clId="Web-{5FFB8DAF-0C78-F73F-67CA-2DA0FE1CB756}" dt="2025-09-16T10:02:41.633" v="5" actId="1076"/>
          <ac:spMkLst>
            <pc:docMk/>
            <pc:sldMk cId="782385677" sldId="256"/>
            <ac:spMk id="3" creationId="{00000000-0000-0000-0000-000000000000}"/>
          </ac:spMkLst>
        </pc:spChg>
        <pc:picChg chg="mod">
          <ac:chgData name="Jenni Kolari" userId="S::jenni.kolari@paok.fi::73e0b843-b336-425f-8371-10002171ee62" providerId="AD" clId="Web-{5FFB8DAF-0C78-F73F-67CA-2DA0FE1CB756}" dt="2025-09-16T10:02:26.039" v="3"/>
          <ac:picMkLst>
            <pc:docMk/>
            <pc:sldMk cId="782385677" sldId="256"/>
            <ac:picMk id="52" creationId="{76F32AD1-2E7C-BEF9-BEB1-0A80A687B44F}"/>
          </ac:picMkLst>
        </pc:picChg>
      </pc:sldChg>
      <pc:sldChg chg="modSp">
        <pc:chgData name="Jenni Kolari" userId="S::jenni.kolari@paok.fi::73e0b843-b336-425f-8371-10002171ee62" providerId="AD" clId="Web-{5FFB8DAF-0C78-F73F-67CA-2DA0FE1CB756}" dt="2025-09-16T10:05:37.701" v="47" actId="20577"/>
        <pc:sldMkLst>
          <pc:docMk/>
          <pc:sldMk cId="2156850200" sldId="257"/>
        </pc:sldMkLst>
        <pc:spChg chg="mod">
          <ac:chgData name="Jenni Kolari" userId="S::jenni.kolari@paok.fi::73e0b843-b336-425f-8371-10002171ee62" providerId="AD" clId="Web-{5FFB8DAF-0C78-F73F-67CA-2DA0FE1CB756}" dt="2025-09-16T10:05:37.701" v="47" actId="20577"/>
          <ac:spMkLst>
            <pc:docMk/>
            <pc:sldMk cId="2156850200" sldId="257"/>
            <ac:spMk id="3" creationId="{7CD80D32-B76F-E1E4-E8E0-88C4A01A9E89}"/>
          </ac:spMkLst>
        </pc:spChg>
      </pc:sldChg>
      <pc:sldChg chg="addSp modSp">
        <pc:chgData name="Jenni Kolari" userId="S::jenni.kolari@paok.fi::73e0b843-b336-425f-8371-10002171ee62" providerId="AD" clId="Web-{5FFB8DAF-0C78-F73F-67CA-2DA0FE1CB756}" dt="2025-09-16T10:08:08.391" v="89" actId="20577"/>
        <pc:sldMkLst>
          <pc:docMk/>
          <pc:sldMk cId="86538006" sldId="258"/>
        </pc:sldMkLst>
        <pc:spChg chg="mod">
          <ac:chgData name="Jenni Kolari" userId="S::jenni.kolari@paok.fi::73e0b843-b336-425f-8371-10002171ee62" providerId="AD" clId="Web-{5FFB8DAF-0C78-F73F-67CA-2DA0FE1CB756}" dt="2025-09-16T10:08:08.391" v="89" actId="20577"/>
          <ac:spMkLst>
            <pc:docMk/>
            <pc:sldMk cId="86538006" sldId="258"/>
            <ac:spMk id="3" creationId="{81809097-9CF9-DC29-44F2-7796DD9BA918}"/>
          </ac:spMkLst>
        </pc:spChg>
        <pc:spChg chg="add mod">
          <ac:chgData name="Jenni Kolari" userId="S::jenni.kolari@paok.fi::73e0b843-b336-425f-8371-10002171ee62" providerId="AD" clId="Web-{5FFB8DAF-0C78-F73F-67CA-2DA0FE1CB756}" dt="2025-09-16T10:06:35.155" v="52" actId="1076"/>
          <ac:spMkLst>
            <pc:docMk/>
            <pc:sldMk cId="86538006" sldId="258"/>
            <ac:spMk id="7" creationId="{D5F1F58F-91D4-C30F-94C4-36C5567332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Munat kori">
            <a:extLst>
              <a:ext uri="{FF2B5EF4-FFF2-40B4-BE49-F238E27FC236}">
                <a16:creationId xmlns:a16="http://schemas.microsoft.com/office/drawing/2014/main" id="{76F32AD1-2E7C-BEF9-BEB1-0A80A687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02" b="7802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98333" y="-556859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Matikka 2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58444" y="2412210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3200" dirty="0"/>
              <a:t>Yksikköhinnan ja määrän hinnan laskeminen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7695-CF29-AFB1-1F37-EEAF4164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Yksikköhinnan</a:t>
            </a:r>
            <a:r>
              <a:rPr lang="en-US" dirty="0"/>
              <a:t> </a:t>
            </a:r>
            <a:r>
              <a:rPr lang="en-US" dirty="0" err="1"/>
              <a:t>laskeminen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0D32-B76F-E1E4-E8E0-88C4A01A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>
                <a:latin typeface="Calibri"/>
                <a:ea typeface="Calibri"/>
                <a:cs typeface="Calibri"/>
              </a:rPr>
              <a:t>Yksikköhinnalla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tarkoitetaan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yhden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litran</a:t>
            </a:r>
            <a:r>
              <a:rPr lang="en-US" sz="1800" dirty="0">
                <a:latin typeface="Calibri"/>
                <a:ea typeface="Calibri"/>
                <a:cs typeface="Calibri"/>
              </a:rPr>
              <a:t> tai </a:t>
            </a:r>
            <a:r>
              <a:rPr lang="en-US" sz="1800" err="1">
                <a:latin typeface="Calibri"/>
                <a:ea typeface="Calibri"/>
                <a:cs typeface="Calibri"/>
              </a:rPr>
              <a:t>yhden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kilon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hintaa</a:t>
            </a:r>
            <a:r>
              <a:rPr lang="en-US" sz="1800" dirty="0">
                <a:latin typeface="Calibri"/>
                <a:ea typeface="Calibri"/>
                <a:cs typeface="Calibri"/>
              </a:rPr>
              <a:t>. </a:t>
            </a:r>
          </a:p>
          <a:p>
            <a:r>
              <a:rPr lang="en-US" sz="1800" err="1">
                <a:latin typeface="Calibri"/>
                <a:ea typeface="Calibri"/>
                <a:cs typeface="Calibri"/>
              </a:rPr>
              <a:t>Sitä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tarvitaan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latin typeface="Calibri"/>
                <a:ea typeface="Calibri"/>
                <a:cs typeface="Calibri"/>
              </a:rPr>
              <a:t>kun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tehdään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hintavertailuja</a:t>
            </a:r>
            <a:r>
              <a:rPr lang="en-US" sz="1800" dirty="0">
                <a:latin typeface="Calibri"/>
                <a:ea typeface="Calibri"/>
                <a:cs typeface="Calibri"/>
              </a:rPr>
              <a:t>. </a:t>
            </a:r>
          </a:p>
          <a:p>
            <a:r>
              <a:rPr lang="en-US" sz="1800" err="1">
                <a:latin typeface="Calibri"/>
                <a:ea typeface="Calibri"/>
                <a:cs typeface="Calibri"/>
              </a:rPr>
              <a:t>Esim</a:t>
            </a:r>
            <a:r>
              <a:rPr lang="en-US" sz="1800" dirty="0">
                <a:latin typeface="Calibri"/>
                <a:ea typeface="Calibri"/>
                <a:cs typeface="Calibri"/>
              </a:rPr>
              <a:t>. </a:t>
            </a:r>
            <a:r>
              <a:rPr lang="en-US" sz="1800" err="1">
                <a:latin typeface="Calibri"/>
                <a:ea typeface="Calibri"/>
                <a:cs typeface="Calibri"/>
              </a:rPr>
              <a:t>Paljonko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maksaa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u="sng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YKSI KILO</a:t>
            </a:r>
            <a:r>
              <a:rPr lang="en-US" sz="1800" b="1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tomaatteja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latin typeface="Calibri"/>
                <a:ea typeface="Calibri"/>
                <a:cs typeface="Calibri"/>
              </a:rPr>
              <a:t>jos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u="sng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300 g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maksaa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1,30€</a:t>
            </a:r>
            <a:r>
              <a:rPr lang="en-US" sz="1800" u="sng" dirty="0">
                <a:latin typeface="Calibri"/>
                <a:ea typeface="Calibri"/>
                <a:cs typeface="Calibri"/>
              </a:rPr>
              <a:t>?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Calibri"/>
                <a:ea typeface="Calibri"/>
                <a:cs typeface="Calibri"/>
              </a:rPr>
              <a:t>300 g = 0,3 kg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err="1">
                <a:latin typeface="Calibri"/>
                <a:ea typeface="Calibri"/>
                <a:cs typeface="Calibri"/>
              </a:rPr>
              <a:t>Tehtävä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ratkaistaan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err="1">
                <a:latin typeface="Calibri"/>
                <a:ea typeface="Calibri"/>
                <a:cs typeface="Calibri"/>
              </a:rPr>
              <a:t>verrannolla</a:t>
            </a:r>
            <a:r>
              <a:rPr lang="en-US" sz="1800" dirty="0">
                <a:latin typeface="Calibri"/>
                <a:ea typeface="Calibri"/>
                <a:cs typeface="Calibri"/>
              </a:rPr>
              <a:t>: </a:t>
            </a:r>
          </a:p>
          <a:p>
            <a:pPr marL="457200" lvl="1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0,3 kg</a:t>
            </a:r>
            <a:r>
              <a:rPr lang="en-US" sz="1800" b="1" dirty="0">
                <a:latin typeface="Calibri"/>
                <a:ea typeface="Calibri"/>
                <a:cs typeface="Calibri"/>
              </a:rPr>
              <a:t>      =   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   </a:t>
            </a: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1,30 €</a:t>
            </a:r>
            <a:r>
              <a:rPr lang="en-US" sz="1800" b="1" dirty="0">
                <a:latin typeface="Calibri"/>
                <a:ea typeface="Calibri"/>
                <a:cs typeface="Calibri"/>
              </a:rPr>
              <a:t>     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1 kg</a:t>
            </a:r>
            <a:r>
              <a:rPr lang="en-US" sz="1800" b="1" dirty="0">
                <a:latin typeface="Calibri"/>
                <a:ea typeface="Calibri"/>
                <a:cs typeface="Calibri"/>
              </a:rPr>
              <a:t> x </a:t>
            </a: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1,3 €</a:t>
            </a:r>
            <a:r>
              <a:rPr lang="en-US" sz="1800" b="1" dirty="0">
                <a:latin typeface="Calibri"/>
                <a:ea typeface="Calibri"/>
                <a:cs typeface="Calibri"/>
              </a:rPr>
              <a:t> = X €   </a:t>
            </a: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1,3 €</a:t>
            </a:r>
            <a:r>
              <a:rPr lang="en-US" sz="1800" b="1" dirty="0">
                <a:latin typeface="Calibri"/>
                <a:ea typeface="Calibri"/>
                <a:cs typeface="Calibri"/>
              </a:rPr>
              <a:t> / </a:t>
            </a: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0,3 KG</a:t>
            </a:r>
            <a:r>
              <a:rPr lang="en-US" sz="1800" b="1" dirty="0">
                <a:latin typeface="Calibri"/>
                <a:ea typeface="Calibri"/>
                <a:cs typeface="Calibri"/>
              </a:rPr>
              <a:t>   X= 4,33 € / kg </a:t>
            </a:r>
          </a:p>
          <a:p>
            <a:pPr marL="457200" lvl="1"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 1 kg</a:t>
            </a:r>
            <a:r>
              <a:rPr lang="en-US" sz="1800" b="1" dirty="0">
                <a:latin typeface="Calibri"/>
                <a:ea typeface="Calibri"/>
                <a:cs typeface="Calibri"/>
              </a:rPr>
              <a:t>      =       X €</a:t>
            </a:r>
            <a:r>
              <a:rPr lang="en-US" sz="1800" dirty="0">
                <a:latin typeface="Calibri"/>
                <a:ea typeface="Calibri"/>
                <a:cs typeface="Calibri"/>
              </a:rPr>
              <a:t>       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   </a:t>
            </a: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0,3 kg</a:t>
            </a:r>
          </a:p>
          <a:p>
            <a:pPr marL="457200" lvl="1" indent="0">
              <a:buNone/>
            </a:pPr>
            <a:endParaRPr lang="en-US" sz="1800" b="1" dirty="0">
              <a:solidFill>
                <a:schemeClr val="accent6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alibri"/>
                <a:ea typeface="Calibri"/>
                <a:cs typeface="Calibri"/>
              </a:rPr>
              <a:t>KUN SELVITETÄÄN YKSIKÖN HINTAA MÄÄRÄN HINTA </a:t>
            </a:r>
            <a:r>
              <a:rPr lang="en-US" sz="1800" b="1" u="sng" dirty="0">
                <a:latin typeface="Calibri"/>
                <a:ea typeface="Calibri"/>
                <a:cs typeface="Calibri"/>
              </a:rPr>
              <a:t>JAETAAN</a:t>
            </a:r>
            <a:r>
              <a:rPr lang="en-US" sz="1800" b="1" dirty="0">
                <a:latin typeface="Calibri"/>
                <a:ea typeface="Calibri"/>
                <a:cs typeface="Calibri"/>
              </a:rPr>
              <a:t> TEHTÄVÄSSÄ ANNETULLA MÄÄRÄLLÄ!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7129AD-7725-DC19-BFBA-1E717BF2C295}"/>
              </a:ext>
            </a:extLst>
          </p:cNvPr>
          <p:cNvCxnSpPr/>
          <p:nvPr/>
        </p:nvCxnSpPr>
        <p:spPr>
          <a:xfrm>
            <a:off x="1966687" y="4492171"/>
            <a:ext cx="507998" cy="362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1BA2C7-6758-8CC2-C5C4-E22BD87639E5}"/>
              </a:ext>
            </a:extLst>
          </p:cNvPr>
          <p:cNvCxnSpPr>
            <a:cxnSpLocks/>
          </p:cNvCxnSpPr>
          <p:nvPr/>
        </p:nvCxnSpPr>
        <p:spPr>
          <a:xfrm flipH="1">
            <a:off x="1966686" y="4492170"/>
            <a:ext cx="507998" cy="362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2C7AB9-3153-2A48-0ECB-4FDA383E7C08}"/>
              </a:ext>
            </a:extLst>
          </p:cNvPr>
          <p:cNvCxnSpPr/>
          <p:nvPr/>
        </p:nvCxnSpPr>
        <p:spPr>
          <a:xfrm>
            <a:off x="4267201" y="4637313"/>
            <a:ext cx="1299027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5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BCA1-BACA-1D1C-369A-3876CDD7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Määrän</a:t>
            </a:r>
            <a:r>
              <a:rPr lang="en-US" dirty="0"/>
              <a:t> </a:t>
            </a:r>
            <a:r>
              <a:rPr lang="en-US" dirty="0" err="1"/>
              <a:t>hinnan</a:t>
            </a:r>
            <a:r>
              <a:rPr lang="en-US" dirty="0"/>
              <a:t> </a:t>
            </a:r>
            <a:r>
              <a:rPr lang="en-US" dirty="0" err="1"/>
              <a:t>laskeminen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9097-9CF9-DC29-44F2-7796DD9B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err="1">
                <a:latin typeface="Calibri"/>
                <a:ea typeface="Calibri"/>
                <a:cs typeface="Calibri"/>
              </a:rPr>
              <a:t>Määrän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hinta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tarkoittaa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jonkun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muun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määrän</a:t>
            </a:r>
            <a:r>
              <a:rPr lang="en-US" sz="1900" dirty="0">
                <a:latin typeface="Calibri"/>
                <a:ea typeface="Calibri"/>
                <a:cs typeface="Calibri"/>
              </a:rPr>
              <a:t>, </a:t>
            </a:r>
            <a:r>
              <a:rPr lang="en-US" sz="1900" err="1">
                <a:latin typeface="Calibri"/>
                <a:ea typeface="Calibri"/>
                <a:cs typeface="Calibri"/>
              </a:rPr>
              <a:t>kuin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yhden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kilon</a:t>
            </a:r>
            <a:r>
              <a:rPr lang="en-US" sz="1900" dirty="0">
                <a:latin typeface="Calibri"/>
                <a:ea typeface="Calibri"/>
                <a:cs typeface="Calibri"/>
              </a:rPr>
              <a:t>, </a:t>
            </a:r>
            <a:r>
              <a:rPr lang="en-US" sz="1900" err="1">
                <a:latin typeface="Calibri"/>
                <a:ea typeface="Calibri"/>
                <a:cs typeface="Calibri"/>
              </a:rPr>
              <a:t>yhden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litran</a:t>
            </a:r>
            <a:r>
              <a:rPr lang="en-US" sz="1900" dirty="0">
                <a:latin typeface="Calibri"/>
                <a:ea typeface="Calibri"/>
                <a:cs typeface="Calibri"/>
              </a:rPr>
              <a:t> tai </a:t>
            </a:r>
            <a:r>
              <a:rPr lang="en-US" sz="1900" err="1">
                <a:latin typeface="Calibri"/>
                <a:ea typeface="Calibri"/>
                <a:cs typeface="Calibri"/>
              </a:rPr>
              <a:t>yhden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metrin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hintaa</a:t>
            </a:r>
            <a:r>
              <a:rPr lang="en-US" sz="1900" dirty="0">
                <a:latin typeface="Calibri"/>
                <a:ea typeface="Calibri"/>
                <a:cs typeface="Calibri"/>
              </a:rPr>
              <a:t>. </a:t>
            </a:r>
          </a:p>
          <a:p>
            <a:r>
              <a:rPr lang="en-US" sz="1900" dirty="0" err="1">
                <a:latin typeface="Calibri"/>
                <a:ea typeface="Calibri"/>
                <a:cs typeface="Calibri"/>
              </a:rPr>
              <a:t>Esim</a:t>
            </a:r>
            <a:r>
              <a:rPr lang="en-US" sz="1900" dirty="0">
                <a:latin typeface="Calibri"/>
                <a:ea typeface="Calibri"/>
                <a:cs typeface="Calibri"/>
              </a:rPr>
              <a:t>. </a:t>
            </a:r>
            <a:r>
              <a:rPr lang="en-US" sz="1900" dirty="0" err="1">
                <a:latin typeface="Calibri"/>
                <a:ea typeface="Calibri"/>
                <a:cs typeface="Calibri"/>
              </a:rPr>
              <a:t>kahvin</a:t>
            </a:r>
            <a:r>
              <a:rPr lang="en-US" sz="1900" dirty="0">
                <a:latin typeface="Calibri"/>
                <a:ea typeface="Calibri"/>
                <a:cs typeface="Calibri"/>
              </a:rPr>
              <a:t> </a:t>
            </a:r>
            <a:r>
              <a:rPr lang="en-US" sz="19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YKSIKKÖHINTA</a:t>
            </a:r>
            <a:r>
              <a:rPr lang="en-US" sz="1900" b="1" dirty="0">
                <a:latin typeface="Calibri"/>
                <a:ea typeface="Calibri"/>
                <a:cs typeface="Calibri"/>
              </a:rPr>
              <a:t> </a:t>
            </a:r>
            <a:r>
              <a:rPr lang="en-US" sz="1900" dirty="0">
                <a:latin typeface="Calibri"/>
                <a:ea typeface="Calibri"/>
                <a:cs typeface="Calibri"/>
              </a:rPr>
              <a:t>on </a:t>
            </a:r>
            <a:r>
              <a:rPr lang="en-US" sz="19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7,56 €</a:t>
            </a:r>
            <a:r>
              <a:rPr lang="en-US" sz="1900" dirty="0">
                <a:latin typeface="Calibri"/>
                <a:ea typeface="Calibri"/>
                <a:cs typeface="Calibri"/>
              </a:rPr>
              <a:t>. </a:t>
            </a:r>
            <a:r>
              <a:rPr lang="en-US" sz="1900" dirty="0" err="1">
                <a:latin typeface="Calibri"/>
                <a:ea typeface="Calibri"/>
                <a:cs typeface="Calibri"/>
              </a:rPr>
              <a:t>Paljonko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ea typeface="Calibri"/>
                <a:cs typeface="Calibri"/>
              </a:rPr>
              <a:t>maksaa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b="1" u="sng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250 g (0,25 kg)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dirty="0" err="1">
                <a:latin typeface="Calibri"/>
                <a:ea typeface="Calibri"/>
                <a:cs typeface="Calibri"/>
              </a:rPr>
              <a:t>kahvia</a:t>
            </a:r>
            <a:r>
              <a:rPr lang="en-US" sz="1900" dirty="0">
                <a:latin typeface="Calibri"/>
                <a:ea typeface="Calibri"/>
                <a:cs typeface="Calibri"/>
              </a:rPr>
              <a:t>? </a:t>
            </a:r>
          </a:p>
          <a:p>
            <a:pPr marL="0" indent="0">
              <a:buNone/>
            </a:pPr>
            <a:endParaRPr lang="en-US" sz="1900" dirty="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7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1 kg</a:t>
            </a:r>
            <a:r>
              <a:rPr lang="en-US" sz="17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en-US" sz="1700" dirty="0">
                <a:latin typeface="Calibri"/>
                <a:ea typeface="Calibri"/>
                <a:cs typeface="Calibri"/>
              </a:rPr>
              <a:t>         =   </a:t>
            </a:r>
            <a:r>
              <a:rPr lang="en-US" sz="1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   </a:t>
            </a:r>
            <a:r>
              <a:rPr lang="en-US" sz="17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7,56 €</a:t>
            </a:r>
            <a:r>
              <a:rPr lang="en-US" sz="1700" b="1" dirty="0">
                <a:latin typeface="Calibri"/>
                <a:ea typeface="Calibri"/>
                <a:cs typeface="Calibri"/>
              </a:rPr>
              <a:t> </a:t>
            </a:r>
            <a:r>
              <a:rPr lang="en-US" sz="1700" dirty="0">
                <a:latin typeface="Calibri"/>
                <a:ea typeface="Calibri"/>
                <a:cs typeface="Calibri"/>
              </a:rPr>
              <a:t>                           Kg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eli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yksikköhinta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hinta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>
                <a:latin typeface="Calibri"/>
                <a:ea typeface="Calibri"/>
                <a:cs typeface="Calibri"/>
              </a:rPr>
              <a:t>on jo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tiedossa</a:t>
            </a:r>
            <a:r>
              <a:rPr lang="en-US" sz="1700" dirty="0">
                <a:latin typeface="Calibri"/>
                <a:ea typeface="Calibri"/>
                <a:cs typeface="Calibri"/>
              </a:rPr>
              <a:t> ja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selvitetään</a:t>
            </a:r>
            <a:r>
              <a:rPr lang="en-US" sz="1700" dirty="0">
                <a:latin typeface="Calibri"/>
                <a:ea typeface="Calibri"/>
                <a:cs typeface="Calibri"/>
              </a:rPr>
              <a:t> 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eri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määrän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hintaa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7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0,25 kg</a:t>
            </a:r>
            <a:r>
              <a:rPr lang="en-US" sz="17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en-US" sz="1700" dirty="0">
                <a:latin typeface="Calibri"/>
                <a:ea typeface="Calibri"/>
                <a:cs typeface="Calibri"/>
              </a:rPr>
              <a:t>   =      X €                         </a:t>
            </a:r>
          </a:p>
          <a:p>
            <a:pPr marL="457200" lvl="1" indent="0">
              <a:buNone/>
            </a:pPr>
            <a:endParaRPr lang="en-US" sz="17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7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7,56 €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x </a:t>
            </a:r>
            <a:r>
              <a:rPr lang="en-US" sz="1700" b="1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0,25 kg</a:t>
            </a:r>
            <a:r>
              <a:rPr lang="en-US" sz="1700" b="1" dirty="0">
                <a:latin typeface="Calibri"/>
                <a:ea typeface="Calibri"/>
                <a:cs typeface="Calibri"/>
              </a:rPr>
              <a:t>     = X €    </a:t>
            </a:r>
            <a:r>
              <a:rPr lang="en-US" sz="1700" b="1" u="sng" dirty="0">
                <a:latin typeface="Calibri"/>
                <a:ea typeface="Calibri"/>
                <a:cs typeface="Calibri"/>
              </a:rPr>
              <a:t>​X= 1,89 € 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eli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250 g (0,25kg)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maksaa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1,89 €</a:t>
            </a:r>
            <a:endParaRPr lang="en-US"/>
          </a:p>
          <a:p>
            <a:pPr marL="457200" lvl="1" indent="0">
              <a:buNone/>
            </a:pPr>
            <a:r>
              <a:rPr lang="en-US" sz="1700" b="1" dirty="0">
                <a:latin typeface="Calibri"/>
                <a:ea typeface="Calibri"/>
                <a:cs typeface="Calibri"/>
              </a:rPr>
              <a:t>     </a:t>
            </a:r>
            <a:r>
              <a:rPr lang="en-US" sz="17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   </a:t>
            </a:r>
            <a:r>
              <a:rPr lang="en-US" sz="17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1 kg </a:t>
            </a:r>
          </a:p>
          <a:p>
            <a:pPr marL="457200" lvl="1" indent="0">
              <a:buNone/>
            </a:pPr>
            <a:endParaRPr lang="en-US" sz="1700" b="1" dirty="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1700" b="1" dirty="0">
                <a:latin typeface="Calibri"/>
                <a:ea typeface="Calibri"/>
                <a:cs typeface="Calibri"/>
              </a:rPr>
              <a:t>Kun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selvitetään</a:t>
            </a:r>
            <a:r>
              <a:rPr lang="en-US" sz="1700" b="1" dirty="0">
                <a:latin typeface="Calibri"/>
                <a:ea typeface="Calibri"/>
                <a:cs typeface="Calibri"/>
              </a:rPr>
              <a:t> 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määrän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hintaa</a:t>
            </a:r>
            <a:r>
              <a:rPr lang="en-US" sz="1700" b="1" dirty="0">
                <a:latin typeface="Calibri"/>
                <a:ea typeface="Calibri"/>
                <a:cs typeface="Calibri"/>
              </a:rPr>
              <a:t>, YKSIKKÖHINTA 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kerrotaan</a:t>
            </a:r>
            <a:r>
              <a:rPr lang="en-US" sz="1700" b="1" dirty="0">
                <a:latin typeface="Calibri"/>
                <a:ea typeface="Calibri"/>
                <a:cs typeface="Calibri"/>
              </a:rPr>
              <a:t> 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annetulla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määrällä</a:t>
            </a:r>
            <a:r>
              <a:rPr lang="en-US" sz="1700" b="1" dirty="0">
                <a:latin typeface="Calibri"/>
                <a:ea typeface="Calibri"/>
                <a:cs typeface="Calibri"/>
              </a:rPr>
              <a:t>. Kun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tiedät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tehtävässä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yksikköhinnan</a:t>
            </a:r>
            <a:r>
              <a:rPr lang="en-US" sz="1700" b="1" dirty="0">
                <a:latin typeface="Calibri"/>
                <a:ea typeface="Calibri"/>
                <a:cs typeface="Calibri"/>
              </a:rPr>
              <a:t>,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teet</a:t>
            </a:r>
            <a:r>
              <a:rPr lang="en-US" sz="1700" b="1" dirty="0">
                <a:latin typeface="Calibri"/>
                <a:ea typeface="Calibri"/>
                <a:cs typeface="Calibri"/>
              </a:rPr>
              <a:t> </a:t>
            </a:r>
            <a:r>
              <a:rPr lang="en-US" sz="1700" b="1" dirty="0" err="1">
                <a:latin typeface="Calibri"/>
                <a:ea typeface="Calibri"/>
                <a:cs typeface="Calibri"/>
              </a:rPr>
              <a:t>kertolaskun</a:t>
            </a:r>
            <a:r>
              <a:rPr lang="en-US" sz="1700" b="1" dirty="0">
                <a:latin typeface="Calibri"/>
                <a:ea typeface="Calibri"/>
                <a:cs typeface="Calibri"/>
              </a:rPr>
              <a:t>. 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0E6C75-5955-4CCD-3AAE-6C87BC7A7B87}"/>
              </a:ext>
            </a:extLst>
          </p:cNvPr>
          <p:cNvSpPr/>
          <p:nvPr/>
        </p:nvSpPr>
        <p:spPr>
          <a:xfrm>
            <a:off x="3888921" y="3280229"/>
            <a:ext cx="564751" cy="25240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E1EDC2-D3AD-FC1A-BF22-965CCBEAC825}"/>
              </a:ext>
            </a:extLst>
          </p:cNvPr>
          <p:cNvCxnSpPr/>
          <p:nvPr/>
        </p:nvCxnSpPr>
        <p:spPr>
          <a:xfrm>
            <a:off x="1862364" y="3397248"/>
            <a:ext cx="749298" cy="315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02BFA5-4C60-2185-0554-3515D93E30DD}"/>
              </a:ext>
            </a:extLst>
          </p:cNvPr>
          <p:cNvCxnSpPr/>
          <p:nvPr/>
        </p:nvCxnSpPr>
        <p:spPr>
          <a:xfrm flipH="1">
            <a:off x="2019298" y="3397249"/>
            <a:ext cx="645886" cy="264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DC49F3-0748-2861-2BA2-8373EB80F7FD}"/>
              </a:ext>
            </a:extLst>
          </p:cNvPr>
          <p:cNvCxnSpPr/>
          <p:nvPr/>
        </p:nvCxnSpPr>
        <p:spPr>
          <a:xfrm flipV="1">
            <a:off x="1207407" y="4580163"/>
            <a:ext cx="1595664" cy="18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5F1F58F-91D4-C30F-94C4-36C55673327E}"/>
              </a:ext>
            </a:extLst>
          </p:cNvPr>
          <p:cNvSpPr/>
          <p:nvPr/>
        </p:nvSpPr>
        <p:spPr>
          <a:xfrm>
            <a:off x="1054100" y="4207933"/>
            <a:ext cx="1907822" cy="4155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E02D-7446-144E-7C3D-E3865E84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err="1"/>
              <a:t>Yhteenveto</a:t>
            </a:r>
            <a:r>
              <a:rPr lang="en-US" dirty="0"/>
              <a:t> </a:t>
            </a:r>
            <a:r>
              <a:rPr lang="en-US" err="1"/>
              <a:t>yksikköhinnan</a:t>
            </a:r>
            <a:r>
              <a:rPr lang="en-US" dirty="0"/>
              <a:t> </a:t>
            </a:r>
            <a:r>
              <a:rPr lang="en-US" err="1"/>
              <a:t>laskeminen</a:t>
            </a:r>
            <a:r>
              <a:rPr lang="en-US" dirty="0"/>
              <a:t> ja </a:t>
            </a:r>
            <a:r>
              <a:rPr lang="en-US" err="1"/>
              <a:t>määrän</a:t>
            </a:r>
            <a:r>
              <a:rPr lang="en-US" dirty="0"/>
              <a:t> </a:t>
            </a:r>
            <a:r>
              <a:rPr lang="en-US" err="1"/>
              <a:t>hinnan</a:t>
            </a:r>
            <a:r>
              <a:rPr lang="en-US" dirty="0"/>
              <a:t> </a:t>
            </a:r>
            <a:r>
              <a:rPr lang="en-US" err="1"/>
              <a:t>lakseminen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E246-84D1-2CE7-97D0-B858B044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6" y="1972926"/>
            <a:ext cx="11850914" cy="420841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Kun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tehtävässä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tiedetään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muun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määrän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hinta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mutta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halutaan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selvittää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yksikön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hinta</a:t>
            </a:r>
            <a:r>
              <a:rPr lang="en-US" sz="1800" dirty="0">
                <a:latin typeface="Calibri"/>
                <a:ea typeface="Calibri"/>
                <a:cs typeface="Calibri"/>
              </a:rPr>
              <a:t> 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Esim</a:t>
            </a:r>
            <a:r>
              <a:rPr lang="en-US" sz="1800" dirty="0">
                <a:latin typeface="Calibri"/>
                <a:ea typeface="Calibri"/>
                <a:cs typeface="Calibri"/>
              </a:rPr>
              <a:t>. 1,25 kg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maksaa</a:t>
            </a:r>
            <a:r>
              <a:rPr lang="en-US" sz="1800" dirty="0">
                <a:latin typeface="Calibri"/>
                <a:ea typeface="Calibri"/>
                <a:cs typeface="Calibri"/>
              </a:rPr>
              <a:t> 1,20€.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Paljonko</a:t>
            </a:r>
            <a:r>
              <a:rPr lang="en-US" sz="1800" dirty="0">
                <a:latin typeface="Calibri"/>
                <a:ea typeface="Calibri"/>
                <a:cs typeface="Calibri"/>
              </a:rPr>
              <a:t> on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kilohinta</a:t>
            </a:r>
            <a:r>
              <a:rPr lang="en-US" sz="1800" dirty="0">
                <a:latin typeface="Calibri"/>
                <a:ea typeface="Calibri"/>
                <a:cs typeface="Calibri"/>
              </a:rPr>
              <a:t>?) 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                           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jaetaan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eli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>
                <a:latin typeface="Calibri"/>
                <a:ea typeface="Calibri"/>
                <a:cs typeface="Calibri"/>
              </a:rPr>
              <a:t>€ / kg</a:t>
            </a:r>
            <a:endParaRPr lang="en-US" b="1"/>
          </a:p>
          <a:p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Kun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tehtävässä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tiedetään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yksikön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hinta</a:t>
            </a:r>
            <a:r>
              <a:rPr lang="en-US" sz="1800" dirty="0">
                <a:latin typeface="Calibri"/>
                <a:ea typeface="Calibri"/>
                <a:cs typeface="Calibri"/>
              </a:rPr>
              <a:t> ja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halutaan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selvittää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muun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määrän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hintaa</a:t>
            </a:r>
            <a:r>
              <a:rPr lang="en-US" sz="1800" dirty="0">
                <a:latin typeface="Calibri"/>
                <a:ea typeface="Calibri"/>
                <a:cs typeface="Calibri"/>
              </a:rPr>
              <a:t> 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Esim</a:t>
            </a:r>
            <a:r>
              <a:rPr lang="en-US" sz="1800" dirty="0">
                <a:latin typeface="Calibri"/>
                <a:ea typeface="Calibri"/>
                <a:cs typeface="Calibri"/>
              </a:rPr>
              <a:t>.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Kilohinta</a:t>
            </a:r>
            <a:r>
              <a:rPr lang="en-US" sz="1800" dirty="0">
                <a:latin typeface="Calibri"/>
                <a:ea typeface="Calibri"/>
                <a:cs typeface="Calibri"/>
              </a:rPr>
              <a:t> on 11,94€.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Mitä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maksaa</a:t>
            </a:r>
            <a:r>
              <a:rPr lang="en-US" sz="1800" dirty="0">
                <a:latin typeface="Calibri"/>
                <a:ea typeface="Calibri"/>
                <a:cs typeface="Calibri"/>
              </a:rPr>
              <a:t> 1,25 kg?)                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                                                   </a:t>
            </a:r>
            <a:r>
              <a:rPr lang="en-US" sz="1800" dirty="0" err="1">
                <a:latin typeface="Calibri"/>
                <a:ea typeface="+mn-lt"/>
                <a:cs typeface="+mn-lt"/>
              </a:rPr>
              <a:t>kerrotaan</a:t>
            </a:r>
            <a:r>
              <a:rPr lang="en-US" sz="1800" dirty="0"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latin typeface="Calibri"/>
                <a:ea typeface="+mn-lt"/>
                <a:cs typeface="+mn-lt"/>
              </a:rPr>
              <a:t>eli</a:t>
            </a:r>
            <a:r>
              <a:rPr lang="en-US" sz="1800" dirty="0">
                <a:latin typeface="Calibri"/>
                <a:ea typeface="+mn-lt"/>
                <a:cs typeface="+mn-lt"/>
              </a:rPr>
              <a:t> </a:t>
            </a:r>
            <a:r>
              <a:rPr lang="en-US" sz="1800" b="1" dirty="0">
                <a:latin typeface="Calibri"/>
                <a:ea typeface="+mn-lt"/>
                <a:cs typeface="+mn-lt"/>
              </a:rPr>
              <a:t>€ x kg</a:t>
            </a:r>
            <a:endParaRPr lang="en-US" b="1"/>
          </a:p>
          <a:p>
            <a:pPr marL="0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0AF177-DD27-BA59-CD12-757D5DF09D61}"/>
              </a:ext>
            </a:extLst>
          </p:cNvPr>
          <p:cNvSpPr/>
          <p:nvPr/>
        </p:nvSpPr>
        <p:spPr>
          <a:xfrm>
            <a:off x="1727201" y="3229429"/>
            <a:ext cx="776514" cy="268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E0439D-E249-273F-0671-BC366C3855D6}"/>
              </a:ext>
            </a:extLst>
          </p:cNvPr>
          <p:cNvSpPr/>
          <p:nvPr/>
        </p:nvSpPr>
        <p:spPr>
          <a:xfrm>
            <a:off x="1727200" y="4818743"/>
            <a:ext cx="776514" cy="268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10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SketchyVTI</vt:lpstr>
      <vt:lpstr>Matikka 2</vt:lpstr>
      <vt:lpstr>Yksikköhinnan laskeminen</vt:lpstr>
      <vt:lpstr>Määrän hinnan laskeminen</vt:lpstr>
      <vt:lpstr>Yhteenveto yksikköhinnan laskeminen ja määrän hinnan lakseminen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450</cp:revision>
  <dcterms:created xsi:type="dcterms:W3CDTF">2025-09-16T07:43:57Z</dcterms:created>
  <dcterms:modified xsi:type="dcterms:W3CDTF">2025-09-16T10:08:14Z</dcterms:modified>
</cp:coreProperties>
</file>