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ABB9E76-F5A5-4113-9991-C6FB6AE1D0C3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DFE3-5B8F-47DC-BC45-6588E369CC80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739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B9E76-F5A5-4113-9991-C6FB6AE1D0C3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DFE3-5B8F-47DC-BC45-6588E369CC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6744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B9E76-F5A5-4113-9991-C6FB6AE1D0C3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DFE3-5B8F-47DC-BC45-6588E369CC80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1479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B9E76-F5A5-4113-9991-C6FB6AE1D0C3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DFE3-5B8F-47DC-BC45-6588E369CC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287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B9E76-F5A5-4113-9991-C6FB6AE1D0C3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DFE3-5B8F-47DC-BC45-6588E369CC80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1403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B9E76-F5A5-4113-9991-C6FB6AE1D0C3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DFE3-5B8F-47DC-BC45-6588E369CC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4759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B9E76-F5A5-4113-9991-C6FB6AE1D0C3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DFE3-5B8F-47DC-BC45-6588E369CC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376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B9E76-F5A5-4113-9991-C6FB6AE1D0C3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DFE3-5B8F-47DC-BC45-6588E369CC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2093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B9E76-F5A5-4113-9991-C6FB6AE1D0C3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DFE3-5B8F-47DC-BC45-6588E369CC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3634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B9E76-F5A5-4113-9991-C6FB6AE1D0C3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DFE3-5B8F-47DC-BC45-6588E369CC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6322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B9E76-F5A5-4113-9991-C6FB6AE1D0C3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DFE3-5B8F-47DC-BC45-6588E369CC80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7153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ABB9E76-F5A5-4113-9991-C6FB6AE1D0C3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15FDFE3-5B8F-47DC-BC45-6588E369CC80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1992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4800" dirty="0">
                <a:solidFill>
                  <a:prstClr val="black"/>
                </a:solidFill>
              </a:rPr>
              <a:t>Monipuoliset </a:t>
            </a:r>
            <a:r>
              <a:rPr lang="fi-FI" sz="4800" dirty="0" smtClean="0">
                <a:solidFill>
                  <a:prstClr val="black"/>
                </a:solidFill>
              </a:rPr>
              <a:t>työtavat</a:t>
            </a:r>
            <a:endParaRPr lang="fi-FI" sz="66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>
                <a:solidFill>
                  <a:prstClr val="black"/>
                </a:solidFill>
              </a:rPr>
              <a:t>(Varhaiskasvatussuunnitelman perusteet 2018)</a:t>
            </a:r>
            <a:endParaRPr lang="fi-FI" dirty="0" smtClean="0"/>
          </a:p>
          <a:p>
            <a:r>
              <a:rPr lang="fi-FI" dirty="0" smtClean="0"/>
              <a:t>ES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958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162594"/>
            <a:ext cx="10515600" cy="5014369"/>
          </a:xfrm>
        </p:spPr>
        <p:txBody>
          <a:bodyPr>
            <a:normAutofit/>
          </a:bodyPr>
          <a:lstStyle/>
          <a:p>
            <a:r>
              <a:rPr lang="fi-FI" b="0" i="0" dirty="0" smtClean="0">
                <a:solidFill>
                  <a:srgbClr val="1F1F1F"/>
                </a:solidFill>
                <a:effectLst/>
                <a:latin typeface="Helvetica Neue"/>
              </a:rPr>
              <a:t>Työtapojen valintaa ohjaavat varhaiskasvatukselle asetetut </a:t>
            </a:r>
            <a:r>
              <a:rPr lang="fi-FI" b="1" i="0" dirty="0" smtClean="0">
                <a:solidFill>
                  <a:srgbClr val="1F1F1F"/>
                </a:solidFill>
                <a:effectLst/>
                <a:latin typeface="Helvetica Neue"/>
              </a:rPr>
              <a:t>tehtävät ja tavoitteet</a:t>
            </a:r>
            <a:r>
              <a:rPr lang="fi-FI" b="0" i="0" dirty="0" smtClean="0">
                <a:solidFill>
                  <a:srgbClr val="1F1F1F"/>
                </a:solidFill>
                <a:effectLst/>
                <a:latin typeface="Helvetica Neue"/>
              </a:rPr>
              <a:t> sekä </a:t>
            </a:r>
            <a:r>
              <a:rPr lang="fi-FI" b="1" i="0" dirty="0" smtClean="0">
                <a:solidFill>
                  <a:srgbClr val="1F1F1F"/>
                </a:solidFill>
                <a:effectLst/>
                <a:latin typeface="Helvetica Neue"/>
              </a:rPr>
              <a:t>lasten ikä, tarpeet, edellytykset ja kiinnostuksen kohteet</a:t>
            </a:r>
            <a:r>
              <a:rPr lang="fi-FI" b="0" i="0" dirty="0" smtClean="0">
                <a:solidFill>
                  <a:srgbClr val="1F1F1F"/>
                </a:solidFill>
                <a:effectLst/>
                <a:latin typeface="Helvetica Neue"/>
              </a:rPr>
              <a:t>. </a:t>
            </a:r>
          </a:p>
          <a:p>
            <a:r>
              <a:rPr lang="fi-FI" b="1" i="0" dirty="0" smtClean="0">
                <a:solidFill>
                  <a:srgbClr val="1F1F1F"/>
                </a:solidFill>
                <a:effectLst/>
                <a:latin typeface="Helvetica Neue"/>
              </a:rPr>
              <a:t>Toiminnalliset sekä luovuutta ja osallisuutta edistävät työtavat </a:t>
            </a:r>
            <a:r>
              <a:rPr lang="fi-FI" b="0" i="0" dirty="0" smtClean="0">
                <a:solidFill>
                  <a:srgbClr val="1F1F1F"/>
                </a:solidFill>
                <a:effectLst/>
                <a:latin typeface="Helvetica Neue"/>
              </a:rPr>
              <a:t>ovat lapsille luontevia oppimisen tapoja. </a:t>
            </a:r>
          </a:p>
          <a:p>
            <a:r>
              <a:rPr lang="fi-FI" dirty="0" smtClean="0">
                <a:solidFill>
                  <a:srgbClr val="1F1F1F"/>
                </a:solidFill>
                <a:latin typeface="Helvetica Neue"/>
              </a:rPr>
              <a:t>Näitä ovat esim.</a:t>
            </a:r>
            <a:r>
              <a:rPr lang="fi-FI" b="0" i="0" dirty="0" smtClean="0">
                <a:solidFill>
                  <a:srgbClr val="1F1F1F"/>
                </a:solidFill>
                <a:effectLst/>
                <a:latin typeface="Helvetica Neue"/>
              </a:rPr>
              <a:t> omaehtoinen ja ohjattu leikki, tutkiminen, liikkuminen sekä taiteellinen kokeminen ja ilmaisu. Tieto- ja viestintäteknologiaa hyödynnetään toiminnassa. </a:t>
            </a:r>
          </a:p>
          <a:p>
            <a:r>
              <a:rPr lang="fi-FI" b="0" i="0" dirty="0" smtClean="0">
                <a:solidFill>
                  <a:srgbClr val="1F1F1F"/>
                </a:solidFill>
                <a:effectLst/>
                <a:latin typeface="Helvetica Neue"/>
              </a:rPr>
              <a:t>Monipuoliset työtavat ovat sekä </a:t>
            </a:r>
            <a:r>
              <a:rPr lang="fi-FI" b="1" i="0" dirty="0" smtClean="0">
                <a:solidFill>
                  <a:srgbClr val="1F1F1F"/>
                </a:solidFill>
                <a:effectLst/>
                <a:latin typeface="Helvetica Neue"/>
              </a:rPr>
              <a:t>oppimisen väline että opettelun kohde</a:t>
            </a:r>
            <a:r>
              <a:rPr lang="fi-FI" b="0" i="0" dirty="0" smtClean="0">
                <a:solidFill>
                  <a:srgbClr val="1F1F1F"/>
                </a:solidFill>
                <a:effectLst/>
                <a:latin typeface="Helvetica Neue"/>
              </a:rPr>
              <a:t>.</a:t>
            </a:r>
          </a:p>
          <a:p>
            <a:r>
              <a:rPr lang="fi-FI" b="0" i="0" dirty="0" smtClean="0">
                <a:solidFill>
                  <a:srgbClr val="1F1F1F"/>
                </a:solidFill>
                <a:effectLst/>
                <a:latin typeface="Helvetica Neue"/>
              </a:rPr>
              <a:t> Tämän vuoksi on tärkeää, että henkilöstö ohjaa </a:t>
            </a:r>
            <a:r>
              <a:rPr lang="fi-FI" b="1" i="0" dirty="0" smtClean="0">
                <a:solidFill>
                  <a:srgbClr val="1F1F1F"/>
                </a:solidFill>
                <a:effectLst/>
                <a:latin typeface="Helvetica Neue"/>
              </a:rPr>
              <a:t>lapsia kokeilemaan ja käyttämään erilaisia työtapoja erikokoisissa ryhmissä sekä itsenäisesti. </a:t>
            </a:r>
          </a:p>
          <a:p>
            <a:r>
              <a:rPr lang="fi-FI" b="0" i="0" dirty="0" smtClean="0">
                <a:solidFill>
                  <a:srgbClr val="1F1F1F"/>
                </a:solidFill>
                <a:effectLst/>
                <a:latin typeface="Helvetica Neue"/>
              </a:rPr>
              <a:t>Työskenneltäessä lapsia rohkaistaan kyselemään ja ihmettelemään sekä päättelemään ja ratkaisemaan ongelmia yhdessä.</a:t>
            </a:r>
          </a:p>
        </p:txBody>
      </p:sp>
    </p:spTree>
    <p:extLst>
      <p:ext uri="{BB962C8B-B14F-4D97-AF65-F5344CB8AC3E}">
        <p14:creationId xmlns:p14="http://schemas.microsoft.com/office/powerpoint/2010/main" val="135288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4128" y="1658983"/>
            <a:ext cx="9720073" cy="4650377"/>
          </a:xfrm>
        </p:spPr>
        <p:txBody>
          <a:bodyPr/>
          <a:lstStyle/>
          <a:p>
            <a:pPr lvl="0"/>
            <a:r>
              <a:rPr lang="fi-FI" dirty="0">
                <a:solidFill>
                  <a:srgbClr val="1F1F1F"/>
                </a:solidFill>
                <a:latin typeface="Helvetica Neue"/>
              </a:rPr>
              <a:t>Henkilöstöltä edellytetään ammattitaitoa ja herkkyyttä tunnistaa eri tilanteiden pedagogisia mahdollisuuksia. </a:t>
            </a:r>
            <a:endParaRPr lang="fi-FI" dirty="0" smtClean="0">
              <a:solidFill>
                <a:srgbClr val="1F1F1F"/>
              </a:solidFill>
              <a:latin typeface="Helvetica Neue"/>
            </a:endParaRPr>
          </a:p>
          <a:p>
            <a:pPr lvl="0"/>
            <a:r>
              <a:rPr lang="fi-FI" dirty="0" smtClean="0">
                <a:solidFill>
                  <a:srgbClr val="1F1F1F"/>
                </a:solidFill>
                <a:latin typeface="Helvetica Neue"/>
              </a:rPr>
              <a:t>Näkyy mm. </a:t>
            </a:r>
            <a:r>
              <a:rPr lang="fi-FI" dirty="0">
                <a:solidFill>
                  <a:srgbClr val="1F1F1F"/>
                </a:solidFill>
                <a:latin typeface="Helvetica Neue"/>
              </a:rPr>
              <a:t>taitona </a:t>
            </a:r>
            <a:r>
              <a:rPr lang="fi-FI" b="1" dirty="0">
                <a:solidFill>
                  <a:srgbClr val="1F1F1F"/>
                </a:solidFill>
                <a:latin typeface="Helvetica Neue"/>
              </a:rPr>
              <a:t>havaita </a:t>
            </a:r>
            <a:r>
              <a:rPr lang="fi-FI" dirty="0">
                <a:solidFill>
                  <a:srgbClr val="1F1F1F"/>
                </a:solidFill>
                <a:latin typeface="Helvetica Neue"/>
              </a:rPr>
              <a:t>lasten </a:t>
            </a:r>
            <a:r>
              <a:rPr lang="fi-FI" b="1" dirty="0">
                <a:solidFill>
                  <a:srgbClr val="1F1F1F"/>
                </a:solidFill>
                <a:latin typeface="Helvetica Neue"/>
              </a:rPr>
              <a:t>aloitteita ja tunnetiloja </a:t>
            </a:r>
            <a:r>
              <a:rPr lang="fi-FI" dirty="0">
                <a:solidFill>
                  <a:srgbClr val="1F1F1F"/>
                </a:solidFill>
                <a:latin typeface="Helvetica Neue"/>
              </a:rPr>
              <a:t>sekä </a:t>
            </a:r>
            <a:r>
              <a:rPr lang="fi-FI" b="1" dirty="0">
                <a:solidFill>
                  <a:srgbClr val="1F1F1F"/>
                </a:solidFill>
                <a:latin typeface="Helvetica Neue"/>
              </a:rPr>
              <a:t>muuttaa ja suunnata </a:t>
            </a:r>
            <a:r>
              <a:rPr lang="fi-FI" dirty="0">
                <a:solidFill>
                  <a:srgbClr val="1F1F1F"/>
                </a:solidFill>
                <a:latin typeface="Helvetica Neue"/>
              </a:rPr>
              <a:t>omaa toimintaansa niiden mukaisesti. </a:t>
            </a:r>
            <a:endParaRPr lang="fi-FI" dirty="0" smtClean="0">
              <a:solidFill>
                <a:srgbClr val="1F1F1F"/>
              </a:solidFill>
              <a:latin typeface="Helvetica Neue"/>
            </a:endParaRPr>
          </a:p>
          <a:p>
            <a:pPr lvl="0"/>
            <a:r>
              <a:rPr lang="fi-FI" dirty="0" smtClean="0">
                <a:solidFill>
                  <a:srgbClr val="1F1F1F"/>
                </a:solidFill>
                <a:latin typeface="Helvetica Neue"/>
              </a:rPr>
              <a:t>Pienempien </a:t>
            </a:r>
            <a:r>
              <a:rPr lang="fi-FI" dirty="0">
                <a:solidFill>
                  <a:srgbClr val="1F1F1F"/>
                </a:solidFill>
                <a:latin typeface="Helvetica Neue"/>
              </a:rPr>
              <a:t>lasten aloitteet ovat usein </a:t>
            </a:r>
            <a:r>
              <a:rPr lang="fi-FI" b="1" dirty="0">
                <a:solidFill>
                  <a:srgbClr val="1F1F1F"/>
                </a:solidFill>
                <a:latin typeface="Helvetica Neue"/>
              </a:rPr>
              <a:t>kehollisia ja sanattomia</a:t>
            </a:r>
            <a:r>
              <a:rPr lang="fi-FI" dirty="0">
                <a:solidFill>
                  <a:srgbClr val="1F1F1F"/>
                </a:solidFill>
                <a:latin typeface="Helvetica Neue"/>
              </a:rPr>
              <a:t>, joten niiden ymmärtäminen ja niihin vastaaminen edellyttävät henkilöstöltä </a:t>
            </a:r>
            <a:r>
              <a:rPr lang="fi-FI" b="1" dirty="0">
                <a:solidFill>
                  <a:srgbClr val="1F1F1F"/>
                </a:solidFill>
                <a:latin typeface="Helvetica Neue"/>
              </a:rPr>
              <a:t>sensitiivistä läsnäoloa ja lapsen hyvää tuntemista.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0723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058091"/>
            <a:ext cx="10515600" cy="5118872"/>
          </a:xfrm>
        </p:spPr>
        <p:txBody>
          <a:bodyPr>
            <a:normAutofit/>
          </a:bodyPr>
          <a:lstStyle/>
          <a:p>
            <a:pPr lvl="0"/>
            <a:r>
              <a:rPr lang="fi-FI" dirty="0">
                <a:solidFill>
                  <a:srgbClr val="1F1F1F"/>
                </a:solidFill>
                <a:latin typeface="Helvetica Neue"/>
              </a:rPr>
              <a:t>Lapset ottavat osaa työtapojen suunnitteluun ja valintaan </a:t>
            </a:r>
            <a:r>
              <a:rPr lang="fi-FI" b="1" dirty="0">
                <a:solidFill>
                  <a:srgbClr val="1F1F1F"/>
                </a:solidFill>
                <a:latin typeface="Helvetica Neue"/>
              </a:rPr>
              <a:t>omien edellytystensä </a:t>
            </a:r>
            <a:r>
              <a:rPr lang="fi-FI" dirty="0">
                <a:solidFill>
                  <a:srgbClr val="1F1F1F"/>
                </a:solidFill>
                <a:latin typeface="Helvetica Neue"/>
              </a:rPr>
              <a:t>mukaisesti</a:t>
            </a:r>
            <a:r>
              <a:rPr lang="fi-FI" dirty="0" smtClean="0">
                <a:solidFill>
                  <a:srgbClr val="1F1F1F"/>
                </a:solidFill>
                <a:latin typeface="Helvetica Neue"/>
              </a:rPr>
              <a:t>.</a:t>
            </a:r>
          </a:p>
          <a:p>
            <a:pPr lvl="0"/>
            <a:r>
              <a:rPr lang="fi-FI" dirty="0" smtClean="0">
                <a:solidFill>
                  <a:srgbClr val="1F1F1F"/>
                </a:solidFill>
                <a:latin typeface="Helvetica Neue"/>
              </a:rPr>
              <a:t> </a:t>
            </a:r>
            <a:r>
              <a:rPr lang="fi-FI" dirty="0">
                <a:solidFill>
                  <a:srgbClr val="1F1F1F"/>
                </a:solidFill>
                <a:latin typeface="Helvetica Neue"/>
              </a:rPr>
              <a:t>Lapsilla tulee olla mahdollisuus tutkia maailmaa </a:t>
            </a:r>
            <a:r>
              <a:rPr lang="fi-FI" b="1" dirty="0">
                <a:solidFill>
                  <a:srgbClr val="1F1F1F"/>
                </a:solidFill>
                <a:latin typeface="Helvetica Neue"/>
              </a:rPr>
              <a:t>kaikilla</a:t>
            </a:r>
            <a:r>
              <a:rPr lang="fi-FI" dirty="0">
                <a:solidFill>
                  <a:srgbClr val="1F1F1F"/>
                </a:solidFill>
                <a:latin typeface="Helvetica Neue"/>
              </a:rPr>
              <a:t> </a:t>
            </a:r>
            <a:r>
              <a:rPr lang="fi-FI" b="1" dirty="0">
                <a:solidFill>
                  <a:srgbClr val="1F1F1F"/>
                </a:solidFill>
                <a:latin typeface="Helvetica Neue"/>
              </a:rPr>
              <a:t>aisteillaan</a:t>
            </a:r>
            <a:r>
              <a:rPr lang="fi-FI" dirty="0">
                <a:solidFill>
                  <a:srgbClr val="1F1F1F"/>
                </a:solidFill>
                <a:latin typeface="Helvetica Neue"/>
              </a:rPr>
              <a:t> ja koko </a:t>
            </a:r>
            <a:r>
              <a:rPr lang="fi-FI" b="1" dirty="0">
                <a:solidFill>
                  <a:srgbClr val="1F1F1F"/>
                </a:solidFill>
                <a:latin typeface="Helvetica Neue"/>
              </a:rPr>
              <a:t>kehollaan</a:t>
            </a:r>
            <a:r>
              <a:rPr lang="fi-FI" dirty="0">
                <a:solidFill>
                  <a:srgbClr val="1F1F1F"/>
                </a:solidFill>
                <a:latin typeface="Helvetica Neue"/>
              </a:rPr>
              <a:t> sekä </a:t>
            </a:r>
            <a:r>
              <a:rPr lang="fi-FI" b="1" dirty="0">
                <a:solidFill>
                  <a:srgbClr val="1F1F1F"/>
                </a:solidFill>
                <a:latin typeface="Helvetica Neue"/>
              </a:rPr>
              <a:t>kokeilla erilaisia työtapoja</a:t>
            </a:r>
            <a:r>
              <a:rPr lang="fi-FI" dirty="0">
                <a:solidFill>
                  <a:srgbClr val="1F1F1F"/>
                </a:solidFill>
                <a:latin typeface="Helvetica Neue"/>
              </a:rPr>
              <a:t>. </a:t>
            </a:r>
            <a:endParaRPr lang="fi-FI" dirty="0" smtClean="0">
              <a:solidFill>
                <a:srgbClr val="1F1F1F"/>
              </a:solidFill>
              <a:latin typeface="Helvetica Neue"/>
            </a:endParaRPr>
          </a:p>
          <a:p>
            <a:pPr lvl="0"/>
            <a:r>
              <a:rPr lang="fi-FI" dirty="0" smtClean="0">
                <a:solidFill>
                  <a:srgbClr val="1F1F1F"/>
                </a:solidFill>
                <a:latin typeface="Helvetica Neue"/>
              </a:rPr>
              <a:t>Työtapojen </a:t>
            </a:r>
            <a:r>
              <a:rPr lang="fi-FI" b="1" dirty="0">
                <a:solidFill>
                  <a:srgbClr val="1F1F1F"/>
                </a:solidFill>
                <a:latin typeface="Helvetica Neue"/>
              </a:rPr>
              <a:t>vaihteleva käyttö </a:t>
            </a:r>
            <a:r>
              <a:rPr lang="fi-FI" dirty="0">
                <a:solidFill>
                  <a:srgbClr val="1F1F1F"/>
                </a:solidFill>
                <a:latin typeface="Helvetica Neue"/>
              </a:rPr>
              <a:t>tarjoaa eri-ikäisille ja eri tavoin oppiville lapsille onnistumisen kokemuksia</a:t>
            </a:r>
            <a:r>
              <a:rPr lang="fi-FI" dirty="0" smtClean="0">
                <a:solidFill>
                  <a:srgbClr val="1F1F1F"/>
                </a:solidFill>
                <a:latin typeface="Helvetica Neue"/>
              </a:rPr>
              <a:t>.</a:t>
            </a:r>
          </a:p>
          <a:p>
            <a:pPr lvl="0"/>
            <a:r>
              <a:rPr lang="fi-FI" dirty="0" smtClean="0">
                <a:solidFill>
                  <a:srgbClr val="1F1F1F"/>
                </a:solidFill>
                <a:latin typeface="Helvetica Neue"/>
              </a:rPr>
              <a:t> </a:t>
            </a:r>
            <a:r>
              <a:rPr lang="fi-FI" dirty="0">
                <a:solidFill>
                  <a:srgbClr val="1F1F1F"/>
                </a:solidFill>
                <a:latin typeface="Helvetica Neue"/>
              </a:rPr>
              <a:t>Monipuoliset työtavat edellyttävät monipuolisia </a:t>
            </a:r>
            <a:r>
              <a:rPr lang="fi-FI" b="1" dirty="0">
                <a:solidFill>
                  <a:srgbClr val="1F1F1F"/>
                </a:solidFill>
                <a:latin typeface="Helvetica Neue"/>
              </a:rPr>
              <a:t>oppimisympäristöjä</a:t>
            </a:r>
            <a:r>
              <a:rPr lang="fi-FI" dirty="0">
                <a:solidFill>
                  <a:srgbClr val="1F1F1F"/>
                </a:solidFill>
                <a:latin typeface="Helvetica Neue"/>
              </a:rPr>
              <a:t>. Työtapojen käytössä hyödynnetään henkilöstön ja lasten osaamista sekä kokeillaan ja kehitetään uusia työtapoja.</a:t>
            </a:r>
          </a:p>
          <a:p>
            <a:pPr lvl="0"/>
            <a:endParaRPr lang="fi-FI" dirty="0">
              <a:solidFill>
                <a:prstClr val="black"/>
              </a:solidFill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213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</TotalTime>
  <Words>222</Words>
  <Application>Microsoft Office PowerPoint</Application>
  <PresentationFormat>Laajakuva</PresentationFormat>
  <Paragraphs>16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Helvetica Neue</vt:lpstr>
      <vt:lpstr>Tw Cen MT</vt:lpstr>
      <vt:lpstr>Tw Cen MT Condensed</vt:lpstr>
      <vt:lpstr>Wingdings 3</vt:lpstr>
      <vt:lpstr>Integraali</vt:lpstr>
      <vt:lpstr>Monipuoliset työtavat</vt:lpstr>
      <vt:lpstr>PowerPoint-esitys</vt:lpstr>
      <vt:lpstr>PowerPoint-esitys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Monipuoliset työtavat</dc:title>
  <dc:creator>Sillanpää Erja</dc:creator>
  <cp:lastModifiedBy>Sillanpää Erja</cp:lastModifiedBy>
  <cp:revision>3</cp:revision>
  <dcterms:created xsi:type="dcterms:W3CDTF">2020-04-09T10:52:25Z</dcterms:created>
  <dcterms:modified xsi:type="dcterms:W3CDTF">2020-04-09T11:03:09Z</dcterms:modified>
</cp:coreProperties>
</file>