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1" r:id="rId5"/>
    <p:sldId id="258"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106" d="100"/>
          <a:sy n="106" d="100"/>
        </p:scale>
        <p:origin x="7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smtClean="0"/>
              <a:t>Muokkaa perustyyl. napsautt.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4/21/2020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4/21/2020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257300" y="2909102"/>
            <a:ext cx="4800600" cy="299639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633864" y="2909102"/>
            <a:ext cx="4800600" cy="299639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smtClean="0"/>
              <a:t>Muokkaa perustyyl. napsautt.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4/21/2020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smtClean="0"/>
              <a:t>Muokkaa perustyyl. napsautt.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4/21/2020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4/21/2020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NUKKETEATTERI</a:t>
            </a:r>
            <a:endParaRPr lang="fi-FI" dirty="0"/>
          </a:p>
        </p:txBody>
      </p:sp>
      <p:sp>
        <p:nvSpPr>
          <p:cNvPr id="3" name="Alaotsikko 2"/>
          <p:cNvSpPr>
            <a:spLocks noGrp="1"/>
          </p:cNvSpPr>
          <p:nvPr>
            <p:ph type="subTitle" idx="1"/>
          </p:nvPr>
        </p:nvSpPr>
        <p:spPr/>
        <p:txBody>
          <a:bodyPr>
            <a:normAutofit fontScale="25000" lnSpcReduction="20000"/>
          </a:bodyPr>
          <a:lstStyle/>
          <a:p>
            <a:endParaRPr lang="fi-FI" sz="3200" dirty="0"/>
          </a:p>
          <a:p>
            <a:r>
              <a:rPr lang="fi-FI" sz="6000" dirty="0" err="1" smtClean="0"/>
              <a:t>Lakho</a:t>
            </a:r>
            <a:r>
              <a:rPr lang="fi-FI" sz="6000" dirty="0" smtClean="0"/>
              <a:t> / Kasvu</a:t>
            </a:r>
          </a:p>
          <a:p>
            <a:r>
              <a:rPr lang="fi-FI" dirty="0"/>
              <a:t>	</a:t>
            </a:r>
            <a:r>
              <a:rPr lang="fi-FI" dirty="0" smtClean="0"/>
              <a:t>							</a:t>
            </a:r>
            <a:r>
              <a:rPr lang="fi-FI" sz="6400" dirty="0" smtClean="0"/>
              <a:t>JP</a:t>
            </a:r>
            <a:endParaRPr lang="fi-FI" sz="6400" dirty="0"/>
          </a:p>
        </p:txBody>
      </p:sp>
      <p:pic>
        <p:nvPicPr>
          <p:cNvPr id="4" name="Kuva 3"/>
          <p:cNvPicPr>
            <a:picLocks noChangeAspect="1"/>
          </p:cNvPicPr>
          <p:nvPr/>
        </p:nvPicPr>
        <p:blipFill>
          <a:blip r:embed="rId2"/>
          <a:stretch>
            <a:fillRect/>
          </a:stretch>
        </p:blipFill>
        <p:spPr>
          <a:xfrm>
            <a:off x="1078523" y="4113240"/>
            <a:ext cx="2259874" cy="1865956"/>
          </a:xfrm>
          <a:prstGeom prst="rect">
            <a:avLst/>
          </a:prstGeom>
        </p:spPr>
      </p:pic>
      <p:pic>
        <p:nvPicPr>
          <p:cNvPr id="5" name="Kuva 4"/>
          <p:cNvPicPr>
            <a:picLocks noChangeAspect="1"/>
          </p:cNvPicPr>
          <p:nvPr/>
        </p:nvPicPr>
        <p:blipFill>
          <a:blip r:embed="rId3"/>
          <a:stretch>
            <a:fillRect/>
          </a:stretch>
        </p:blipFill>
        <p:spPr>
          <a:xfrm>
            <a:off x="8768040" y="4236121"/>
            <a:ext cx="2628900" cy="1743075"/>
          </a:xfrm>
          <a:prstGeom prst="rect">
            <a:avLst/>
          </a:prstGeom>
        </p:spPr>
      </p:pic>
    </p:spTree>
    <p:extLst>
      <p:ext uri="{BB962C8B-B14F-4D97-AF65-F5344CB8AC3E}">
        <p14:creationId xmlns:p14="http://schemas.microsoft.com/office/powerpoint/2010/main" val="172016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992778" y="612845"/>
            <a:ext cx="10894422" cy="6524863"/>
          </a:xfrm>
          <a:prstGeom prst="rect">
            <a:avLst/>
          </a:prstGeom>
        </p:spPr>
        <p:txBody>
          <a:bodyPr wrap="square">
            <a:spAutoFit/>
          </a:bodyPr>
          <a:lstStyle/>
          <a:p>
            <a:endParaRPr lang="fi-FI" sz="2000" u="sng" dirty="0" smtClean="0">
              <a:solidFill>
                <a:srgbClr val="000000"/>
              </a:solidFill>
              <a:latin typeface="Trebuchet MS" panose="020B0603020202020204" pitchFamily="34" charset="0"/>
            </a:endParaRPr>
          </a:p>
          <a:p>
            <a:r>
              <a:rPr lang="fi-FI" sz="2000" u="sng" dirty="0" smtClean="0">
                <a:solidFill>
                  <a:srgbClr val="000000"/>
                </a:solidFill>
                <a:latin typeface="Trebuchet MS" panose="020B0603020202020204" pitchFamily="34" charset="0"/>
              </a:rPr>
              <a:t>Mitä on nukketeatteri?</a:t>
            </a:r>
          </a:p>
          <a:p>
            <a:endParaRPr lang="fi-FI" dirty="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Nukketeatteri </a:t>
            </a:r>
            <a:r>
              <a:rPr lang="fi-FI" dirty="0">
                <a:solidFill>
                  <a:srgbClr val="000000"/>
                </a:solidFill>
                <a:latin typeface="Trebuchet MS" panose="020B0603020202020204" pitchFamily="34" charset="0"/>
              </a:rPr>
              <a:t>on moniulotteinen </a:t>
            </a:r>
            <a:r>
              <a:rPr lang="fi-FI" dirty="0" smtClean="0">
                <a:solidFill>
                  <a:srgbClr val="000000"/>
                </a:solidFill>
                <a:latin typeface="Trebuchet MS" panose="020B0603020202020204" pitchFamily="34" charset="0"/>
              </a:rPr>
              <a:t>taidemuoto.</a:t>
            </a:r>
          </a:p>
          <a:p>
            <a:r>
              <a:rPr lang="fi-FI" dirty="0" smtClean="0">
                <a:solidFill>
                  <a:srgbClr val="000000"/>
                </a:solidFill>
                <a:latin typeface="Trebuchet MS" panose="020B0603020202020204" pitchFamily="34" charset="0"/>
              </a:rPr>
              <a:t>Se on moniaistista toimintaa ja </a:t>
            </a:r>
            <a:r>
              <a:rPr lang="fi-FI" dirty="0">
                <a:solidFill>
                  <a:srgbClr val="000000"/>
                </a:solidFill>
                <a:latin typeface="Trebuchet MS" panose="020B0603020202020204" pitchFamily="34" charset="0"/>
              </a:rPr>
              <a:t>sillä on pitkät perinteet. </a:t>
            </a:r>
            <a:endParaRPr lang="fi-FI" dirty="0" smtClean="0">
              <a:solidFill>
                <a:srgbClr val="000000"/>
              </a:solidFill>
              <a:latin typeface="Trebuchet MS" panose="020B0603020202020204" pitchFamily="34" charset="0"/>
            </a:endParaRPr>
          </a:p>
          <a:p>
            <a:endParaRPr lang="fi-FI" dirty="0" smtClean="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Nukketeatterin </a:t>
            </a:r>
            <a:r>
              <a:rPr lang="fi-FI" dirty="0">
                <a:solidFill>
                  <a:srgbClr val="000000"/>
                </a:solidFill>
                <a:latin typeface="Trebuchet MS" panose="020B0603020202020204" pitchFamily="34" charset="0"/>
              </a:rPr>
              <a:t>periaatteena on, että eloton muutetaan eläytymällä </a:t>
            </a:r>
            <a:r>
              <a:rPr lang="fi-FI" dirty="0" smtClean="0">
                <a:solidFill>
                  <a:srgbClr val="000000"/>
                </a:solidFill>
                <a:latin typeface="Trebuchet MS" panose="020B0603020202020204" pitchFamily="34" charset="0"/>
              </a:rPr>
              <a:t>eläväksi.</a:t>
            </a:r>
          </a:p>
          <a:p>
            <a:r>
              <a:rPr lang="fi-FI" dirty="0" smtClean="0">
                <a:solidFill>
                  <a:srgbClr val="000000"/>
                </a:solidFill>
                <a:latin typeface="Trebuchet MS" panose="020B0603020202020204" pitchFamily="34" charset="0"/>
              </a:rPr>
              <a:t>Nukketeatterissa leikki </a:t>
            </a:r>
            <a:r>
              <a:rPr lang="fi-FI" dirty="0">
                <a:solidFill>
                  <a:srgbClr val="000000"/>
                </a:solidFill>
                <a:latin typeface="Trebuchet MS" panose="020B0603020202020204" pitchFamily="34" charset="0"/>
              </a:rPr>
              <a:t>ja taide </a:t>
            </a:r>
            <a:r>
              <a:rPr lang="fi-FI" dirty="0" smtClean="0">
                <a:solidFill>
                  <a:srgbClr val="000000"/>
                </a:solidFill>
                <a:latin typeface="Trebuchet MS" panose="020B0603020202020204" pitchFamily="34" charset="0"/>
              </a:rPr>
              <a:t>yhdistyvät. </a:t>
            </a:r>
          </a:p>
          <a:p>
            <a:endParaRPr lang="fi-FI" dirty="0" smtClean="0">
              <a:solidFill>
                <a:srgbClr val="000000"/>
              </a:solidFill>
              <a:latin typeface="Trebuchet MS" panose="020B0603020202020204" pitchFamily="34" charset="0"/>
            </a:endParaRPr>
          </a:p>
          <a:p>
            <a:r>
              <a:rPr lang="fi-FI" dirty="0">
                <a:solidFill>
                  <a:srgbClr val="000000"/>
                </a:solidFill>
                <a:latin typeface="Trebuchet MS" panose="020B0603020202020204" pitchFamily="34" charset="0"/>
              </a:rPr>
              <a:t>Nuket, tarina ja koko nukketeatterin elämyksellisyys antaa mahdollisuuden yksilölliseen kokemukseen ja tulkintaan.  </a:t>
            </a:r>
          </a:p>
          <a:p>
            <a:endParaRPr lang="fi-FI" dirty="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Mielikuvituksen, eläytymisen ja roolinoton </a:t>
            </a:r>
            <a:r>
              <a:rPr lang="fi-FI" dirty="0">
                <a:solidFill>
                  <a:srgbClr val="000000"/>
                </a:solidFill>
                <a:latin typeface="Trebuchet MS" panose="020B0603020202020204" pitchFamily="34" charset="0"/>
              </a:rPr>
              <a:t>avulla </a:t>
            </a:r>
            <a:r>
              <a:rPr lang="fi-FI" dirty="0" smtClean="0">
                <a:solidFill>
                  <a:srgbClr val="000000"/>
                </a:solidFill>
                <a:latin typeface="Trebuchet MS" panose="020B0603020202020204" pitchFamily="34" charset="0"/>
              </a:rPr>
              <a:t>esittäjä </a:t>
            </a:r>
            <a:r>
              <a:rPr lang="fi-FI" dirty="0">
                <a:solidFill>
                  <a:srgbClr val="000000"/>
                </a:solidFill>
                <a:latin typeface="Trebuchet MS" panose="020B0603020202020204" pitchFamily="34" charset="0"/>
              </a:rPr>
              <a:t>saa nuken elämään. </a:t>
            </a:r>
            <a:endParaRPr lang="fi-FI" dirty="0" smtClean="0">
              <a:solidFill>
                <a:srgbClr val="000000"/>
              </a:solidFill>
              <a:latin typeface="Trebuchet MS" panose="020B0603020202020204" pitchFamily="34" charset="0"/>
            </a:endParaRPr>
          </a:p>
          <a:p>
            <a:endParaRPr lang="fi-FI" dirty="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Nukketeatterinukkeja </a:t>
            </a:r>
            <a:r>
              <a:rPr lang="fi-FI" dirty="0">
                <a:solidFill>
                  <a:srgbClr val="000000"/>
                </a:solidFill>
                <a:latin typeface="Trebuchet MS" panose="020B0603020202020204" pitchFamily="34" charset="0"/>
              </a:rPr>
              <a:t>voivat olla esimerkiksi kurkistusnuket, käsinuket, keppinuket, marionettinuket sekä varjoteatterinuket</a:t>
            </a:r>
            <a:r>
              <a:rPr lang="fi-FI" dirty="0" smtClean="0">
                <a:solidFill>
                  <a:srgbClr val="000000"/>
                </a:solidFill>
                <a:latin typeface="Trebuchet MS" panose="020B0603020202020204" pitchFamily="34" charset="0"/>
              </a:rPr>
              <a:t>. Yksinkertaisin nukke voi olla omaan käteen tai sormeen piirretty naama. </a:t>
            </a:r>
          </a:p>
          <a:p>
            <a:endParaRPr lang="fi-FI" dirty="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Nukketeatteri </a:t>
            </a:r>
            <a:r>
              <a:rPr lang="fi-FI" dirty="0">
                <a:solidFill>
                  <a:srgbClr val="000000"/>
                </a:solidFill>
                <a:latin typeface="Trebuchet MS" panose="020B0603020202020204" pitchFamily="34" charset="0"/>
              </a:rPr>
              <a:t>voi olla leikin virittäjä, luovuuden lähde sekä opettava, mahdollisesti jopa terapeuttinen </a:t>
            </a:r>
            <a:r>
              <a:rPr lang="fi-FI" dirty="0" smtClean="0">
                <a:solidFill>
                  <a:srgbClr val="000000"/>
                </a:solidFill>
                <a:latin typeface="Trebuchet MS" panose="020B0603020202020204" pitchFamily="34" charset="0"/>
              </a:rPr>
              <a:t>kokemus esittäjille ja katsojille. </a:t>
            </a:r>
          </a:p>
          <a:p>
            <a:endParaRPr lang="fi-FI" dirty="0">
              <a:solidFill>
                <a:srgbClr val="000000"/>
              </a:solidFill>
              <a:latin typeface="Trebuchet MS" panose="020B0603020202020204" pitchFamily="34" charset="0"/>
            </a:endParaRPr>
          </a:p>
          <a:p>
            <a:endParaRPr lang="fi-FI" dirty="0" smtClean="0">
              <a:solidFill>
                <a:srgbClr val="000000"/>
              </a:solidFill>
              <a:latin typeface="Trebuchet MS" panose="020B0603020202020204" pitchFamily="34" charset="0"/>
            </a:endParaRPr>
          </a:p>
          <a:p>
            <a:endParaRPr lang="fi-FI" dirty="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 </a:t>
            </a:r>
            <a:endParaRPr lang="fi-FI" dirty="0"/>
          </a:p>
        </p:txBody>
      </p:sp>
      <p:pic>
        <p:nvPicPr>
          <p:cNvPr id="4" name="Kuva 3"/>
          <p:cNvPicPr>
            <a:picLocks noChangeAspect="1"/>
          </p:cNvPicPr>
          <p:nvPr/>
        </p:nvPicPr>
        <p:blipFill>
          <a:blip r:embed="rId2"/>
          <a:stretch>
            <a:fillRect/>
          </a:stretch>
        </p:blipFill>
        <p:spPr>
          <a:xfrm>
            <a:off x="9662977" y="612845"/>
            <a:ext cx="2114550" cy="2227510"/>
          </a:xfrm>
          <a:prstGeom prst="rect">
            <a:avLst/>
          </a:prstGeom>
        </p:spPr>
      </p:pic>
    </p:spTree>
    <p:extLst>
      <p:ext uri="{BB962C8B-B14F-4D97-AF65-F5344CB8AC3E}">
        <p14:creationId xmlns:p14="http://schemas.microsoft.com/office/powerpoint/2010/main" val="157951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3043646" y="940527"/>
            <a:ext cx="5042263" cy="4872444"/>
          </a:xfrm>
          <a:prstGeom prst="rect">
            <a:avLst/>
          </a:prstGeom>
        </p:spPr>
      </p:pic>
      <p:sp>
        <p:nvSpPr>
          <p:cNvPr id="3" name="Tekstiruutu 2"/>
          <p:cNvSpPr txBox="1"/>
          <p:nvPr/>
        </p:nvSpPr>
        <p:spPr>
          <a:xfrm>
            <a:off x="1319349" y="2286000"/>
            <a:ext cx="2436221" cy="923330"/>
          </a:xfrm>
          <a:prstGeom prst="rect">
            <a:avLst/>
          </a:prstGeom>
          <a:noFill/>
        </p:spPr>
        <p:txBody>
          <a:bodyPr wrap="square" rtlCol="0">
            <a:spAutoFit/>
          </a:bodyPr>
          <a:lstStyle/>
          <a:p>
            <a:endParaRPr lang="fi-FI" dirty="0" smtClean="0"/>
          </a:p>
          <a:p>
            <a:r>
              <a:rPr lang="fi-FI" dirty="0" smtClean="0"/>
              <a:t>Mistä minä olen tehty?</a:t>
            </a:r>
          </a:p>
          <a:p>
            <a:endParaRPr lang="fi-FI" dirty="0"/>
          </a:p>
        </p:txBody>
      </p:sp>
    </p:spTree>
    <p:extLst>
      <p:ext uri="{BB962C8B-B14F-4D97-AF65-F5344CB8AC3E}">
        <p14:creationId xmlns:p14="http://schemas.microsoft.com/office/powerpoint/2010/main" val="5700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267097" y="770709"/>
            <a:ext cx="10371909" cy="5847755"/>
          </a:xfrm>
          <a:prstGeom prst="rect">
            <a:avLst/>
          </a:prstGeom>
        </p:spPr>
        <p:txBody>
          <a:bodyPr wrap="square">
            <a:spAutoFit/>
          </a:bodyPr>
          <a:lstStyle/>
          <a:p>
            <a:r>
              <a:rPr lang="fi-FI" sz="2000" i="1" dirty="0" smtClean="0">
                <a:solidFill>
                  <a:srgbClr val="000000"/>
                </a:solidFill>
                <a:latin typeface="Trebuchet MS" panose="020B0603020202020204" pitchFamily="34" charset="0"/>
              </a:rPr>
              <a:t>Nukketeatterin historiaa, aikuisten hupia, mytologiaa, politiikkaa….</a:t>
            </a:r>
          </a:p>
          <a:p>
            <a:endParaRPr lang="fi-FI" sz="2000" i="1" dirty="0">
              <a:solidFill>
                <a:srgbClr val="000000"/>
              </a:solidFill>
              <a:latin typeface="Trebuchet MS" panose="020B0603020202020204" pitchFamily="34" charset="0"/>
            </a:endParaRPr>
          </a:p>
          <a:p>
            <a:r>
              <a:rPr lang="fi-FI" sz="2000" i="1" dirty="0">
                <a:solidFill>
                  <a:srgbClr val="000000"/>
                </a:solidFill>
                <a:latin typeface="Trebuchet MS" panose="020B0603020202020204" pitchFamily="34" charset="0"/>
              </a:rPr>
              <a:t>Nukketeatterin alkukoti sijaitsee Intiassa, jossa nukeilla on esitetty jo tuhansia vuosia</a:t>
            </a:r>
            <a:r>
              <a:rPr lang="fi-FI" sz="2000" i="1" dirty="0" smtClean="0">
                <a:solidFill>
                  <a:srgbClr val="000000"/>
                </a:solidFill>
                <a:latin typeface="Trebuchet MS" panose="020B0603020202020204" pitchFamily="34" charset="0"/>
              </a:rPr>
              <a:t>.</a:t>
            </a:r>
          </a:p>
          <a:p>
            <a:r>
              <a:rPr lang="fi-FI" sz="2000" i="1" dirty="0" smtClean="0">
                <a:solidFill>
                  <a:srgbClr val="000000"/>
                </a:solidFill>
                <a:latin typeface="Trebuchet MS" panose="020B0603020202020204" pitchFamily="34" charset="0"/>
              </a:rPr>
              <a:t>Se </a:t>
            </a:r>
            <a:r>
              <a:rPr lang="fi-FI" sz="2000" i="1" dirty="0">
                <a:solidFill>
                  <a:srgbClr val="000000"/>
                </a:solidFill>
                <a:latin typeface="Trebuchet MS" panose="020B0603020202020204" pitchFamily="34" charset="0"/>
              </a:rPr>
              <a:t>on kehittynyt uskonnollisesta kultista, eli se on ollut mytologiaa, mitä on tuotu näyttämöille. Juuret länsimaiseen nukketeatteriin on kreikkalaisessa teatterissa. Myöhemmin roomalaisten avulla nukketeatteri levisi ympäri Eurooppaa. Eurooppalainen nukketeatteri liittyy rikkaaseen karnevaali- ja markkinaperinteeseen. Renessanssin myötä tästä muodostui myös yläluokan ajanvietettä, ja ruhtinaat työstivät yhä täydellisempiä </a:t>
            </a:r>
            <a:r>
              <a:rPr lang="fi-FI" sz="2000" i="1" dirty="0" smtClean="0">
                <a:solidFill>
                  <a:srgbClr val="000000"/>
                </a:solidFill>
                <a:latin typeface="Trebuchet MS" panose="020B0603020202020204" pitchFamily="34" charset="0"/>
              </a:rPr>
              <a:t>miniatyyriteattereita.</a:t>
            </a:r>
          </a:p>
          <a:p>
            <a:endParaRPr lang="fi-FI" sz="2000" i="1" dirty="0">
              <a:solidFill>
                <a:srgbClr val="000000"/>
              </a:solidFill>
              <a:latin typeface="Trebuchet MS" panose="020B0603020202020204" pitchFamily="34" charset="0"/>
            </a:endParaRPr>
          </a:p>
          <a:p>
            <a:r>
              <a:rPr lang="fi-FI" sz="2000" i="1" dirty="0">
                <a:solidFill>
                  <a:srgbClr val="000000"/>
                </a:solidFill>
                <a:latin typeface="Trebuchet MS" panose="020B0603020202020204" pitchFamily="34" charset="0"/>
              </a:rPr>
              <a:t>1600-luku oli nukketeatterin kukoistuskausi, ja Barokin piirteet näkyivät voimakkaasti myös marionettinäytelmissä. Tämän kukoistuskauden mentyä, nukketeatteri </a:t>
            </a:r>
            <a:r>
              <a:rPr lang="fi-FI" sz="2000" i="1" dirty="0" smtClean="0">
                <a:solidFill>
                  <a:srgbClr val="000000"/>
                </a:solidFill>
                <a:latin typeface="Trebuchet MS" panose="020B0603020202020204" pitchFamily="34" charset="0"/>
              </a:rPr>
              <a:t>palautuikin </a:t>
            </a:r>
            <a:r>
              <a:rPr lang="fi-FI" sz="2000" i="1" dirty="0">
                <a:solidFill>
                  <a:srgbClr val="000000"/>
                </a:solidFill>
                <a:latin typeface="Trebuchet MS" panose="020B0603020202020204" pitchFamily="34" charset="0"/>
              </a:rPr>
              <a:t>lähinnä kansanjuhlien ja markkinoiden ohjelmistoon. 1900-luvulla alkoi taas näkymään pyrkimyksiä itsenäiseen nukketeatteriin. </a:t>
            </a:r>
            <a:endParaRPr lang="fi-FI" sz="2000" i="1" dirty="0" smtClean="0">
              <a:solidFill>
                <a:srgbClr val="000000"/>
              </a:solidFill>
              <a:latin typeface="Trebuchet MS" panose="020B0603020202020204" pitchFamily="34" charset="0"/>
            </a:endParaRPr>
          </a:p>
          <a:p>
            <a:endParaRPr lang="fi-FI" sz="2000" i="1" dirty="0">
              <a:solidFill>
                <a:srgbClr val="000000"/>
              </a:solidFill>
              <a:latin typeface="Trebuchet MS" panose="020B0603020202020204" pitchFamily="34" charset="0"/>
            </a:endParaRPr>
          </a:p>
          <a:p>
            <a:endParaRPr lang="fi-FI" i="1" dirty="0" smtClean="0"/>
          </a:p>
          <a:p>
            <a:r>
              <a:rPr lang="fi-FI" i="1" dirty="0" smtClean="0"/>
              <a:t>Hiltunen</a:t>
            </a:r>
            <a:r>
              <a:rPr lang="fi-FI" i="1" dirty="0"/>
              <a:t>, M. &amp; Torniainen, L. Naamionuken monet kasvot – Nukketeatteri yhteisöllisenä taidekasvattajana. 1998. Rovaniemi: Lapin yliopistopaino. </a:t>
            </a:r>
            <a:endParaRPr lang="fi-FI" sz="2000" i="1" dirty="0" smtClean="0">
              <a:solidFill>
                <a:srgbClr val="000000"/>
              </a:solidFill>
              <a:latin typeface="Trebuchet MS" panose="020B0603020202020204" pitchFamily="34" charset="0"/>
            </a:endParaRPr>
          </a:p>
          <a:p>
            <a:endParaRPr lang="fi-FI" sz="2000" i="1" dirty="0"/>
          </a:p>
        </p:txBody>
      </p:sp>
    </p:spTree>
    <p:extLst>
      <p:ext uri="{BB962C8B-B14F-4D97-AF65-F5344CB8AC3E}">
        <p14:creationId xmlns:p14="http://schemas.microsoft.com/office/powerpoint/2010/main" val="307264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632857" y="1582341"/>
            <a:ext cx="9901645" cy="4031873"/>
          </a:xfrm>
          <a:prstGeom prst="rect">
            <a:avLst/>
          </a:prstGeom>
        </p:spPr>
        <p:txBody>
          <a:bodyPr wrap="square">
            <a:spAutoFit/>
          </a:bodyPr>
          <a:lstStyle/>
          <a:p>
            <a:r>
              <a:rPr lang="fi-FI" dirty="0">
                <a:solidFill>
                  <a:srgbClr val="000000"/>
                </a:solidFill>
                <a:latin typeface="Trebuchet MS" panose="020B0603020202020204" pitchFamily="34" charset="0"/>
              </a:rPr>
              <a:t>Teatterinuken vahvuutena on se, että se tarjoaa </a:t>
            </a:r>
            <a:r>
              <a:rPr lang="fi-FI" dirty="0" smtClean="0">
                <a:solidFill>
                  <a:srgbClr val="000000"/>
                </a:solidFill>
                <a:latin typeface="Trebuchet MS" panose="020B0603020202020204" pitchFamily="34" charset="0"/>
              </a:rPr>
              <a:t>esittäjälle roolisuojan</a:t>
            </a:r>
            <a:r>
              <a:rPr lang="fi-FI" dirty="0">
                <a:solidFill>
                  <a:srgbClr val="000000"/>
                </a:solidFill>
                <a:latin typeface="Trebuchet MS" panose="020B0603020202020204" pitchFamily="34" charset="0"/>
              </a:rPr>
              <a:t>. </a:t>
            </a:r>
            <a:endParaRPr lang="fi-FI" dirty="0" smtClean="0">
              <a:solidFill>
                <a:srgbClr val="000000"/>
              </a:solidFill>
              <a:latin typeface="Trebuchet MS" panose="020B0603020202020204" pitchFamily="34" charset="0"/>
            </a:endParaRPr>
          </a:p>
          <a:p>
            <a:endParaRPr lang="fi-FI" dirty="0" smtClean="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Kaikki </a:t>
            </a:r>
            <a:r>
              <a:rPr lang="fi-FI" dirty="0">
                <a:solidFill>
                  <a:srgbClr val="000000"/>
                </a:solidFill>
                <a:latin typeface="Trebuchet MS" panose="020B0603020202020204" pitchFamily="34" charset="0"/>
              </a:rPr>
              <a:t>näkevät, että </a:t>
            </a:r>
            <a:r>
              <a:rPr lang="fi-FI" dirty="0" smtClean="0">
                <a:solidFill>
                  <a:srgbClr val="000000"/>
                </a:solidFill>
                <a:latin typeface="Trebuchet MS" panose="020B0603020202020204" pitchFamily="34" charset="0"/>
              </a:rPr>
              <a:t>kyseessä </a:t>
            </a:r>
            <a:r>
              <a:rPr lang="fi-FI" dirty="0">
                <a:solidFill>
                  <a:srgbClr val="000000"/>
                </a:solidFill>
                <a:latin typeface="Trebuchet MS" panose="020B0603020202020204" pitchFamily="34" charset="0"/>
              </a:rPr>
              <a:t>on roolihenkilö, jota </a:t>
            </a:r>
            <a:r>
              <a:rPr lang="fi-FI" dirty="0" smtClean="0">
                <a:solidFill>
                  <a:srgbClr val="000000"/>
                </a:solidFill>
                <a:latin typeface="Trebuchet MS" panose="020B0603020202020204" pitchFamily="34" charset="0"/>
              </a:rPr>
              <a:t>liikutellaan, </a:t>
            </a:r>
            <a:r>
              <a:rPr lang="fi-FI" dirty="0">
                <a:solidFill>
                  <a:srgbClr val="000000"/>
                </a:solidFill>
                <a:latin typeface="Trebuchet MS" panose="020B0603020202020204" pitchFamily="34" charset="0"/>
              </a:rPr>
              <a:t>eikä </a:t>
            </a:r>
            <a:r>
              <a:rPr lang="fi-FI" dirty="0" smtClean="0">
                <a:solidFill>
                  <a:srgbClr val="000000"/>
                </a:solidFill>
                <a:latin typeface="Trebuchet MS" panose="020B0603020202020204" pitchFamily="34" charset="0"/>
              </a:rPr>
              <a:t>esittäjä ole oma </a:t>
            </a:r>
            <a:r>
              <a:rPr lang="fi-FI" dirty="0">
                <a:solidFill>
                  <a:srgbClr val="000000"/>
                </a:solidFill>
                <a:latin typeface="Trebuchet MS" panose="020B0603020202020204" pitchFamily="34" charset="0"/>
              </a:rPr>
              <a:t>itsensä. </a:t>
            </a:r>
            <a:endParaRPr lang="fi-FI" dirty="0" smtClean="0">
              <a:solidFill>
                <a:srgbClr val="000000"/>
              </a:solidFill>
              <a:latin typeface="Trebuchet MS" panose="020B0603020202020204" pitchFamily="34" charset="0"/>
            </a:endParaRPr>
          </a:p>
          <a:p>
            <a:endParaRPr lang="fi-FI" dirty="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Lapsen </a:t>
            </a:r>
            <a:r>
              <a:rPr lang="fi-FI" dirty="0">
                <a:solidFill>
                  <a:srgbClr val="000000"/>
                </a:solidFill>
                <a:latin typeface="Trebuchet MS" panose="020B0603020202020204" pitchFamily="34" charset="0"/>
              </a:rPr>
              <a:t>on myös mahdollista samaistua teatterinukkeen, joka niin pienenä olentona on silti paljon mahdollisuuksia ja voimaa omaava. Lapsi pystyy tällöin ajattelemaan, että hänelläkin on paljon mahdollisuuksia onnistua ja pärjätä, vaikka onkin kooltaan pieni. </a:t>
            </a:r>
          </a:p>
          <a:p>
            <a:endParaRPr lang="fi-FI" dirty="0" smtClean="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Nukkeen </a:t>
            </a:r>
            <a:r>
              <a:rPr lang="fi-FI" dirty="0">
                <a:solidFill>
                  <a:srgbClr val="000000"/>
                </a:solidFill>
                <a:latin typeface="Trebuchet MS" panose="020B0603020202020204" pitchFamily="34" charset="0"/>
              </a:rPr>
              <a:t>samaistuen ja sen kautta eläytyen lapsen on mahdollista käsitellä arkisia ongelmia ja iloja sekä olemisen peruskysymyksiä</a:t>
            </a:r>
            <a:r>
              <a:rPr lang="fi-FI" dirty="0" smtClean="0">
                <a:solidFill>
                  <a:srgbClr val="000000"/>
                </a:solidFill>
                <a:latin typeface="Trebuchet MS" panose="020B0603020202020204" pitchFamily="34" charset="0"/>
              </a:rPr>
              <a:t>.</a:t>
            </a:r>
            <a:r>
              <a:rPr lang="fi-FI" sz="2000" dirty="0"/>
              <a:t> Nuken avulla voi myös harjoitella toisen ihmisen asemaan asettumista. </a:t>
            </a:r>
            <a:endParaRPr lang="fi-FI" sz="2000" dirty="0" smtClean="0">
              <a:solidFill>
                <a:srgbClr val="000000"/>
              </a:solidFill>
              <a:latin typeface="Trebuchet MS" panose="020B0603020202020204" pitchFamily="34" charset="0"/>
            </a:endParaRPr>
          </a:p>
          <a:p>
            <a:endParaRPr lang="fi-FI" dirty="0" smtClean="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Nukke </a:t>
            </a:r>
            <a:r>
              <a:rPr lang="fi-FI" dirty="0">
                <a:solidFill>
                  <a:srgbClr val="000000"/>
                </a:solidFill>
                <a:latin typeface="Trebuchet MS" panose="020B0603020202020204" pitchFamily="34" charset="0"/>
              </a:rPr>
              <a:t>voi siis olla lapselle sekä ystävä että kasvattaja. Nukketeatterin voima onkin siinä, että se on niin vertauskuvallista. </a:t>
            </a:r>
            <a:endParaRPr lang="fi-FI" dirty="0"/>
          </a:p>
        </p:txBody>
      </p:sp>
    </p:spTree>
    <p:extLst>
      <p:ext uri="{BB962C8B-B14F-4D97-AF65-F5344CB8AC3E}">
        <p14:creationId xmlns:p14="http://schemas.microsoft.com/office/powerpoint/2010/main" val="10931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593669" y="1166843"/>
            <a:ext cx="9888582" cy="4955203"/>
          </a:xfrm>
          <a:prstGeom prst="rect">
            <a:avLst/>
          </a:prstGeom>
        </p:spPr>
        <p:txBody>
          <a:bodyPr wrap="square">
            <a:spAutoFit/>
          </a:bodyPr>
          <a:lstStyle/>
          <a:p>
            <a:endParaRPr lang="fi-FI" sz="2000" u="sng" dirty="0" smtClean="0">
              <a:solidFill>
                <a:srgbClr val="000000"/>
              </a:solidFill>
              <a:latin typeface="Trebuchet MS" panose="020B0603020202020204" pitchFamily="34" charset="0"/>
            </a:endParaRPr>
          </a:p>
          <a:p>
            <a:r>
              <a:rPr lang="fi-FI" sz="2000" u="sng" dirty="0" smtClean="0">
                <a:solidFill>
                  <a:srgbClr val="000000"/>
                </a:solidFill>
                <a:latin typeface="Trebuchet MS" panose="020B0603020202020204" pitchFamily="34" charset="0"/>
              </a:rPr>
              <a:t>Nuket samaistumisen kohteena</a:t>
            </a:r>
          </a:p>
          <a:p>
            <a:endParaRPr lang="fi-FI" dirty="0">
              <a:solidFill>
                <a:srgbClr val="000000"/>
              </a:solidFill>
              <a:latin typeface="Trebuchet MS" panose="020B0603020202020204" pitchFamily="34" charset="0"/>
            </a:endParaRPr>
          </a:p>
          <a:p>
            <a:endParaRPr lang="fi-FI" dirty="0" smtClean="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Nukkeleikkien </a:t>
            </a:r>
            <a:r>
              <a:rPr lang="fi-FI" dirty="0">
                <a:solidFill>
                  <a:srgbClr val="000000"/>
                </a:solidFill>
                <a:latin typeface="Trebuchet MS" panose="020B0603020202020204" pitchFamily="34" charset="0"/>
              </a:rPr>
              <a:t>kautta lapset työstävät kokemuksiaan tai </a:t>
            </a:r>
            <a:r>
              <a:rPr lang="fi-FI" dirty="0" smtClean="0">
                <a:solidFill>
                  <a:srgbClr val="000000"/>
                </a:solidFill>
                <a:latin typeface="Trebuchet MS" panose="020B0603020202020204" pitchFamily="34" charset="0"/>
              </a:rPr>
              <a:t>tunteita</a:t>
            </a:r>
          </a:p>
          <a:p>
            <a:r>
              <a:rPr lang="fi-FI" dirty="0" smtClean="0">
                <a:solidFill>
                  <a:srgbClr val="000000"/>
                </a:solidFill>
                <a:latin typeface="Trebuchet MS" panose="020B0603020202020204" pitchFamily="34" charset="0"/>
              </a:rPr>
              <a:t>joita </a:t>
            </a:r>
            <a:r>
              <a:rPr lang="fi-FI" dirty="0">
                <a:solidFill>
                  <a:srgbClr val="000000"/>
                </a:solidFill>
                <a:latin typeface="Trebuchet MS" panose="020B0603020202020204" pitchFamily="34" charset="0"/>
              </a:rPr>
              <a:t>on muuten vaikeaa käsitellä. </a:t>
            </a:r>
            <a:endParaRPr lang="fi-FI" dirty="0" smtClean="0">
              <a:solidFill>
                <a:srgbClr val="000000"/>
              </a:solidFill>
              <a:latin typeface="Trebuchet MS" panose="020B0603020202020204" pitchFamily="34" charset="0"/>
            </a:endParaRPr>
          </a:p>
          <a:p>
            <a:endParaRPr lang="fi-FI" dirty="0">
              <a:solidFill>
                <a:srgbClr val="000000"/>
              </a:solidFill>
              <a:latin typeface="Trebuchet MS" panose="020B0603020202020204" pitchFamily="34" charset="0"/>
            </a:endParaRPr>
          </a:p>
          <a:p>
            <a:r>
              <a:rPr lang="fi-FI" sz="2000" dirty="0" smtClean="0">
                <a:solidFill>
                  <a:srgbClr val="000000"/>
                </a:solidFill>
                <a:latin typeface="Trebuchet MS" panose="020B0603020202020204" pitchFamily="34" charset="0"/>
              </a:rPr>
              <a:t>Kyseisiä </a:t>
            </a:r>
            <a:r>
              <a:rPr lang="fi-FI" sz="2000" dirty="0">
                <a:solidFill>
                  <a:srgbClr val="000000"/>
                </a:solidFill>
                <a:latin typeface="Trebuchet MS" panose="020B0603020202020204" pitchFamily="34" charset="0"/>
              </a:rPr>
              <a:t>tunteita voi olla esimerkiksi pelko, viha, ahdistus tai hylätyksi tuleminen. </a:t>
            </a:r>
            <a:r>
              <a:rPr lang="fi-FI" sz="2000" dirty="0"/>
              <a:t>Nuken avulla on myös mahdollista opetella oikeata ja väärää sekä ratkaista erilaisia ristiriitatilanteita. </a:t>
            </a:r>
            <a:endParaRPr lang="fi-FI" sz="2000" dirty="0" smtClean="0"/>
          </a:p>
          <a:p>
            <a:endParaRPr lang="fi-FI" dirty="0">
              <a:solidFill>
                <a:srgbClr val="000000"/>
              </a:solidFill>
              <a:latin typeface="Trebuchet MS" panose="020B0603020202020204" pitchFamily="34" charset="0"/>
            </a:endParaRPr>
          </a:p>
          <a:p>
            <a:r>
              <a:rPr lang="fi-FI" dirty="0">
                <a:solidFill>
                  <a:srgbClr val="000000"/>
                </a:solidFill>
                <a:latin typeface="Trebuchet MS" panose="020B0603020202020204" pitchFamily="34" charset="0"/>
              </a:rPr>
              <a:t>N</a:t>
            </a:r>
            <a:r>
              <a:rPr lang="fi-FI" dirty="0" smtClean="0">
                <a:solidFill>
                  <a:srgbClr val="000000"/>
                </a:solidFill>
                <a:latin typeface="Trebuchet MS" panose="020B0603020202020204" pitchFamily="34" charset="0"/>
              </a:rPr>
              <a:t>ukke </a:t>
            </a:r>
            <a:r>
              <a:rPr lang="fi-FI" dirty="0">
                <a:solidFill>
                  <a:srgbClr val="000000"/>
                </a:solidFill>
                <a:latin typeface="Trebuchet MS" panose="020B0603020202020204" pitchFamily="34" charset="0"/>
              </a:rPr>
              <a:t>luo turvallisen etäisyyden käsiteltävään kokemukseen</a:t>
            </a:r>
            <a:r>
              <a:rPr lang="fi-FI" dirty="0" smtClean="0">
                <a:solidFill>
                  <a:srgbClr val="000000"/>
                </a:solidFill>
                <a:latin typeface="Trebuchet MS" panose="020B0603020202020204" pitchFamily="34" charset="0"/>
              </a:rPr>
              <a:t>.</a:t>
            </a:r>
          </a:p>
          <a:p>
            <a:endParaRPr lang="fi-FI" dirty="0" smtClean="0">
              <a:solidFill>
                <a:srgbClr val="000000"/>
              </a:solidFill>
              <a:latin typeface="Trebuchet MS" panose="020B0603020202020204" pitchFamily="34" charset="0"/>
            </a:endParaRPr>
          </a:p>
          <a:p>
            <a:r>
              <a:rPr lang="fi-FI" dirty="0" smtClean="0">
                <a:solidFill>
                  <a:srgbClr val="000000"/>
                </a:solidFill>
                <a:latin typeface="Trebuchet MS" panose="020B0603020202020204" pitchFamily="34" charset="0"/>
              </a:rPr>
              <a:t>Kun </a:t>
            </a:r>
            <a:r>
              <a:rPr lang="fi-FI" dirty="0">
                <a:solidFill>
                  <a:srgbClr val="000000"/>
                </a:solidFill>
                <a:latin typeface="Trebuchet MS" panose="020B0603020202020204" pitchFamily="34" charset="0"/>
              </a:rPr>
              <a:t>lapsi työstää teatterinuken kautta elämyksiään ja kokemuksiaan, hän saa mahdollisuuksia nähdä maailmaa myös toisesta näkökulmasta. </a:t>
            </a:r>
          </a:p>
          <a:p>
            <a:endParaRPr lang="fi-FI" dirty="0" smtClean="0">
              <a:solidFill>
                <a:srgbClr val="000000"/>
              </a:solidFill>
              <a:latin typeface="Trebuchet MS" panose="020B0603020202020204" pitchFamily="34" charset="0"/>
            </a:endParaRPr>
          </a:p>
          <a:p>
            <a:endParaRPr lang="fi-FI" dirty="0"/>
          </a:p>
        </p:txBody>
      </p:sp>
      <p:pic>
        <p:nvPicPr>
          <p:cNvPr id="3" name="Kuva 2"/>
          <p:cNvPicPr>
            <a:picLocks noChangeAspect="1"/>
          </p:cNvPicPr>
          <p:nvPr/>
        </p:nvPicPr>
        <p:blipFill>
          <a:blip r:embed="rId2"/>
          <a:stretch>
            <a:fillRect/>
          </a:stretch>
        </p:blipFill>
        <p:spPr>
          <a:xfrm>
            <a:off x="8543110" y="1018903"/>
            <a:ext cx="2652984" cy="2093051"/>
          </a:xfrm>
          <a:prstGeom prst="rect">
            <a:avLst/>
          </a:prstGeom>
        </p:spPr>
      </p:pic>
    </p:spTree>
    <p:extLst>
      <p:ext uri="{BB962C8B-B14F-4D97-AF65-F5344CB8AC3E}">
        <p14:creationId xmlns:p14="http://schemas.microsoft.com/office/powerpoint/2010/main" val="512594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18903" y="326571"/>
            <a:ext cx="10633166" cy="5940088"/>
          </a:xfrm>
          <a:prstGeom prst="rect">
            <a:avLst/>
          </a:prstGeom>
        </p:spPr>
        <p:txBody>
          <a:bodyPr wrap="square">
            <a:spAutoFit/>
          </a:bodyPr>
          <a:lstStyle/>
          <a:p>
            <a:endParaRPr lang="fi-FI" sz="2000" dirty="0" smtClean="0">
              <a:solidFill>
                <a:srgbClr val="000000"/>
              </a:solidFill>
              <a:latin typeface="Trebuchet MS" panose="020B0603020202020204" pitchFamily="34" charset="0"/>
            </a:endParaRPr>
          </a:p>
          <a:p>
            <a:r>
              <a:rPr lang="fi-FI" sz="2000" dirty="0" smtClean="0">
                <a:solidFill>
                  <a:srgbClr val="000000"/>
                </a:solidFill>
                <a:latin typeface="Trebuchet MS" panose="020B0603020202020204" pitchFamily="34" charset="0"/>
              </a:rPr>
              <a:t>Nukketeatteri mahdollistaa sen, </a:t>
            </a:r>
            <a:r>
              <a:rPr lang="fi-FI" sz="2000" dirty="0">
                <a:solidFill>
                  <a:srgbClr val="000000"/>
                </a:solidFill>
                <a:latin typeface="Trebuchet MS" panose="020B0603020202020204" pitchFamily="34" charset="0"/>
              </a:rPr>
              <a:t>että lapsilla on mahdollisuus olla luovia sekä ilmaista vapaasti tunteitaan. </a:t>
            </a:r>
          </a:p>
          <a:p>
            <a:r>
              <a:rPr lang="fi-FI" sz="2000" dirty="0" smtClean="0">
                <a:solidFill>
                  <a:srgbClr val="000000"/>
                </a:solidFill>
                <a:latin typeface="Trebuchet MS" panose="020B0603020202020204" pitchFamily="34" charset="0"/>
              </a:rPr>
              <a:t>Nukketeatteri on mainio tunnekasvatuksen väline. </a:t>
            </a:r>
            <a:r>
              <a:rPr lang="fi-FI" sz="2000" dirty="0">
                <a:solidFill>
                  <a:srgbClr val="000000"/>
                </a:solidFill>
                <a:latin typeface="Trebuchet MS" panose="020B0603020202020204" pitchFamily="34" charset="0"/>
              </a:rPr>
              <a:t>Ujot </a:t>
            </a:r>
            <a:r>
              <a:rPr lang="fi-FI" sz="2000" dirty="0" smtClean="0">
                <a:solidFill>
                  <a:srgbClr val="000000"/>
                </a:solidFill>
                <a:latin typeface="Trebuchet MS" panose="020B0603020202020204" pitchFamily="34" charset="0"/>
              </a:rPr>
              <a:t>tai arat lapset voivat löytää </a:t>
            </a:r>
            <a:r>
              <a:rPr lang="fi-FI" sz="2000" dirty="0">
                <a:solidFill>
                  <a:srgbClr val="000000"/>
                </a:solidFill>
                <a:latin typeface="Trebuchet MS" panose="020B0603020202020204" pitchFamily="34" charset="0"/>
              </a:rPr>
              <a:t>itselleen ilmaisukeinon nukkejen kautta. </a:t>
            </a:r>
            <a:r>
              <a:rPr lang="fi-FI" sz="2000" dirty="0" smtClean="0"/>
              <a:t>Nukketeatteri voi auttaa myös </a:t>
            </a:r>
            <a:r>
              <a:rPr lang="fi-FI" sz="2000" dirty="0"/>
              <a:t>lasta rauhoittumaan ja keskittymään tilanteisiin paremmin. </a:t>
            </a:r>
            <a:endParaRPr lang="fi-FI" sz="2000" dirty="0" smtClean="0"/>
          </a:p>
          <a:p>
            <a:endParaRPr lang="fi-FI" sz="2000" dirty="0" smtClean="0">
              <a:solidFill>
                <a:srgbClr val="000000"/>
              </a:solidFill>
              <a:latin typeface="Trebuchet MS" panose="020B0603020202020204" pitchFamily="34" charset="0"/>
            </a:endParaRPr>
          </a:p>
          <a:p>
            <a:endParaRPr lang="fi-FI" sz="2000" dirty="0">
              <a:solidFill>
                <a:srgbClr val="000000"/>
              </a:solidFill>
              <a:latin typeface="Trebuchet MS" panose="020B0603020202020204" pitchFamily="34" charset="0"/>
            </a:endParaRPr>
          </a:p>
          <a:p>
            <a:endParaRPr lang="fi-FI" sz="2000" dirty="0">
              <a:solidFill>
                <a:srgbClr val="000000"/>
              </a:solidFill>
              <a:latin typeface="Trebuchet MS" panose="020B0603020202020204" pitchFamily="34" charset="0"/>
            </a:endParaRPr>
          </a:p>
          <a:p>
            <a:endParaRPr lang="fi-FI" sz="2000" dirty="0">
              <a:solidFill>
                <a:srgbClr val="000000"/>
              </a:solidFill>
              <a:latin typeface="Trebuchet MS" panose="020B0603020202020204" pitchFamily="34" charset="0"/>
            </a:endParaRPr>
          </a:p>
          <a:p>
            <a:endParaRPr lang="fi-FI" sz="2000" dirty="0" smtClean="0">
              <a:solidFill>
                <a:srgbClr val="000000"/>
              </a:solidFill>
              <a:latin typeface="Trebuchet MS" panose="020B0603020202020204" pitchFamily="34" charset="0"/>
            </a:endParaRPr>
          </a:p>
          <a:p>
            <a:endParaRPr lang="fi-FI" sz="2000" dirty="0" smtClean="0">
              <a:solidFill>
                <a:srgbClr val="000000"/>
              </a:solidFill>
              <a:latin typeface="Trebuchet MS" panose="020B0603020202020204" pitchFamily="34" charset="0"/>
            </a:endParaRPr>
          </a:p>
          <a:p>
            <a:r>
              <a:rPr lang="fi-FI" sz="2000" dirty="0" smtClean="0">
                <a:solidFill>
                  <a:srgbClr val="000000"/>
                </a:solidFill>
                <a:latin typeface="Trebuchet MS" panose="020B0603020202020204" pitchFamily="34" charset="0"/>
              </a:rPr>
              <a:t>Lapsi </a:t>
            </a:r>
            <a:r>
              <a:rPr lang="fi-FI" sz="2000" dirty="0">
                <a:solidFill>
                  <a:srgbClr val="000000"/>
                </a:solidFill>
                <a:latin typeface="Trebuchet MS" panose="020B0603020202020204" pitchFamily="34" charset="0"/>
              </a:rPr>
              <a:t>voi </a:t>
            </a:r>
            <a:r>
              <a:rPr lang="fi-FI" sz="2000" dirty="0" smtClean="0">
                <a:solidFill>
                  <a:srgbClr val="000000"/>
                </a:solidFill>
                <a:latin typeface="Trebuchet MS" panose="020B0603020202020204" pitchFamily="34" charset="0"/>
              </a:rPr>
              <a:t>nukketeatterissa hallita </a:t>
            </a:r>
            <a:r>
              <a:rPr lang="fi-FI" sz="2000" dirty="0">
                <a:solidFill>
                  <a:srgbClr val="000000"/>
                </a:solidFill>
                <a:latin typeface="Trebuchet MS" panose="020B0603020202020204" pitchFamily="34" charset="0"/>
              </a:rPr>
              <a:t>rooleja, mitkä ei todellisessa elämässä voi olla saavutettavissa. Hän voi esimerkiksi ottaa aikuisen roolin </a:t>
            </a:r>
            <a:r>
              <a:rPr lang="fi-FI" sz="2000" dirty="0" smtClean="0">
                <a:solidFill>
                  <a:srgbClr val="000000"/>
                </a:solidFill>
                <a:latin typeface="Trebuchet MS" panose="020B0603020202020204" pitchFamily="34" charset="0"/>
              </a:rPr>
              <a:t>ja kokeilla sitä turvallisesti roolissa.</a:t>
            </a:r>
          </a:p>
          <a:p>
            <a:r>
              <a:rPr lang="fi-FI" sz="2000" dirty="0" smtClean="0">
                <a:solidFill>
                  <a:srgbClr val="000000"/>
                </a:solidFill>
                <a:latin typeface="Trebuchet MS" panose="020B0603020202020204" pitchFamily="34" charset="0"/>
              </a:rPr>
              <a:t>Kun </a:t>
            </a:r>
            <a:r>
              <a:rPr lang="fi-FI" sz="2000" dirty="0">
                <a:solidFill>
                  <a:srgbClr val="000000"/>
                </a:solidFill>
                <a:latin typeface="Trebuchet MS" panose="020B0603020202020204" pitchFamily="34" charset="0"/>
              </a:rPr>
              <a:t>lapsi samaistuu nukkeen, hän pystyy unohtamaan itsensä ja saattaakin silloin kertoa asioita, joita ei muuten osaisi kertoa</a:t>
            </a:r>
            <a:r>
              <a:rPr lang="fi-FI" sz="2000" dirty="0" smtClean="0">
                <a:solidFill>
                  <a:srgbClr val="000000"/>
                </a:solidFill>
                <a:latin typeface="Trebuchet MS" panose="020B0603020202020204" pitchFamily="34" charset="0"/>
              </a:rPr>
              <a:t>.</a:t>
            </a:r>
          </a:p>
          <a:p>
            <a:endParaRPr lang="fi-FI" sz="2000" dirty="0" smtClean="0">
              <a:solidFill>
                <a:srgbClr val="000000"/>
              </a:solidFill>
              <a:latin typeface="Trebuchet MS" panose="020B0603020202020204" pitchFamily="34" charset="0"/>
            </a:endParaRPr>
          </a:p>
          <a:p>
            <a:r>
              <a:rPr lang="fi-FI" sz="2000" dirty="0" smtClean="0">
                <a:solidFill>
                  <a:srgbClr val="000000"/>
                </a:solidFill>
                <a:latin typeface="Trebuchet MS" panose="020B0603020202020204" pitchFamily="34" charset="0"/>
              </a:rPr>
              <a:t> </a:t>
            </a:r>
            <a:r>
              <a:rPr lang="fi-FI" sz="2000" dirty="0">
                <a:solidFill>
                  <a:srgbClr val="000000"/>
                </a:solidFill>
                <a:latin typeface="Trebuchet MS" panose="020B0603020202020204" pitchFamily="34" charset="0"/>
              </a:rPr>
              <a:t>Nuken kautta on myös mahdollista osoittaa </a:t>
            </a:r>
            <a:r>
              <a:rPr lang="fi-FI" sz="2000" dirty="0" smtClean="0">
                <a:solidFill>
                  <a:srgbClr val="000000"/>
                </a:solidFill>
                <a:latin typeface="Trebuchet MS" panose="020B0603020202020204" pitchFamily="34" charset="0"/>
              </a:rPr>
              <a:t>hellyyttä ja muita positiivisia tunteita. </a:t>
            </a:r>
            <a:endParaRPr lang="fi-FI" sz="2000" dirty="0"/>
          </a:p>
        </p:txBody>
      </p:sp>
      <p:pic>
        <p:nvPicPr>
          <p:cNvPr id="3" name="Kuva 2"/>
          <p:cNvPicPr>
            <a:picLocks noChangeAspect="1"/>
          </p:cNvPicPr>
          <p:nvPr/>
        </p:nvPicPr>
        <p:blipFill>
          <a:blip r:embed="rId2"/>
          <a:stretch>
            <a:fillRect/>
          </a:stretch>
        </p:blipFill>
        <p:spPr>
          <a:xfrm>
            <a:off x="5241473" y="2067196"/>
            <a:ext cx="2857500" cy="1734096"/>
          </a:xfrm>
          <a:prstGeom prst="rect">
            <a:avLst/>
          </a:prstGeom>
        </p:spPr>
      </p:pic>
      <p:pic>
        <p:nvPicPr>
          <p:cNvPr id="4" name="Kuva 3"/>
          <p:cNvPicPr>
            <a:picLocks noChangeAspect="1"/>
          </p:cNvPicPr>
          <p:nvPr/>
        </p:nvPicPr>
        <p:blipFill>
          <a:blip r:embed="rId3"/>
          <a:stretch>
            <a:fillRect/>
          </a:stretch>
        </p:blipFill>
        <p:spPr>
          <a:xfrm>
            <a:off x="1823904" y="2361384"/>
            <a:ext cx="2303960" cy="1583600"/>
          </a:xfrm>
          <a:prstGeom prst="rect">
            <a:avLst/>
          </a:prstGeom>
        </p:spPr>
      </p:pic>
      <p:pic>
        <p:nvPicPr>
          <p:cNvPr id="5" name="Kuva 4"/>
          <p:cNvPicPr>
            <a:picLocks noChangeAspect="1"/>
          </p:cNvPicPr>
          <p:nvPr/>
        </p:nvPicPr>
        <p:blipFill>
          <a:blip r:embed="rId4"/>
          <a:stretch>
            <a:fillRect/>
          </a:stretch>
        </p:blipFill>
        <p:spPr>
          <a:xfrm>
            <a:off x="8985749" y="1999844"/>
            <a:ext cx="2371725" cy="1924050"/>
          </a:xfrm>
          <a:prstGeom prst="rect">
            <a:avLst/>
          </a:prstGeom>
        </p:spPr>
      </p:pic>
    </p:spTree>
    <p:extLst>
      <p:ext uri="{BB962C8B-B14F-4D97-AF65-F5344CB8AC3E}">
        <p14:creationId xmlns:p14="http://schemas.microsoft.com/office/powerpoint/2010/main" val="177669191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Merkki</Template>
  <TotalTime>81</TotalTime>
  <Words>536</Words>
  <Application>Microsoft Office PowerPoint</Application>
  <PresentationFormat>Laajakuva</PresentationFormat>
  <Paragraphs>69</Paragraphs>
  <Slides>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7</vt:i4>
      </vt:variant>
    </vt:vector>
  </HeadingPairs>
  <TitlesOfParts>
    <vt:vector size="12" baseType="lpstr">
      <vt:lpstr>Arial</vt:lpstr>
      <vt:lpstr>Gill Sans MT</vt:lpstr>
      <vt:lpstr>Impact</vt:lpstr>
      <vt:lpstr>Trebuchet MS</vt:lpstr>
      <vt:lpstr>Badge</vt:lpstr>
      <vt:lpstr>NUKKETEATTERI</vt:lpstr>
      <vt:lpstr>PowerPoint-esitys</vt:lpstr>
      <vt:lpstr>PowerPoint-esitys</vt:lpstr>
      <vt:lpstr>PowerPoint-esitys</vt:lpstr>
      <vt:lpstr>PowerPoint-esitys</vt:lpstr>
      <vt:lpstr>PowerPoint-esitys</vt:lpstr>
      <vt:lpstr>PowerPoint-esitys</vt:lpstr>
    </vt:vector>
  </TitlesOfParts>
  <Company>Kouvolan Kaupunki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NUKKETEATTERI</dc:title>
  <dc:creator>Paronen Johanna</dc:creator>
  <cp:lastModifiedBy>Leena Pirnes</cp:lastModifiedBy>
  <cp:revision>26</cp:revision>
  <dcterms:created xsi:type="dcterms:W3CDTF">2020-04-01T16:23:20Z</dcterms:created>
  <dcterms:modified xsi:type="dcterms:W3CDTF">2020-04-21T07:29:10Z</dcterms:modified>
</cp:coreProperties>
</file>