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8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92305898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334550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9" name="Shape 13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395250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5" name="Shape 14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608572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1" name="Shape 15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697350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7" name="Shape 15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823692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3" name="Shape 16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390930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3" name="Shape 16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658420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9" name="Shape 16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5966669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5" name="Shape 17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8090712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1" name="Shape 18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8110720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7" name="Shape 18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158042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0" name="Shape 9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688571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3" name="Shape 19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556010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9" name="Shape 19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9627399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4" name="Shape 20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8685895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9" name="Shape 20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6410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6" name="Shape 9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334653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3" name="Shape 10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73226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024631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5" name="Shape 11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41131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159171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7" name="Shape 12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741228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32417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Insigths_kielioppidia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accent1"/>
              </a:buClr>
              <a:buFont typeface="Calibri"/>
              <a:buNone/>
              <a:defRPr sz="4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accent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794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 l="-2999" r="-2999"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 l="-2999" r="-2999"/>
          </a:stretch>
        </a:blip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title"/>
          </p:nvPr>
        </p:nvSpPr>
        <p:spPr>
          <a:xfrm>
            <a:off x="467543" y="525604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00000"/>
              </a:buClr>
              <a:buSzPct val="25000"/>
              <a:buFont typeface="Calibri"/>
              <a:buNone/>
            </a:pPr>
            <a:r>
              <a:rPr lang="fi-FI" sz="4000" dirty="0" err="1"/>
              <a:t>B</a:t>
            </a:r>
            <a:r>
              <a:rPr lang="fi-FI" sz="4000" b="1" i="0" u="none" strike="noStrike" cap="none" dirty="0" err="1" smtClean="0">
                <a:sym typeface="Calibri"/>
              </a:rPr>
              <a:t>e</a:t>
            </a:r>
            <a:r>
              <a:rPr lang="fi-FI" sz="4000" b="1" i="0" u="none" strike="noStrike" cap="none" dirty="0" smtClean="0">
                <a:sym typeface="Calibri"/>
              </a:rPr>
              <a:t> </a:t>
            </a:r>
            <a:r>
              <a:rPr lang="fi-FI" sz="4000" b="1" i="0" u="none" strike="noStrike" cap="none" dirty="0" err="1">
                <a:sym typeface="Calibri"/>
              </a:rPr>
              <a:t>going</a:t>
            </a:r>
            <a:r>
              <a:rPr lang="fi-FI" sz="4000" b="1" i="0" u="none" strike="noStrike" cap="none" dirty="0">
                <a:sym typeface="Calibri"/>
              </a:rPr>
              <a:t> to + pääverbin </a:t>
            </a:r>
            <a:r>
              <a:rPr lang="fi-FI" sz="4000" b="1" i="0" u="none" strike="noStrike" cap="none" dirty="0" smtClean="0">
                <a:sym typeface="Calibri"/>
              </a:rPr>
              <a:t>perusmuoto</a:t>
            </a:r>
            <a:br>
              <a:rPr lang="fi-FI" sz="4000" b="1" i="0" u="none" strike="noStrike" cap="none" dirty="0" smtClean="0">
                <a:sym typeface="Calibri"/>
              </a:rPr>
            </a:br>
            <a:r>
              <a:rPr lang="fi-FI" sz="4000" b="0" dirty="0" smtClean="0"/>
              <a:t>Muodostus</a:t>
            </a:r>
            <a:endParaRPr lang="fi-FI" sz="4000" b="0" i="0" u="none" strike="noStrike" cap="none" dirty="0">
              <a:sym typeface="Calibri"/>
            </a:endParaRPr>
          </a:p>
        </p:txBody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358486" y="1493859"/>
            <a:ext cx="8911349" cy="500141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572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fi-FI" sz="2800" b="1" i="0" u="none" strike="noStrike" cap="none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+ (</a:t>
            </a:r>
            <a:r>
              <a:rPr lang="fi-FI" sz="2800" b="1" i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80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) + </a:t>
            </a:r>
            <a:r>
              <a:rPr lang="fi-FI" sz="2800" b="1" i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going</a:t>
            </a:r>
            <a:r>
              <a:rPr lang="fi-FI" sz="28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i-FI" sz="28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pääverbin </a:t>
            </a:r>
            <a:r>
              <a:rPr lang="fi-FI" sz="2800" b="1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perusmuoto</a:t>
            </a:r>
            <a:endParaRPr lang="fi-FI" sz="2800" b="1" i="0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1" indent="0" algn="l" rtl="0">
              <a:lnSpc>
                <a:spcPct val="11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 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going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	am 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going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 </a:t>
            </a:r>
          </a:p>
          <a:p>
            <a:pPr marL="457200" marR="0" lvl="1" indent="0" algn="l" rtl="0">
              <a:lnSpc>
                <a:spcPct val="11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going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	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aren’t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going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	+ verbin perusmuoto</a:t>
            </a:r>
          </a:p>
          <a:p>
            <a:pPr marL="457200" marR="0" lvl="1" indent="0" algn="l" rtl="0">
              <a:lnSpc>
                <a:spcPct val="11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going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	</a:t>
            </a:r>
            <a:r>
              <a:rPr lang="fi-FI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isn’t</a:t>
            </a:r>
            <a:r>
              <a:rPr lang="fi-FI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going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</a:t>
            </a:r>
          </a:p>
          <a:p>
            <a:pPr marL="0" marR="0" lvl="0" indent="0" algn="l" rtl="0">
              <a:lnSpc>
                <a:spcPct val="110000"/>
              </a:lnSpc>
              <a:spcBef>
                <a:spcPts val="222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1110" b="1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1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dirty="0" smtClean="0">
                <a:solidFill>
                  <a:srgbClr val="2DA2BF"/>
                </a:solidFill>
              </a:rPr>
              <a:t>Käännä.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1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1</a:t>
            </a: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. Mitä aiotte tehdä kesälomallanne?</a:t>
            </a:r>
          </a:p>
          <a:p>
            <a:pPr marL="571500" marR="0" lvl="1" indent="0" algn="l" rtl="0">
              <a:lnSpc>
                <a:spcPct val="80000"/>
              </a:lnSpc>
              <a:spcBef>
                <a:spcPts val="481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b="0" u="none" strike="noStrike" cap="none" dirty="0">
                <a:solidFill>
                  <a:srgbClr val="000000"/>
                </a:solidFill>
                <a:sym typeface="Calibri"/>
              </a:rPr>
              <a:t>	</a:t>
            </a:r>
            <a:r>
              <a:rPr lang="fi-FI" b="0" u="none" strike="noStrike" cap="none" dirty="0" err="1">
                <a:solidFill>
                  <a:srgbClr val="000000"/>
                </a:solidFill>
                <a:sym typeface="Calibri"/>
              </a:rPr>
              <a:t>What</a:t>
            </a:r>
            <a:r>
              <a:rPr lang="fi-FI" b="0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b="1" u="none" strike="noStrike" cap="none" dirty="0" err="1">
                <a:solidFill>
                  <a:srgbClr val="000000"/>
                </a:solidFill>
                <a:sym typeface="Calibri"/>
              </a:rPr>
              <a:t>are</a:t>
            </a:r>
            <a:r>
              <a:rPr lang="fi-FI" b="0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rgbClr val="000000"/>
                </a:solidFill>
                <a:sym typeface="Calibri"/>
              </a:rPr>
              <a:t>you</a:t>
            </a:r>
            <a:r>
              <a:rPr lang="fi-FI" b="0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b="1" u="none" strike="noStrike" cap="none" dirty="0" err="1">
                <a:solidFill>
                  <a:srgbClr val="000000"/>
                </a:solidFill>
                <a:sym typeface="Calibri"/>
              </a:rPr>
              <a:t>going</a:t>
            </a:r>
            <a:r>
              <a:rPr lang="fi-FI" b="1" u="none" strike="noStrike" cap="none" dirty="0">
                <a:solidFill>
                  <a:srgbClr val="000000"/>
                </a:solidFill>
                <a:sym typeface="Calibri"/>
              </a:rPr>
              <a:t> to </a:t>
            </a:r>
            <a:r>
              <a:rPr lang="fi-FI" b="1" u="none" strike="noStrike" cap="none" dirty="0" err="1">
                <a:solidFill>
                  <a:srgbClr val="000000"/>
                </a:solidFill>
                <a:sym typeface="Calibri"/>
              </a:rPr>
              <a:t>do</a:t>
            </a:r>
            <a:r>
              <a:rPr lang="fi-FI" b="1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b="0" u="none" strike="noStrike" cap="none" dirty="0">
                <a:solidFill>
                  <a:srgbClr val="000000"/>
                </a:solidFill>
                <a:sym typeface="Calibri"/>
              </a:rPr>
              <a:t>on </a:t>
            </a:r>
            <a:r>
              <a:rPr lang="fi-FI" b="0" u="none" strike="noStrike" cap="none" dirty="0" err="1">
                <a:solidFill>
                  <a:srgbClr val="000000"/>
                </a:solidFill>
                <a:sym typeface="Calibri"/>
              </a:rPr>
              <a:t>your</a:t>
            </a:r>
            <a:r>
              <a:rPr lang="fi-FI" b="0" u="none" strike="noStrike" cap="none" dirty="0">
                <a:solidFill>
                  <a:srgbClr val="000000"/>
                </a:solidFill>
                <a:sym typeface="Calibri"/>
              </a:rPr>
              <a:t> summer </a:t>
            </a:r>
            <a:r>
              <a:rPr lang="fi-FI" b="0" u="none" strike="noStrike" cap="none" dirty="0" err="1">
                <a:solidFill>
                  <a:srgbClr val="000000"/>
                </a:solidFill>
                <a:sym typeface="Calibri"/>
              </a:rPr>
              <a:t>holiday</a:t>
            </a:r>
            <a:r>
              <a:rPr lang="fi-FI" b="0" u="none" strike="noStrike" cap="none" dirty="0">
                <a:solidFill>
                  <a:srgbClr val="000000"/>
                </a:solidFill>
                <a:sym typeface="Calibri"/>
              </a:rPr>
              <a:t>?</a:t>
            </a:r>
          </a:p>
          <a:p>
            <a:pPr marL="0" marR="0" lvl="0" indent="0" algn="l" rtl="0">
              <a:lnSpc>
                <a:spcPct val="80000"/>
              </a:lnSpc>
              <a:spcBef>
                <a:spcPts val="481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2. Luulen, että läpäisen ajokokeeni tällä kertaa.</a:t>
            </a:r>
          </a:p>
          <a:p>
            <a:pPr marL="0" marR="0" lvl="0" indent="0" algn="l" rtl="0">
              <a:lnSpc>
                <a:spcPct val="80000"/>
              </a:lnSpc>
              <a:spcBef>
                <a:spcPts val="481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	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I 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think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dirty="0" err="1" smtClean="0">
                <a:solidFill>
                  <a:srgbClr val="000000"/>
                </a:solidFill>
              </a:rPr>
              <a:t>I</a:t>
            </a:r>
            <a:r>
              <a:rPr lang="fi-FI" sz="2800" b="1" dirty="0" err="1" smtClean="0">
                <a:solidFill>
                  <a:srgbClr val="000000"/>
                </a:solidFill>
              </a:rPr>
              <a:t>’m</a:t>
            </a:r>
            <a:r>
              <a:rPr lang="fi-FI" sz="2800" b="1" u="none" strike="noStrike" cap="none" dirty="0" smtClean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rgbClr val="000000"/>
                </a:solidFill>
                <a:sym typeface="Calibri"/>
              </a:rPr>
              <a:t>going</a:t>
            </a:r>
            <a:r>
              <a:rPr lang="fi-FI" sz="2800" b="1" u="none" strike="noStrike" cap="none" dirty="0">
                <a:solidFill>
                  <a:srgbClr val="000000"/>
                </a:solidFill>
                <a:sym typeface="Calibri"/>
              </a:rPr>
              <a:t> to </a:t>
            </a:r>
            <a:r>
              <a:rPr lang="fi-FI" sz="2800" b="1" u="none" strike="noStrike" cap="none" dirty="0" err="1">
                <a:solidFill>
                  <a:srgbClr val="000000"/>
                </a:solidFill>
                <a:sym typeface="Calibri"/>
              </a:rPr>
              <a:t>pass</a:t>
            </a:r>
            <a:r>
              <a:rPr lang="fi-FI" sz="2800" b="1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his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driving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test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this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time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.</a:t>
            </a:r>
          </a:p>
          <a:p>
            <a:pPr marL="1085850" marR="0" lvl="1" indent="-514350" algn="l" rtl="0">
              <a:lnSpc>
                <a:spcPct val="11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ct val="101750"/>
              <a:buFont typeface="Arial"/>
              <a:buNone/>
            </a:pPr>
            <a:endParaRPr sz="2035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10000"/>
              </a:lnSpc>
              <a:spcBef>
                <a:spcPts val="518"/>
              </a:spcBef>
              <a:buClr>
                <a:schemeClr val="accent1"/>
              </a:buClr>
              <a:buSzPct val="99615"/>
              <a:buFont typeface="Arial"/>
              <a:buNone/>
            </a:pPr>
            <a:endParaRPr sz="259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>
            <a:spLocks noGrp="1"/>
          </p:cNvSpPr>
          <p:nvPr>
            <p:ph type="title"/>
          </p:nvPr>
        </p:nvSpPr>
        <p:spPr>
          <a:xfrm>
            <a:off x="467542" y="575936"/>
            <a:ext cx="8424787" cy="91792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00000"/>
              </a:buClr>
              <a:buSzPct val="25000"/>
              <a:buFont typeface="Calibri"/>
              <a:buNone/>
            </a:pPr>
            <a:r>
              <a:rPr lang="fi-FI" sz="4000" dirty="0"/>
              <a:t>K</a:t>
            </a:r>
            <a:r>
              <a:rPr lang="fi-FI" sz="4000" b="1" i="0" u="none" strike="noStrike" cap="none" dirty="0" smtClean="0">
                <a:sym typeface="Calibri"/>
              </a:rPr>
              <a:t>estopreesens </a:t>
            </a:r>
            <a:r>
              <a:rPr lang="fi-FI" sz="4000" b="1" i="0" u="none" strike="noStrike" cap="none" dirty="0">
                <a:sym typeface="Calibri"/>
              </a:rPr>
              <a:t>tulevan ajan </a:t>
            </a:r>
            <a:r>
              <a:rPr lang="fi-FI" sz="4000" b="1" i="0" u="none" strike="noStrike" cap="none" dirty="0" smtClean="0">
                <a:sym typeface="Calibri"/>
              </a:rPr>
              <a:t>ilmaisussa</a:t>
            </a:r>
            <a:r>
              <a:rPr lang="fi-FI" sz="4000" dirty="0"/>
              <a:t/>
            </a:r>
            <a:br>
              <a:rPr lang="fi-FI" sz="4000" dirty="0"/>
            </a:br>
            <a:r>
              <a:rPr lang="fi-FI" sz="4000" b="0" dirty="0" smtClean="0"/>
              <a:t>Käyttö</a:t>
            </a:r>
            <a:endParaRPr lang="fi-FI" sz="4000" b="0" i="0" u="none" strike="noStrike" cap="none" dirty="0">
              <a:sym typeface="Calibri"/>
            </a:endParaRPr>
          </a:p>
        </p:txBody>
      </p:sp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156112" y="1705732"/>
            <a:ext cx="8842923" cy="500141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57200" algn="l" rtl="0">
              <a:lnSpc>
                <a:spcPct val="120000"/>
              </a:lnSpc>
              <a:spcBef>
                <a:spcPts val="52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fi-FI" sz="2800" b="1" dirty="0" err="1" smtClean="0">
                <a:solidFill>
                  <a:schemeClr val="tx1"/>
                </a:solidFill>
              </a:rPr>
              <a:t>B</a:t>
            </a:r>
            <a:r>
              <a:rPr lang="fi-FI" sz="2800" b="1" u="none" strike="noStrike" cap="none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lang="fi-FI" sz="2800" b="1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+ (</a:t>
            </a:r>
            <a:r>
              <a:rPr lang="fi-FI" sz="2800" b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800" b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) + -</a:t>
            </a:r>
            <a:r>
              <a:rPr lang="fi-FI" sz="2800" b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ing</a:t>
            </a:r>
            <a:r>
              <a:rPr lang="fi-FI" sz="2800" b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-muoto </a:t>
            </a:r>
            <a:r>
              <a:rPr lang="fi-FI" sz="2800" b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ilmaisee ennalta 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sovittuja järjestelyitä </a:t>
            </a:r>
            <a:r>
              <a:rPr lang="fi-FI" sz="2800" b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fi-FI" sz="2800" b="0" u="none" strike="noStrike" cap="none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lähi</a:t>
            </a:r>
            <a:r>
              <a:rPr lang="fi-FI" sz="2800" b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)tulevaisuudessa</a:t>
            </a:r>
            <a:endParaRPr lang="fi-FI" sz="2800" b="0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800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meeting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him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tomorrow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my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flight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ticket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I’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leaving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tomorrow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exchange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students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aren't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leaving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until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end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term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560"/>
              </a:spcBef>
              <a:buClr>
                <a:srgbClr val="000000"/>
              </a:buClr>
              <a:buSzPct val="25000"/>
              <a:buFont typeface="Arial"/>
              <a:buNone/>
            </a:pP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staying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relatives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when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get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to 	New York.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type="title"/>
          </p:nvPr>
        </p:nvSpPr>
        <p:spPr>
          <a:xfrm>
            <a:off x="467543" y="559158"/>
            <a:ext cx="8568952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00000"/>
              </a:buClr>
              <a:buSzPct val="25000"/>
              <a:buFont typeface="Calibri"/>
              <a:buNone/>
            </a:pPr>
            <a:r>
              <a:rPr lang="fi-FI" sz="4000" dirty="0"/>
              <a:t>K</a:t>
            </a:r>
            <a:r>
              <a:rPr lang="fi-FI" sz="4000" b="1" i="0" u="none" strike="noStrike" cap="none" dirty="0" smtClean="0">
                <a:sym typeface="Calibri"/>
              </a:rPr>
              <a:t>estopreesens </a:t>
            </a:r>
            <a:r>
              <a:rPr lang="fi-FI" sz="4000" b="1" i="0" u="none" strike="noStrike" cap="none" dirty="0">
                <a:sym typeface="Calibri"/>
              </a:rPr>
              <a:t>tulevan ajan </a:t>
            </a:r>
            <a:r>
              <a:rPr lang="fi-FI" sz="4000" b="1" i="0" u="none" strike="noStrike" cap="none" dirty="0" smtClean="0">
                <a:sym typeface="Calibri"/>
              </a:rPr>
              <a:t>ilmaisussa</a:t>
            </a:r>
            <a:br>
              <a:rPr lang="fi-FI" sz="4000" b="1" i="0" u="none" strike="noStrike" cap="none" dirty="0" smtClean="0">
                <a:sym typeface="Calibri"/>
              </a:rPr>
            </a:br>
            <a:r>
              <a:rPr lang="fi-FI" sz="4000" b="0" dirty="0" smtClean="0"/>
              <a:t>Muodostus</a:t>
            </a:r>
            <a:endParaRPr lang="fi-FI" sz="4000" b="0" i="0" u="none" strike="noStrike" cap="none" dirty="0">
              <a:sym typeface="Calibri"/>
            </a:endParaRPr>
          </a:p>
        </p:txBody>
      </p:sp>
      <p:sp>
        <p:nvSpPr>
          <p:cNvPr id="154" name="Shape 154"/>
          <p:cNvSpPr txBox="1">
            <a:spLocks noGrp="1"/>
          </p:cNvSpPr>
          <p:nvPr>
            <p:ph type="body" idx="1"/>
          </p:nvPr>
        </p:nvSpPr>
        <p:spPr>
          <a:xfrm>
            <a:off x="564705" y="1856582"/>
            <a:ext cx="8579295" cy="500141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lnSpc>
                <a:spcPct val="80000"/>
              </a:lnSpc>
              <a:spcBef>
                <a:spcPts val="520"/>
              </a:spcBef>
              <a:buClrTx/>
              <a:buFont typeface="Arial" panose="020B0604020202020204" pitchFamily="34" charset="0"/>
              <a:buChar char="•"/>
            </a:pPr>
            <a:r>
              <a:rPr lang="fi-FI" sz="2800" b="1" dirty="0" smtClean="0">
                <a:solidFill>
                  <a:schemeClr val="tx1"/>
                </a:solidFill>
              </a:rPr>
              <a:t>am</a:t>
            </a:r>
            <a:r>
              <a:rPr lang="fi-FI" sz="2800" dirty="0" smtClean="0">
                <a:solidFill>
                  <a:schemeClr val="tx1"/>
                </a:solidFill>
              </a:rPr>
              <a:t> </a:t>
            </a:r>
            <a:r>
              <a:rPr lang="fi-FI" sz="2800" dirty="0">
                <a:solidFill>
                  <a:schemeClr val="tx1"/>
                </a:solidFill>
              </a:rPr>
              <a:t>/ </a:t>
            </a:r>
            <a:r>
              <a:rPr lang="fi-FI" sz="2800" b="1" dirty="0" err="1">
                <a:solidFill>
                  <a:schemeClr val="tx1"/>
                </a:solidFill>
              </a:rPr>
              <a:t>are</a:t>
            </a:r>
            <a:r>
              <a:rPr lang="fi-FI" sz="2800" dirty="0">
                <a:solidFill>
                  <a:schemeClr val="tx1"/>
                </a:solidFill>
              </a:rPr>
              <a:t> / </a:t>
            </a:r>
            <a:r>
              <a:rPr lang="fi-FI" sz="2800" b="1" dirty="0">
                <a:solidFill>
                  <a:schemeClr val="tx1"/>
                </a:solidFill>
              </a:rPr>
              <a:t>is</a:t>
            </a:r>
            <a:r>
              <a:rPr lang="fi-FI" sz="2800" dirty="0">
                <a:solidFill>
                  <a:schemeClr val="tx1"/>
                </a:solidFill>
              </a:rPr>
              <a:t> ( +</a:t>
            </a:r>
            <a:r>
              <a:rPr lang="fi-FI" sz="2800" b="1" dirty="0">
                <a:solidFill>
                  <a:schemeClr val="tx1"/>
                </a:solidFill>
              </a:rPr>
              <a:t> </a:t>
            </a:r>
            <a:r>
              <a:rPr lang="fi-FI" sz="2800" b="1" dirty="0" err="1">
                <a:solidFill>
                  <a:schemeClr val="tx1"/>
                </a:solidFill>
              </a:rPr>
              <a:t>not</a:t>
            </a:r>
            <a:r>
              <a:rPr lang="fi-FI" sz="2800" dirty="0">
                <a:solidFill>
                  <a:schemeClr val="tx1"/>
                </a:solidFill>
              </a:rPr>
              <a:t>) + </a:t>
            </a:r>
            <a:r>
              <a:rPr lang="fi-FI" sz="2800" b="1" dirty="0">
                <a:solidFill>
                  <a:schemeClr val="tx1"/>
                </a:solidFill>
              </a:rPr>
              <a:t>verbin -</a:t>
            </a:r>
            <a:r>
              <a:rPr lang="fi-FI" sz="2800" b="1" dirty="0" err="1">
                <a:solidFill>
                  <a:schemeClr val="tx1"/>
                </a:solidFill>
              </a:rPr>
              <a:t>ing</a:t>
            </a:r>
            <a:r>
              <a:rPr lang="fi-FI" sz="2800" b="1" dirty="0">
                <a:solidFill>
                  <a:schemeClr val="tx1"/>
                </a:solidFill>
              </a:rPr>
              <a:t>-muoto</a:t>
            </a:r>
          </a:p>
          <a:p>
            <a:pPr marL="0" marR="0" lvl="0" indent="0" algn="l" rtl="0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endParaRPr lang="fi-FI" sz="2800" b="0" u="none" strike="noStrike" cap="none" dirty="0" smtClean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Käännä.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 Menen Henryä vastaan lentokentälle.</a:t>
            </a:r>
          </a:p>
          <a:p>
            <a:pPr marL="571500" marR="0" lvl="1" indent="0" algn="l" rtl="0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I </a:t>
            </a:r>
            <a:r>
              <a:rPr lang="fi-FI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am</a:t>
            </a:r>
            <a:r>
              <a:rPr lang="fi-FI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meeting</a:t>
            </a:r>
            <a:r>
              <a:rPr lang="fi-FI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Henry at </a:t>
            </a:r>
            <a:r>
              <a:rPr lang="fi-FI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airport</a:t>
            </a:r>
            <a:r>
              <a:rPr lang="fi-FI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2. Onko meillä kokous maanantaina?</a:t>
            </a:r>
          </a:p>
          <a:p>
            <a:pPr marL="0" marR="0" lvl="0" indent="0" algn="l" rtl="0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having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meeting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on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Monday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3. Etkö tule kanssamme juhliin illalla?</a:t>
            </a:r>
          </a:p>
          <a:p>
            <a:pPr marL="0" marR="0" lvl="0" indent="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Aren’t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coming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us to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party in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evening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200" b="0" i="1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085850" marR="0" lvl="1" indent="-51435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22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10000"/>
              </a:lnSpc>
              <a:spcBef>
                <a:spcPts val="560"/>
              </a:spcBef>
              <a:buClr>
                <a:schemeClr val="accent1"/>
              </a:buClr>
              <a:buSzPct val="100000"/>
              <a:buFont typeface="Arial"/>
              <a:buNone/>
            </a:pPr>
            <a:endParaRPr sz="280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11504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00000"/>
              </a:buClr>
              <a:buSzPct val="25000"/>
              <a:buFont typeface="Calibri"/>
              <a:buNone/>
            </a:pPr>
            <a:r>
              <a:rPr lang="fi-FI" sz="4000" dirty="0"/>
              <a:t>Y</a:t>
            </a:r>
            <a:r>
              <a:rPr lang="fi-FI" sz="4000" b="1" i="0" u="none" strike="noStrike" cap="none" dirty="0" smtClean="0">
                <a:sym typeface="Calibri"/>
              </a:rPr>
              <a:t>leispreesens </a:t>
            </a:r>
            <a:r>
              <a:rPr lang="fi-FI" sz="4000" b="1" i="0" u="none" strike="noStrike" cap="none" dirty="0">
                <a:sym typeface="Calibri"/>
              </a:rPr>
              <a:t>tulevan ajan </a:t>
            </a:r>
            <a:r>
              <a:rPr lang="fi-FI" sz="4000" b="1" i="0" u="none" strike="noStrike" cap="none" dirty="0" smtClean="0">
                <a:sym typeface="Calibri"/>
              </a:rPr>
              <a:t>ilmaisussa</a:t>
            </a:r>
            <a:br>
              <a:rPr lang="fi-FI" sz="4000" b="1" i="0" u="none" strike="noStrike" cap="none" dirty="0" smtClean="0">
                <a:sym typeface="Calibri"/>
              </a:rPr>
            </a:br>
            <a:r>
              <a:rPr lang="fi-FI" sz="4000" b="0" dirty="0" smtClean="0"/>
              <a:t>Käyttö</a:t>
            </a:r>
            <a:endParaRPr lang="fi-FI" sz="4000" b="0" i="0" u="none" strike="noStrike" cap="none" dirty="0">
              <a:sym typeface="Calibri"/>
            </a:endParaRPr>
          </a:p>
        </p:txBody>
      </p:sp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121855" y="1494263"/>
            <a:ext cx="8754516" cy="58772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57200" algn="l" rtl="0">
              <a:lnSpc>
                <a:spcPct val="80000"/>
              </a:lnSpc>
              <a:spcBef>
                <a:spcPts val="527"/>
              </a:spcBef>
              <a:spcAft>
                <a:spcPts val="0"/>
              </a:spcAft>
              <a:buClrTx/>
              <a:buSzPct val="101346"/>
              <a:buFont typeface="Arial" panose="020B0604020202020204" pitchFamily="34" charset="0"/>
              <a:buChar char="•"/>
            </a:pPr>
            <a:r>
              <a:rPr lang="fi-FI" sz="2800" b="0" u="none" strike="noStrike" cap="none" dirty="0" err="1" smtClean="0">
                <a:solidFill>
                  <a:schemeClr val="tx1"/>
                </a:solidFill>
                <a:sym typeface="Calibri"/>
              </a:rPr>
              <a:t>Ylespreesens</a:t>
            </a:r>
            <a:r>
              <a:rPr lang="fi-FI" sz="2800" b="0" u="none" strike="noStrike" cap="none" dirty="0" smtClean="0">
                <a:solidFill>
                  <a:schemeClr val="tx1"/>
                </a:solidFill>
                <a:sym typeface="Calibri"/>
              </a:rPr>
              <a:t> ilmaisee aikataulun tai 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kalenterin mukaisia tapahtumia</a:t>
            </a:r>
          </a:p>
          <a:p>
            <a:pPr marL="0" marR="0" lvl="0" indent="0" algn="l" rtl="0">
              <a:lnSpc>
                <a:spcPct val="80000"/>
              </a:lnSpc>
              <a:spcBef>
                <a:spcPts val="527"/>
              </a:spcBef>
              <a:spcAft>
                <a:spcPts val="0"/>
              </a:spcAft>
              <a:buClrTx/>
              <a:buSzPct val="25000"/>
              <a:buNone/>
            </a:pPr>
            <a:r>
              <a:rPr lang="fi-FI" sz="2800" b="1" dirty="0">
                <a:solidFill>
                  <a:schemeClr val="tx1"/>
                </a:solidFill>
              </a:rPr>
              <a:t>	</a:t>
            </a:r>
            <a:r>
              <a:rPr lang="fi-FI" sz="2800" b="0" u="none" strike="noStrike" cap="none" dirty="0" err="1" smtClean="0">
                <a:sym typeface="Calibri"/>
              </a:rPr>
              <a:t>The</a:t>
            </a:r>
            <a:r>
              <a:rPr lang="fi-FI" sz="2800" b="0" u="none" strike="noStrike" cap="none" dirty="0" smtClean="0">
                <a:sym typeface="Calibri"/>
              </a:rPr>
              <a:t> </a:t>
            </a:r>
            <a:r>
              <a:rPr lang="fi-FI" sz="2800" b="0" u="none" strike="noStrike" cap="none" dirty="0">
                <a:sym typeface="Calibri"/>
              </a:rPr>
              <a:t>restaurant </a:t>
            </a:r>
            <a:r>
              <a:rPr lang="fi-FI" sz="2800" b="1" u="none" strike="noStrike" cap="none" dirty="0" err="1">
                <a:sym typeface="Calibri"/>
              </a:rPr>
              <a:t>opens</a:t>
            </a:r>
            <a:r>
              <a:rPr lang="fi-FI" sz="2800" b="0" u="none" strike="noStrike" cap="none" dirty="0">
                <a:sym typeface="Calibri"/>
              </a:rPr>
              <a:t> at 6 pm.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27"/>
              </a:spcBef>
              <a:spcAft>
                <a:spcPts val="0"/>
              </a:spcAft>
              <a:buClrTx/>
              <a:buSzPct val="25000"/>
              <a:buNone/>
            </a:pPr>
            <a:r>
              <a:rPr lang="fi-FI" sz="2800" dirty="0"/>
              <a:t>	</a:t>
            </a:r>
            <a:r>
              <a:rPr lang="fi-FI" sz="2800" b="0" u="none" strike="noStrike" cap="none" dirty="0" smtClean="0">
                <a:sym typeface="Calibri"/>
              </a:rPr>
              <a:t>Next </a:t>
            </a:r>
            <a:r>
              <a:rPr lang="fi-FI" sz="2800" b="0" u="none" strike="noStrike" cap="none" dirty="0" err="1">
                <a:sym typeface="Calibri"/>
              </a:rPr>
              <a:t>Thursday</a:t>
            </a:r>
            <a:r>
              <a:rPr lang="fi-FI" sz="2800" b="0" u="none" strike="noStrike" cap="none" dirty="0">
                <a:sym typeface="Calibri"/>
              </a:rPr>
              <a:t> </a:t>
            </a:r>
            <a:r>
              <a:rPr lang="fi-FI" sz="2800" b="0" u="none" strike="noStrike" cap="none" dirty="0" err="1">
                <a:sym typeface="Calibri"/>
              </a:rPr>
              <a:t>there</a:t>
            </a:r>
            <a:r>
              <a:rPr lang="fi-FI" sz="2800" b="0" u="none" strike="noStrike" cap="none" dirty="0">
                <a:sym typeface="Calibri"/>
              </a:rPr>
              <a:t> </a:t>
            </a:r>
            <a:r>
              <a:rPr lang="fi-FI" sz="2800" b="1" u="none" strike="noStrike" cap="none" dirty="0">
                <a:sym typeface="Calibri"/>
              </a:rPr>
              <a:t>is</a:t>
            </a:r>
            <a:r>
              <a:rPr lang="fi-FI" sz="2800" b="0" u="none" strike="noStrike" cap="none" dirty="0">
                <a:sym typeface="Calibri"/>
              </a:rPr>
              <a:t> a </a:t>
            </a:r>
            <a:r>
              <a:rPr lang="fi-FI" sz="2800" b="0" u="none" strike="noStrike" cap="none" dirty="0" err="1">
                <a:sym typeface="Calibri"/>
              </a:rPr>
              <a:t>quiz</a:t>
            </a:r>
            <a:r>
              <a:rPr lang="fi-FI" sz="2800" b="0" u="none" strike="noStrike" cap="none" dirty="0">
                <a:sym typeface="Calibri"/>
              </a:rPr>
              <a:t> on </a:t>
            </a:r>
            <a:r>
              <a:rPr lang="fi-FI" sz="2800" b="0" u="none" strike="noStrike" cap="none" dirty="0" err="1">
                <a:sym typeface="Calibri"/>
              </a:rPr>
              <a:t>prepositions</a:t>
            </a:r>
            <a:r>
              <a:rPr lang="fi-FI" sz="2800" b="0" u="none" strike="noStrike" cap="none" dirty="0"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27"/>
              </a:spcBef>
              <a:spcAft>
                <a:spcPts val="0"/>
              </a:spcAft>
              <a:buClrTx/>
              <a:buSzPct val="25000"/>
              <a:buNone/>
            </a:pPr>
            <a:r>
              <a:rPr lang="fi-FI" sz="2800" dirty="0"/>
              <a:t>	</a:t>
            </a:r>
            <a:r>
              <a:rPr lang="fi-FI" sz="2800" b="0" u="none" strike="noStrike" cap="none" dirty="0" err="1" smtClean="0">
                <a:sym typeface="Calibri"/>
              </a:rPr>
              <a:t>Which</a:t>
            </a:r>
            <a:r>
              <a:rPr lang="fi-FI" sz="2800" b="0" u="none" strike="noStrike" cap="none" dirty="0" smtClean="0">
                <a:sym typeface="Calibri"/>
              </a:rPr>
              <a:t> </a:t>
            </a:r>
            <a:r>
              <a:rPr lang="fi-FI" sz="2800" b="0" u="none" strike="noStrike" cap="none" dirty="0" err="1">
                <a:sym typeface="Calibri"/>
              </a:rPr>
              <a:t>platform</a:t>
            </a:r>
            <a:r>
              <a:rPr lang="fi-FI" sz="2800" b="0" u="none" strike="noStrike" cap="none" dirty="0">
                <a:sym typeface="Calibri"/>
              </a:rPr>
              <a:t> </a:t>
            </a:r>
            <a:r>
              <a:rPr lang="fi-FI" sz="2800" b="1" u="none" strike="noStrike" cap="none" dirty="0" err="1">
                <a:sym typeface="Calibri"/>
              </a:rPr>
              <a:t>does</a:t>
            </a:r>
            <a:r>
              <a:rPr lang="fi-FI" sz="2800" b="1" u="none" strike="noStrike" cap="none" dirty="0">
                <a:sym typeface="Calibri"/>
              </a:rPr>
              <a:t> </a:t>
            </a:r>
            <a:r>
              <a:rPr lang="fi-FI" sz="2800" b="0" u="none" strike="noStrike" cap="none" dirty="0" err="1">
                <a:sym typeface="Calibri"/>
              </a:rPr>
              <a:t>the</a:t>
            </a:r>
            <a:r>
              <a:rPr lang="fi-FI" sz="2800" b="0" u="none" strike="noStrike" cap="none" dirty="0">
                <a:sym typeface="Calibri"/>
              </a:rPr>
              <a:t> 7 </a:t>
            </a:r>
            <a:r>
              <a:rPr lang="fi-FI" sz="2800" b="0" u="none" strike="noStrike" cap="none" dirty="0" err="1">
                <a:sym typeface="Calibri"/>
              </a:rPr>
              <a:t>o’clock</a:t>
            </a:r>
            <a:r>
              <a:rPr lang="fi-FI" sz="2800" b="0" u="none" strike="noStrike" cap="none" dirty="0">
                <a:sym typeface="Calibri"/>
              </a:rPr>
              <a:t> </a:t>
            </a:r>
            <a:r>
              <a:rPr lang="fi-FI" sz="2800" b="0" u="none" strike="noStrike" cap="none" dirty="0" err="1">
                <a:sym typeface="Calibri"/>
              </a:rPr>
              <a:t>train</a:t>
            </a:r>
            <a:r>
              <a:rPr lang="fi-FI" sz="2800" b="0" u="none" strike="noStrike" cap="none" dirty="0">
                <a:sym typeface="Calibri"/>
              </a:rPr>
              <a:t> </a:t>
            </a:r>
            <a:r>
              <a:rPr lang="fi-FI" sz="2800" b="1" u="none" strike="noStrike" cap="none" dirty="0" err="1">
                <a:sym typeface="Calibri"/>
              </a:rPr>
              <a:t>leave</a:t>
            </a:r>
            <a:r>
              <a:rPr lang="fi-FI" sz="2800" b="1" u="none" strike="noStrike" cap="none" dirty="0">
                <a:sym typeface="Calibri"/>
              </a:rPr>
              <a:t> </a:t>
            </a:r>
            <a:r>
              <a:rPr lang="fi-FI" sz="2800" b="0" u="none" strike="noStrike" cap="none" dirty="0" err="1" smtClean="0">
                <a:sym typeface="Calibri"/>
              </a:rPr>
              <a:t>from</a:t>
            </a:r>
            <a:r>
              <a:rPr lang="fi-FI" sz="2800" b="0" u="none" strike="noStrike" cap="none" dirty="0">
                <a:sym typeface="Calibri"/>
              </a:rPr>
              <a:t>?</a:t>
            </a:r>
          </a:p>
          <a:p>
            <a:pPr marL="0" marR="0" lvl="0" indent="0" algn="l" rtl="0">
              <a:lnSpc>
                <a:spcPct val="100000"/>
              </a:lnSpc>
              <a:spcBef>
                <a:spcPts val="527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dirty="0" smtClean="0">
                <a:solidFill>
                  <a:srgbClr val="2DA2BF"/>
                </a:solidFill>
              </a:rPr>
              <a:t>Käännä.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527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1</a:t>
            </a: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. Joannalla on pilates-tunti aikaisin huomenaamulla.</a:t>
            </a:r>
          </a:p>
          <a:p>
            <a:pPr marL="571500" marR="0" lvl="1" indent="0" algn="l" rtl="0">
              <a:lnSpc>
                <a:spcPct val="70000"/>
              </a:lnSpc>
              <a:spcBef>
                <a:spcPts val="527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b="0" u="none" strike="noStrike" cap="none" dirty="0">
                <a:solidFill>
                  <a:srgbClr val="000000"/>
                </a:solidFill>
                <a:sym typeface="Calibri"/>
              </a:rPr>
              <a:t>	Joanna </a:t>
            </a:r>
            <a:r>
              <a:rPr lang="fi-FI" b="1" u="none" strike="noStrike" cap="none" dirty="0" err="1">
                <a:solidFill>
                  <a:srgbClr val="000000"/>
                </a:solidFill>
                <a:sym typeface="Calibri"/>
              </a:rPr>
              <a:t>has</a:t>
            </a:r>
            <a:r>
              <a:rPr lang="fi-FI" b="0" u="none" strike="noStrike" cap="none" dirty="0">
                <a:solidFill>
                  <a:srgbClr val="000000"/>
                </a:solidFill>
                <a:sym typeface="Calibri"/>
              </a:rPr>
              <a:t> a pilates </a:t>
            </a:r>
            <a:r>
              <a:rPr lang="fi-FI" b="0" u="none" strike="noStrike" cap="none" dirty="0" err="1">
                <a:solidFill>
                  <a:srgbClr val="000000"/>
                </a:solidFill>
                <a:sym typeface="Calibri"/>
              </a:rPr>
              <a:t>class</a:t>
            </a:r>
            <a:r>
              <a:rPr lang="fi-FI" b="0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rgbClr val="000000"/>
                </a:solidFill>
                <a:sym typeface="Calibri"/>
              </a:rPr>
              <a:t>early</a:t>
            </a:r>
            <a:r>
              <a:rPr lang="fi-FI" b="0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rgbClr val="000000"/>
                </a:solidFill>
                <a:sym typeface="Calibri"/>
              </a:rPr>
              <a:t>tomorrow</a:t>
            </a:r>
            <a:r>
              <a:rPr lang="fi-FI" b="0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rgbClr val="000000"/>
                </a:solidFill>
                <a:sym typeface="Calibri"/>
              </a:rPr>
              <a:t>morning</a:t>
            </a:r>
            <a:r>
              <a:rPr lang="fi-FI" b="0" u="none" strike="noStrike" cap="none" dirty="0">
                <a:solidFill>
                  <a:srgbClr val="000000"/>
                </a:solidFill>
                <a:sym typeface="Calibri"/>
              </a:rPr>
              <a:t>.</a:t>
            </a:r>
          </a:p>
          <a:p>
            <a:pPr marL="0" marR="0" lvl="0" indent="0" algn="l" rtl="0">
              <a:lnSpc>
                <a:spcPct val="70000"/>
              </a:lnSpc>
              <a:spcBef>
                <a:spcPts val="527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2. Linja-auto lähtee vartin kuluttua.</a:t>
            </a:r>
          </a:p>
          <a:p>
            <a:pPr marL="0" marR="0" lvl="0" indent="0" algn="l" rtl="0">
              <a:lnSpc>
                <a:spcPct val="70000"/>
              </a:lnSpc>
              <a:spcBef>
                <a:spcPts val="527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bus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rgbClr val="000000"/>
                </a:solidFill>
                <a:sym typeface="Calibri"/>
              </a:rPr>
              <a:t>leaves</a:t>
            </a:r>
            <a:r>
              <a:rPr lang="fi-FI" sz="2800" b="1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in a 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quarter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 of an 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hour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.</a:t>
            </a:r>
          </a:p>
          <a:p>
            <a:pPr marL="0" marR="0" lvl="0" indent="0" algn="l" rtl="0">
              <a:lnSpc>
                <a:spcPct val="70000"/>
              </a:lnSpc>
              <a:spcBef>
                <a:spcPts val="527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3. Perjantaina on henkilökunnan kokous.</a:t>
            </a:r>
          </a:p>
          <a:p>
            <a:pPr marL="0" marR="0" lvl="0" indent="0" algn="l" rtl="0">
              <a:lnSpc>
                <a:spcPct val="70000"/>
              </a:lnSpc>
              <a:spcBef>
                <a:spcPts val="527"/>
              </a:spcBef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	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On 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Friday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there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1" u="none" strike="noStrike" cap="none" dirty="0">
                <a:solidFill>
                  <a:srgbClr val="000000"/>
                </a:solidFill>
                <a:sym typeface="Calibri"/>
              </a:rPr>
              <a:t>is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 a 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staff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meeting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>
            <a:spLocks noGrp="1"/>
          </p:cNvSpPr>
          <p:nvPr>
            <p:ph type="title"/>
          </p:nvPr>
        </p:nvSpPr>
        <p:spPr>
          <a:xfrm>
            <a:off x="456392" y="52222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00000"/>
              </a:buClr>
              <a:buSzPct val="25000"/>
              <a:buFont typeface="Calibri"/>
              <a:buNone/>
            </a:pPr>
            <a:r>
              <a:rPr lang="fi-FI" sz="4000" dirty="0" err="1"/>
              <a:t>W</a:t>
            </a:r>
            <a:r>
              <a:rPr lang="fi-FI" sz="4000" b="1" i="0" u="none" strike="noStrike" cap="none" dirty="0" err="1" smtClean="0">
                <a:sym typeface="Calibri"/>
              </a:rPr>
              <a:t>ill</a:t>
            </a:r>
            <a:r>
              <a:rPr lang="fi-FI" sz="4000" b="1" i="0" u="none" strike="noStrike" cap="none" dirty="0" smtClean="0">
                <a:sym typeface="Calibri"/>
              </a:rPr>
              <a:t> </a:t>
            </a:r>
            <a:r>
              <a:rPr lang="fi-FI" sz="4000" b="1" i="0" u="none" strike="noStrike" cap="none" dirty="0">
                <a:sym typeface="Calibri"/>
              </a:rPr>
              <a:t>+ </a:t>
            </a:r>
            <a:r>
              <a:rPr lang="fi-FI" sz="4000" b="1" i="0" u="none" strike="noStrike" cap="none" dirty="0" err="1">
                <a:sym typeface="Calibri"/>
              </a:rPr>
              <a:t>have</a:t>
            </a:r>
            <a:r>
              <a:rPr lang="fi-FI" sz="4000" b="1" i="0" u="none" strike="noStrike" cap="none" dirty="0">
                <a:sym typeface="Calibri"/>
              </a:rPr>
              <a:t> + pääverbin 3. </a:t>
            </a:r>
            <a:r>
              <a:rPr lang="fi-FI" sz="4000" b="1" i="0" u="none" strike="noStrike" cap="none" dirty="0" smtClean="0">
                <a:sym typeface="Calibri"/>
              </a:rPr>
              <a:t>muoto</a:t>
            </a:r>
            <a:br>
              <a:rPr lang="fi-FI" sz="4000" b="1" i="0" u="none" strike="noStrike" cap="none" dirty="0" smtClean="0">
                <a:sym typeface="Calibri"/>
              </a:rPr>
            </a:br>
            <a:r>
              <a:rPr lang="fi-FI" sz="4000" b="0" dirty="0" smtClean="0"/>
              <a:t>Käyttö</a:t>
            </a:r>
            <a:endParaRPr lang="fi-FI" sz="4000" b="0" i="0" u="none" strike="noStrike" cap="none" dirty="0">
              <a:sym typeface="Calibri"/>
            </a:endParaRPr>
          </a:p>
        </p:txBody>
      </p:sp>
      <p:sp>
        <p:nvSpPr>
          <p:cNvPr id="166" name="Shape 166"/>
          <p:cNvSpPr txBox="1">
            <a:spLocks noGrp="1"/>
          </p:cNvSpPr>
          <p:nvPr>
            <p:ph type="body" idx="1"/>
          </p:nvPr>
        </p:nvSpPr>
        <p:spPr>
          <a:xfrm>
            <a:off x="564705" y="2106052"/>
            <a:ext cx="8579295" cy="525658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476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800" b="1" i="0" strike="noStrike" cap="none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1" i="0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+ (</a:t>
            </a:r>
            <a:r>
              <a:rPr lang="fi-FI" sz="2800" b="1" i="0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800" b="1" i="0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) + </a:t>
            </a:r>
            <a:r>
              <a:rPr lang="fi-FI" sz="2800" b="1" i="0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1" i="0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+ pääverbin 3. muoto </a:t>
            </a:r>
            <a:r>
              <a:rPr lang="fi-FI" sz="2800" b="0" i="0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ilmaisee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Tx/>
              <a:buFont typeface="Arial"/>
              <a:buChar char="•"/>
            </a:pPr>
            <a:r>
              <a:rPr lang="fi-FI" sz="2800" b="0" i="0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jotakin olevan tapahtunut tulevan ajan ajankohtaan mennessä.</a:t>
            </a:r>
          </a:p>
          <a:p>
            <a:pPr marL="0" marR="0" lvl="0" indent="0" algn="l" rtl="0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- suomessa </a:t>
            </a:r>
            <a:r>
              <a:rPr lang="fi-FI" sz="2800" b="0" i="0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on tällöin perfekti</a:t>
            </a:r>
            <a:r>
              <a:rPr lang="fi-FI" sz="2800" b="1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lang="fi-FI" sz="2800" b="1" strike="noStrike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endParaRPr lang="fi-FI" sz="2800" b="1" strike="noStrike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1" dirty="0">
                <a:solidFill>
                  <a:schemeClr val="tx1"/>
                </a:solidFill>
              </a:rPr>
              <a:t>	</a:t>
            </a:r>
            <a:r>
              <a:rPr lang="fi-FI" sz="2800" b="0" strike="noStrike" cap="none" dirty="0" smtClean="0">
                <a:latin typeface="Calibri"/>
                <a:ea typeface="Calibri"/>
                <a:cs typeface="Calibri"/>
                <a:sym typeface="Calibri"/>
              </a:rPr>
              <a:t>By </a:t>
            </a:r>
            <a:r>
              <a:rPr lang="fi-FI" sz="2800" b="0" strike="noStrike" cap="none" dirty="0" err="1"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800" b="0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strike="noStrike" cap="none" dirty="0" err="1">
                <a:latin typeface="Calibri"/>
                <a:ea typeface="Calibri"/>
                <a:cs typeface="Calibri"/>
                <a:sym typeface="Calibri"/>
              </a:rPr>
              <a:t>time</a:t>
            </a:r>
            <a:r>
              <a:rPr lang="fi-FI" sz="2800" b="0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strike="noStrike" cap="none" dirty="0" err="1">
                <a:latin typeface="Calibri"/>
                <a:ea typeface="Calibri"/>
                <a:cs typeface="Calibri"/>
                <a:sym typeface="Calibri"/>
              </a:rPr>
              <a:t>next</a:t>
            </a:r>
            <a:r>
              <a:rPr lang="fi-FI" sz="2800" b="0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strike="noStrike" cap="none" dirty="0" err="1">
                <a:latin typeface="Calibri"/>
                <a:ea typeface="Calibri"/>
                <a:cs typeface="Calibri"/>
                <a:sym typeface="Calibri"/>
              </a:rPr>
              <a:t>year</a:t>
            </a:r>
            <a:r>
              <a:rPr lang="fi-FI" sz="2800" b="0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strike="noStrike" cap="none" dirty="0" err="1"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strike="noStrike" cap="none" dirty="0" err="1"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1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strike="noStrike" cap="none" dirty="0" err="1"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1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strike="noStrike" cap="none" dirty="0" err="1">
                <a:latin typeface="Calibri"/>
                <a:ea typeface="Calibri"/>
                <a:cs typeface="Calibri"/>
                <a:sym typeface="Calibri"/>
              </a:rPr>
              <a:t>learned</a:t>
            </a:r>
            <a:r>
              <a:rPr lang="fi-FI" sz="2800" b="1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strike="noStrike" cap="none" dirty="0"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fi-FI" sz="2800" b="0" strike="noStrike" cap="none" dirty="0" err="1" smtClean="0">
                <a:latin typeface="Calibri"/>
                <a:ea typeface="Calibri"/>
                <a:cs typeface="Calibri"/>
                <a:sym typeface="Calibri"/>
              </a:rPr>
              <a:t>lot</a:t>
            </a:r>
            <a:r>
              <a:rPr lang="fi-FI" sz="2800" b="0" strike="noStrike" cap="none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  <a:endParaRPr lang="fi-FI" sz="2800" b="0" strike="noStrike" cap="none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800" b="1" strike="noStrike" cap="none" dirty="0" smtClean="0"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strike="noStrike" cap="none" dirty="0" smtClean="0">
                <a:latin typeface="Calibri"/>
                <a:ea typeface="Calibri"/>
                <a:cs typeface="Calibri"/>
                <a:sym typeface="Calibri"/>
              </a:rPr>
              <a:t>Next </a:t>
            </a:r>
            <a:r>
              <a:rPr lang="fi-FI" sz="2800" b="0" strike="noStrike" cap="none" dirty="0" err="1" smtClean="0">
                <a:latin typeface="Calibri"/>
                <a:ea typeface="Calibri"/>
                <a:cs typeface="Calibri"/>
                <a:sym typeface="Calibri"/>
              </a:rPr>
              <a:t>Christmas</a:t>
            </a:r>
            <a:r>
              <a:rPr lang="fi-FI" sz="2800" b="0" strike="noStrike" cap="none" dirty="0" smtClean="0">
                <a:latin typeface="Calibri"/>
                <a:ea typeface="Calibri"/>
                <a:cs typeface="Calibri"/>
                <a:sym typeface="Calibri"/>
              </a:rPr>
              <a:t>, my </a:t>
            </a:r>
            <a:r>
              <a:rPr lang="fi-FI" sz="2800" b="0" strike="noStrike" cap="none" dirty="0" err="1" smtClean="0">
                <a:latin typeface="Calibri"/>
                <a:ea typeface="Calibri"/>
                <a:cs typeface="Calibri"/>
                <a:sym typeface="Calibri"/>
              </a:rPr>
              <a:t>parents</a:t>
            </a:r>
            <a:r>
              <a:rPr lang="fi-FI" sz="2800" b="0" strike="noStrike" cap="none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strike="noStrike" cap="none" dirty="0" err="1" smtClean="0"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1" strike="noStrike" cap="none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strike="noStrike" cap="none" dirty="0" err="1" smtClean="0"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1" strike="noStrike" cap="none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strike="noStrike" cap="none" dirty="0" err="1" smtClean="0"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1" strike="noStrike" cap="none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strike="noStrike" cap="none" dirty="0" err="1" smtClean="0">
                <a:latin typeface="Calibri"/>
                <a:ea typeface="Calibri"/>
                <a:cs typeface="Calibri"/>
                <a:sym typeface="Calibri"/>
              </a:rPr>
              <a:t>married</a:t>
            </a:r>
            <a:r>
              <a:rPr lang="fi-FI" sz="2800" b="0" strike="noStrike" cap="none" dirty="0" smtClean="0">
                <a:latin typeface="Calibri"/>
                <a:ea typeface="Calibri"/>
                <a:cs typeface="Calibri"/>
                <a:sym typeface="Calibri"/>
              </a:rPr>
              <a:t> 	for </a:t>
            </a:r>
            <a:r>
              <a:rPr lang="fi-FI" sz="2800" b="0" strike="noStrike" cap="none" dirty="0" err="1" smtClean="0">
                <a:latin typeface="Calibri"/>
                <a:ea typeface="Calibri"/>
                <a:cs typeface="Calibri"/>
                <a:sym typeface="Calibri"/>
              </a:rPr>
              <a:t>twenty</a:t>
            </a:r>
            <a:r>
              <a:rPr lang="fi-FI" sz="2800" b="0" strike="noStrike" cap="none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strike="noStrike" cap="none" dirty="0" err="1" smtClean="0">
                <a:latin typeface="Calibri"/>
                <a:ea typeface="Calibri"/>
                <a:cs typeface="Calibri"/>
                <a:sym typeface="Calibri"/>
              </a:rPr>
              <a:t>years</a:t>
            </a:r>
            <a:r>
              <a:rPr lang="fi-FI" sz="2800" b="0" strike="noStrike" cap="none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459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endParaRPr lang="fi-FI" sz="2800" b="0" u="none" strike="noStrike" cap="none" dirty="0" smtClean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459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endParaRPr lang="fi-FI" sz="2800" b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>
            <a:spLocks noGrp="1"/>
          </p:cNvSpPr>
          <p:nvPr>
            <p:ph type="title"/>
          </p:nvPr>
        </p:nvSpPr>
        <p:spPr>
          <a:xfrm>
            <a:off x="422939" y="678343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00000"/>
              </a:buClr>
              <a:buSzPct val="25000"/>
              <a:buFont typeface="Calibri"/>
              <a:buNone/>
            </a:pPr>
            <a:r>
              <a:rPr lang="fi-FI" sz="4000" dirty="0" err="1"/>
              <a:t>W</a:t>
            </a:r>
            <a:r>
              <a:rPr lang="fi-FI" sz="4000" b="1" i="0" u="none" strike="noStrike" cap="none" dirty="0" err="1" smtClean="0">
                <a:sym typeface="Calibri"/>
              </a:rPr>
              <a:t>ill</a:t>
            </a:r>
            <a:r>
              <a:rPr lang="fi-FI" sz="4000" b="1" i="0" u="none" strike="noStrike" cap="none" dirty="0" smtClean="0">
                <a:sym typeface="Calibri"/>
              </a:rPr>
              <a:t> </a:t>
            </a:r>
            <a:r>
              <a:rPr lang="fi-FI" sz="4000" b="1" i="0" u="none" strike="noStrike" cap="none" dirty="0">
                <a:sym typeface="Calibri"/>
              </a:rPr>
              <a:t>+ </a:t>
            </a:r>
            <a:r>
              <a:rPr lang="fi-FI" sz="4000" b="1" i="0" u="none" strike="noStrike" cap="none" dirty="0" err="1">
                <a:sym typeface="Calibri"/>
              </a:rPr>
              <a:t>have</a:t>
            </a:r>
            <a:r>
              <a:rPr lang="fi-FI" sz="4000" b="1" i="0" u="none" strike="noStrike" cap="none" dirty="0">
                <a:sym typeface="Calibri"/>
              </a:rPr>
              <a:t> + pääverbin 3. </a:t>
            </a:r>
            <a:r>
              <a:rPr lang="fi-FI" sz="4000" b="1" i="0" u="none" strike="noStrike" cap="none" dirty="0" smtClean="0">
                <a:sym typeface="Calibri"/>
              </a:rPr>
              <a:t>muoto</a:t>
            </a:r>
            <a:br>
              <a:rPr lang="fi-FI" sz="4000" b="1" i="0" u="none" strike="noStrike" cap="none" dirty="0" smtClean="0">
                <a:sym typeface="Calibri"/>
              </a:rPr>
            </a:br>
            <a:r>
              <a:rPr lang="fi-FI" sz="4000" b="0" dirty="0" smtClean="0"/>
              <a:t>Käyttö</a:t>
            </a:r>
            <a:endParaRPr lang="fi-FI" sz="4000" b="0" i="0" u="none" strike="noStrike" cap="none" dirty="0">
              <a:sym typeface="Calibri"/>
            </a:endParaRPr>
          </a:p>
        </p:txBody>
      </p:sp>
      <p:sp>
        <p:nvSpPr>
          <p:cNvPr id="166" name="Shape 166"/>
          <p:cNvSpPr txBox="1">
            <a:spLocks noGrp="1"/>
          </p:cNvSpPr>
          <p:nvPr>
            <p:ph type="body" idx="1"/>
          </p:nvPr>
        </p:nvSpPr>
        <p:spPr>
          <a:xfrm>
            <a:off x="564705" y="1704608"/>
            <a:ext cx="8579295" cy="525658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459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Käännä.</a:t>
            </a:r>
          </a:p>
          <a:p>
            <a:pPr marL="0" marR="0" lvl="0" indent="0" algn="l" rtl="0">
              <a:lnSpc>
                <a:spcPct val="80000"/>
              </a:lnSpc>
              <a:spcBef>
                <a:spcPts val="459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endParaRPr lang="fi-FI" sz="2800" b="0" u="none" strike="noStrike" cap="none" dirty="0" smtClean="0">
              <a:solidFill>
                <a:srgbClr val="2DA2BF"/>
              </a:solidFill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459"/>
              </a:spcBef>
              <a:spcAft>
                <a:spcPts val="0"/>
              </a:spcAft>
              <a:buClr>
                <a:srgbClr val="2DA2BF"/>
              </a:buClr>
              <a:buSzPct val="25000"/>
              <a:buNone/>
            </a:pP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1. Ensi </a:t>
            </a: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viikkoon mennessä et ole lukenut tätä kirjaa 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loppuun.</a:t>
            </a:r>
          </a:p>
          <a:p>
            <a:pPr marL="0" marR="0" lvl="0" indent="0" algn="l" rtl="0">
              <a:lnSpc>
                <a:spcPct val="80000"/>
              </a:lnSpc>
              <a:spcBef>
                <a:spcPts val="459"/>
              </a:spcBef>
              <a:spcAft>
                <a:spcPts val="0"/>
              </a:spcAft>
              <a:buClr>
                <a:srgbClr val="2DA2BF"/>
              </a:buClr>
              <a:buSzPct val="25000"/>
              <a:buNone/>
            </a:pPr>
            <a:r>
              <a:rPr lang="fi-FI" sz="2800" dirty="0">
                <a:solidFill>
                  <a:srgbClr val="2DA2BF"/>
                </a:solidFill>
              </a:rPr>
              <a:t>	</a:t>
            </a:r>
            <a:r>
              <a:rPr lang="fi-FI" sz="2800" b="0" u="none" strike="noStrike" cap="none" dirty="0" smtClean="0">
                <a:solidFill>
                  <a:srgbClr val="000000"/>
                </a:solidFill>
                <a:sym typeface="Calibri"/>
              </a:rPr>
              <a:t>By 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next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week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, 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1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rgbClr val="000000"/>
                </a:solidFill>
                <a:sym typeface="Calibri"/>
              </a:rPr>
              <a:t>will</a:t>
            </a:r>
            <a:r>
              <a:rPr lang="fi-FI" sz="2800" b="1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rgbClr val="000000"/>
                </a:solidFill>
                <a:sym typeface="Calibri"/>
              </a:rPr>
              <a:t>not</a:t>
            </a:r>
            <a:r>
              <a:rPr lang="fi-FI" sz="2800" b="1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rgbClr val="000000"/>
                </a:solidFill>
                <a:sym typeface="Calibri"/>
              </a:rPr>
              <a:t>have</a:t>
            </a:r>
            <a:r>
              <a:rPr lang="fi-FI" sz="2800" b="1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rgbClr val="000000"/>
                </a:solidFill>
                <a:sym typeface="Calibri"/>
              </a:rPr>
              <a:t>finished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0" u="none" strike="noStrike" cap="none" dirty="0" smtClean="0">
                <a:solidFill>
                  <a:srgbClr val="000000"/>
                </a:solidFill>
                <a:sym typeface="Calibri"/>
              </a:rPr>
              <a:t>	</a:t>
            </a:r>
            <a:r>
              <a:rPr lang="fi-FI" sz="2800" b="0" u="none" strike="noStrike" cap="none" dirty="0" err="1" smtClean="0">
                <a:solidFill>
                  <a:srgbClr val="000000"/>
                </a:solidFill>
                <a:sym typeface="Calibri"/>
              </a:rPr>
              <a:t>reading</a:t>
            </a:r>
            <a:r>
              <a:rPr lang="fi-FI" sz="2800" b="0" u="none" strike="noStrike" cap="none" dirty="0" smtClean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this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book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459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2. Milloin olet lukenut tämän kirjan loppuun?</a:t>
            </a:r>
          </a:p>
          <a:p>
            <a:pPr marL="0" marR="0" lvl="0" indent="0" algn="l" rtl="0">
              <a:lnSpc>
                <a:spcPct val="80000"/>
              </a:lnSpc>
              <a:spcBef>
                <a:spcPts val="459"/>
              </a:spcBef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When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rgbClr val="000000"/>
                </a:solidFill>
                <a:sym typeface="Calibri"/>
              </a:rPr>
              <a:t>will</a:t>
            </a:r>
            <a:r>
              <a:rPr lang="fi-FI" sz="2800" b="1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you</a:t>
            </a:r>
            <a:r>
              <a:rPr lang="fi-FI" sz="2800" b="1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rgbClr val="000000"/>
                </a:solidFill>
                <a:sym typeface="Calibri"/>
              </a:rPr>
              <a:t>have</a:t>
            </a:r>
            <a:r>
              <a:rPr lang="fi-FI" sz="2800" b="1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rgbClr val="000000"/>
                </a:solidFill>
                <a:sym typeface="Calibri"/>
              </a:rPr>
              <a:t>finished</a:t>
            </a:r>
            <a:r>
              <a:rPr lang="fi-FI" sz="2800" b="1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reading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this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book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091674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 txBox="1">
            <a:spLocks noGrp="1"/>
          </p:cNvSpPr>
          <p:nvPr>
            <p:ph type="title"/>
          </p:nvPr>
        </p:nvSpPr>
        <p:spPr>
          <a:xfrm>
            <a:off x="467543" y="544529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00000"/>
              </a:buClr>
              <a:buSzPct val="25000"/>
              <a:buFont typeface="Calibri"/>
              <a:buNone/>
            </a:pPr>
            <a:r>
              <a:rPr lang="fi-FI" sz="4000" dirty="0"/>
              <a:t>T</a:t>
            </a:r>
            <a:r>
              <a:rPr lang="fi-FI" sz="4000" b="1" i="0" u="none" strike="noStrike" cap="none" dirty="0" smtClean="0">
                <a:sym typeface="Calibri"/>
              </a:rPr>
              <a:t>uleva </a:t>
            </a:r>
            <a:r>
              <a:rPr lang="fi-FI" sz="4000" b="1" i="0" u="none" strike="noStrike" cap="none" dirty="0">
                <a:sym typeface="Calibri"/>
              </a:rPr>
              <a:t>aika ehtoa ilmaisevissa sivulauseissa</a:t>
            </a:r>
          </a:p>
        </p:txBody>
      </p:sp>
      <p:sp>
        <p:nvSpPr>
          <p:cNvPr id="172" name="Shape 172"/>
          <p:cNvSpPr txBox="1">
            <a:spLocks noGrp="1"/>
          </p:cNvSpPr>
          <p:nvPr>
            <p:ph type="body" idx="1"/>
          </p:nvPr>
        </p:nvSpPr>
        <p:spPr>
          <a:xfrm>
            <a:off x="467543" y="1515037"/>
            <a:ext cx="8832574" cy="500141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Tutustu seuraaviin lauseisiin ja katso, mitä aikamuotoja niissä on käytetty:</a:t>
            </a:r>
          </a:p>
          <a:p>
            <a:pPr marL="0" lvl="0" indent="0">
              <a:lnSpc>
                <a:spcPct val="90000"/>
              </a:lnSpc>
              <a:spcBef>
                <a:spcPts val="0"/>
              </a:spcBef>
              <a:buClr>
                <a:schemeClr val="accent2"/>
              </a:buClr>
              <a:buSzPct val="25000"/>
              <a:buNone/>
            </a:pPr>
            <a:endParaRPr lang="fi-FI" sz="2800" dirty="0" smtClean="0">
              <a:solidFill>
                <a:schemeClr val="tx1"/>
              </a:solidFill>
            </a:endParaRPr>
          </a:p>
          <a:p>
            <a:pPr marL="0" lvl="0" indent="0">
              <a:lnSpc>
                <a:spcPct val="90000"/>
              </a:lnSpc>
              <a:spcBef>
                <a:spcPts val="0"/>
              </a:spcBef>
              <a:buClr>
                <a:schemeClr val="accent2"/>
              </a:buClr>
              <a:buSzPct val="25000"/>
              <a:buNone/>
            </a:pPr>
            <a:r>
              <a:rPr lang="fi-FI" sz="2800" dirty="0" smtClean="0">
                <a:solidFill>
                  <a:schemeClr val="tx1"/>
                </a:solidFill>
              </a:rPr>
              <a:t>If </a:t>
            </a:r>
            <a:r>
              <a:rPr lang="fi-FI" sz="2800" dirty="0">
                <a:solidFill>
                  <a:schemeClr val="dk1"/>
                </a:solidFill>
              </a:rPr>
              <a:t>it </a:t>
            </a:r>
            <a:r>
              <a:rPr lang="fi-FI" sz="2800" b="1" dirty="0" err="1">
                <a:solidFill>
                  <a:schemeClr val="dk1"/>
                </a:solidFill>
              </a:rPr>
              <a:t>rains</a:t>
            </a:r>
            <a:r>
              <a:rPr lang="fi-FI" sz="2800" dirty="0">
                <a:solidFill>
                  <a:schemeClr val="dk1"/>
                </a:solidFill>
              </a:rPr>
              <a:t>, </a:t>
            </a:r>
            <a:r>
              <a:rPr lang="fi-FI" sz="2800" dirty="0" err="1">
                <a:solidFill>
                  <a:schemeClr val="dk1"/>
                </a:solidFill>
              </a:rPr>
              <a:t>we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we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will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get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wet</a:t>
            </a:r>
            <a:r>
              <a:rPr lang="fi-FI" sz="2800" dirty="0">
                <a:solidFill>
                  <a:schemeClr val="dk1"/>
                </a:solidFill>
              </a:rPr>
              <a:t>.</a:t>
            </a:r>
          </a:p>
          <a:p>
            <a:pPr marL="0" lvl="0" indent="0">
              <a:lnSpc>
                <a:spcPct val="90000"/>
              </a:lnSpc>
              <a:spcBef>
                <a:spcPts val="444"/>
              </a:spcBef>
              <a:buClr>
                <a:srgbClr val="2DA2BF"/>
              </a:buClr>
              <a:buSzPct val="25000"/>
              <a:buNone/>
            </a:pPr>
            <a:r>
              <a:rPr lang="fi-FI" sz="2800" dirty="0" smtClean="0">
                <a:solidFill>
                  <a:srgbClr val="2DA2BF"/>
                </a:solidFill>
              </a:rPr>
              <a:t>preesens</a:t>
            </a:r>
            <a:r>
              <a:rPr lang="fi-FI" sz="2800" dirty="0">
                <a:solidFill>
                  <a:srgbClr val="2DA2BF"/>
                </a:solidFill>
              </a:rPr>
              <a:t>, futuuri</a:t>
            </a:r>
          </a:p>
          <a:p>
            <a:pPr marL="0" lvl="0" indent="0">
              <a:lnSpc>
                <a:spcPct val="90000"/>
              </a:lnSpc>
              <a:spcBef>
                <a:spcPts val="444"/>
              </a:spcBef>
              <a:buClr>
                <a:srgbClr val="DA1F28"/>
              </a:buClr>
              <a:buSzPct val="25000"/>
              <a:buNone/>
            </a:pPr>
            <a:r>
              <a:rPr lang="fi-FI" sz="2800" dirty="0">
                <a:solidFill>
                  <a:schemeClr val="tx1"/>
                </a:solidFill>
              </a:rPr>
              <a:t>If </a:t>
            </a:r>
            <a:r>
              <a:rPr lang="fi-FI" sz="2800" dirty="0" err="1">
                <a:solidFill>
                  <a:schemeClr val="tx1"/>
                </a:solidFill>
              </a:rPr>
              <a:t>the</a:t>
            </a:r>
            <a:r>
              <a:rPr lang="fi-FI" sz="2800" dirty="0">
                <a:solidFill>
                  <a:schemeClr val="tx1"/>
                </a:solidFill>
              </a:rPr>
              <a:t> </a:t>
            </a:r>
            <a:r>
              <a:rPr lang="fi-FI" sz="2800" dirty="0" err="1">
                <a:solidFill>
                  <a:schemeClr val="tx1"/>
                </a:solidFill>
              </a:rPr>
              <a:t>bus</a:t>
            </a:r>
            <a:r>
              <a:rPr lang="fi-FI" sz="2800" dirty="0">
                <a:solidFill>
                  <a:schemeClr val="tx1"/>
                </a:solidFill>
              </a:rPr>
              <a:t> </a:t>
            </a:r>
            <a:r>
              <a:rPr lang="fi-FI" sz="2800" b="1" dirty="0">
                <a:solidFill>
                  <a:schemeClr val="tx1"/>
                </a:solidFill>
              </a:rPr>
              <a:t>is</a:t>
            </a:r>
            <a:r>
              <a:rPr lang="fi-FI" sz="2800" dirty="0">
                <a:solidFill>
                  <a:schemeClr val="tx1"/>
                </a:solidFill>
              </a:rPr>
              <a:t> </a:t>
            </a:r>
            <a:r>
              <a:rPr lang="fi-FI" sz="2800" dirty="0" err="1">
                <a:solidFill>
                  <a:schemeClr val="tx1"/>
                </a:solidFill>
              </a:rPr>
              <a:t>late</a:t>
            </a:r>
            <a:r>
              <a:rPr lang="fi-FI" sz="2800" dirty="0">
                <a:solidFill>
                  <a:schemeClr val="tx1"/>
                </a:solidFill>
              </a:rPr>
              <a:t>, </a:t>
            </a:r>
            <a:r>
              <a:rPr lang="fi-FI" sz="2800" dirty="0" err="1">
                <a:solidFill>
                  <a:schemeClr val="tx1"/>
                </a:solidFill>
              </a:rPr>
              <a:t>we</a:t>
            </a:r>
            <a:r>
              <a:rPr lang="fi-FI" sz="2800" dirty="0">
                <a:solidFill>
                  <a:schemeClr val="tx1"/>
                </a:solidFill>
              </a:rPr>
              <a:t> </a:t>
            </a:r>
            <a:r>
              <a:rPr lang="fi-FI" sz="2800" b="1" dirty="0" err="1">
                <a:solidFill>
                  <a:schemeClr val="tx1"/>
                </a:solidFill>
              </a:rPr>
              <a:t>will</a:t>
            </a:r>
            <a:r>
              <a:rPr lang="fi-FI" sz="2800" b="1" dirty="0">
                <a:solidFill>
                  <a:schemeClr val="tx1"/>
                </a:solidFill>
              </a:rPr>
              <a:t> </a:t>
            </a:r>
            <a:r>
              <a:rPr lang="fi-FI" sz="2800" b="1" dirty="0" err="1">
                <a:solidFill>
                  <a:schemeClr val="tx1"/>
                </a:solidFill>
              </a:rPr>
              <a:t>have</a:t>
            </a:r>
            <a:r>
              <a:rPr lang="fi-FI" sz="2800" b="1" dirty="0">
                <a:solidFill>
                  <a:schemeClr val="tx1"/>
                </a:solidFill>
              </a:rPr>
              <a:t> to </a:t>
            </a:r>
            <a:r>
              <a:rPr lang="fi-FI" sz="2800" dirty="0" err="1">
                <a:solidFill>
                  <a:schemeClr val="tx1"/>
                </a:solidFill>
              </a:rPr>
              <a:t>get</a:t>
            </a:r>
            <a:r>
              <a:rPr lang="fi-FI" sz="2800" dirty="0">
                <a:solidFill>
                  <a:schemeClr val="tx1"/>
                </a:solidFill>
              </a:rPr>
              <a:t> a taxi.</a:t>
            </a:r>
            <a:r>
              <a:rPr lang="fi-FI" sz="2800" dirty="0">
                <a:solidFill>
                  <a:schemeClr val="dk1"/>
                </a:solidFill>
              </a:rPr>
              <a:t>	</a:t>
            </a:r>
          </a:p>
          <a:p>
            <a:pPr marL="0" lvl="0" indent="0">
              <a:lnSpc>
                <a:spcPct val="90000"/>
              </a:lnSpc>
              <a:spcBef>
                <a:spcPts val="444"/>
              </a:spcBef>
              <a:buClr>
                <a:srgbClr val="2DA2BF"/>
              </a:buClr>
              <a:buSzPct val="25000"/>
              <a:buNone/>
            </a:pPr>
            <a:r>
              <a:rPr lang="fi-FI" sz="2800" dirty="0">
                <a:solidFill>
                  <a:srgbClr val="2DA2BF"/>
                </a:solidFill>
              </a:rPr>
              <a:t>p</a:t>
            </a:r>
            <a:r>
              <a:rPr lang="fi-FI" sz="2800" dirty="0" smtClean="0">
                <a:solidFill>
                  <a:srgbClr val="2DA2BF"/>
                </a:solidFill>
              </a:rPr>
              <a:t>reesens, futuuri</a:t>
            </a:r>
            <a:endParaRPr lang="fi-FI" sz="2800" dirty="0">
              <a:solidFill>
                <a:srgbClr val="2DA2BF"/>
              </a:solidFill>
            </a:endParaRPr>
          </a:p>
          <a:p>
            <a:pPr marL="0" lvl="0" indent="0">
              <a:lnSpc>
                <a:spcPct val="90000"/>
              </a:lnSpc>
              <a:spcBef>
                <a:spcPts val="444"/>
              </a:spcBef>
              <a:buClr>
                <a:schemeClr val="dk1"/>
              </a:buClr>
              <a:buSzPct val="25000"/>
              <a:buNone/>
            </a:pPr>
            <a:r>
              <a:rPr lang="fi-FI" sz="2800" dirty="0">
                <a:solidFill>
                  <a:schemeClr val="tx1"/>
                </a:solidFill>
              </a:rPr>
              <a:t>I </a:t>
            </a:r>
            <a:r>
              <a:rPr lang="fi-FI" sz="2800" b="1" dirty="0" err="1">
                <a:solidFill>
                  <a:schemeClr val="tx1"/>
                </a:solidFill>
              </a:rPr>
              <a:t>won’t</a:t>
            </a:r>
            <a:r>
              <a:rPr lang="fi-FI" sz="2800" b="1" dirty="0">
                <a:solidFill>
                  <a:schemeClr val="tx1"/>
                </a:solidFill>
              </a:rPr>
              <a:t> </a:t>
            </a:r>
            <a:r>
              <a:rPr lang="fi-FI" sz="2800" b="1" dirty="0" err="1">
                <a:solidFill>
                  <a:schemeClr val="tx1"/>
                </a:solidFill>
              </a:rPr>
              <a:t>be</a:t>
            </a:r>
            <a:r>
              <a:rPr lang="fi-FI" sz="2800" b="1" dirty="0">
                <a:solidFill>
                  <a:schemeClr val="tx1"/>
                </a:solidFill>
              </a:rPr>
              <a:t> </a:t>
            </a:r>
            <a:r>
              <a:rPr lang="fi-FI" sz="2800" dirty="0">
                <a:solidFill>
                  <a:schemeClr val="tx1"/>
                </a:solidFill>
              </a:rPr>
              <a:t>as </a:t>
            </a:r>
            <a:r>
              <a:rPr lang="fi-FI" sz="2800" dirty="0" err="1">
                <a:solidFill>
                  <a:schemeClr val="tx1"/>
                </a:solidFill>
              </a:rPr>
              <a:t>fit</a:t>
            </a:r>
            <a:r>
              <a:rPr lang="fi-FI" sz="2800" dirty="0">
                <a:solidFill>
                  <a:schemeClr val="tx1"/>
                </a:solidFill>
              </a:rPr>
              <a:t> as my </a:t>
            </a:r>
            <a:r>
              <a:rPr lang="fi-FI" sz="2800" dirty="0" err="1">
                <a:solidFill>
                  <a:schemeClr val="tx1"/>
                </a:solidFill>
              </a:rPr>
              <a:t>sister</a:t>
            </a:r>
            <a:r>
              <a:rPr lang="fi-FI" sz="2800" dirty="0">
                <a:solidFill>
                  <a:schemeClr val="tx1"/>
                </a:solidFill>
              </a:rPr>
              <a:t> </a:t>
            </a:r>
            <a:r>
              <a:rPr lang="fi-FI" sz="2800" dirty="0" err="1">
                <a:solidFill>
                  <a:schemeClr val="tx1"/>
                </a:solidFill>
              </a:rPr>
              <a:t>unless</a:t>
            </a:r>
            <a:r>
              <a:rPr lang="fi-FI" sz="2800" dirty="0">
                <a:solidFill>
                  <a:schemeClr val="tx1"/>
                </a:solidFill>
              </a:rPr>
              <a:t> I</a:t>
            </a:r>
            <a:r>
              <a:rPr lang="fi-FI" sz="2800" b="1" dirty="0">
                <a:solidFill>
                  <a:schemeClr val="tx1"/>
                </a:solidFill>
              </a:rPr>
              <a:t> </a:t>
            </a:r>
            <a:r>
              <a:rPr lang="fi-FI" sz="2800" b="1" dirty="0" err="1">
                <a:solidFill>
                  <a:schemeClr val="tx1"/>
                </a:solidFill>
              </a:rPr>
              <a:t>work</a:t>
            </a:r>
            <a:r>
              <a:rPr lang="fi-FI" sz="2800" dirty="0">
                <a:solidFill>
                  <a:schemeClr val="tx1"/>
                </a:solidFill>
              </a:rPr>
              <a:t> </a:t>
            </a:r>
            <a:r>
              <a:rPr lang="fi-FI" sz="2800" dirty="0" err="1">
                <a:solidFill>
                  <a:schemeClr val="tx1"/>
                </a:solidFill>
              </a:rPr>
              <a:t>hard</a:t>
            </a:r>
            <a:r>
              <a:rPr lang="fi-FI" sz="2800" dirty="0">
                <a:solidFill>
                  <a:schemeClr val="tx1"/>
                </a:solidFill>
              </a:rPr>
              <a:t>.</a:t>
            </a:r>
          </a:p>
          <a:p>
            <a:pPr marL="0" lvl="0" indent="0">
              <a:lnSpc>
                <a:spcPct val="90000"/>
              </a:lnSpc>
              <a:spcBef>
                <a:spcPts val="444"/>
              </a:spcBef>
              <a:buClr>
                <a:srgbClr val="2DA2BF"/>
              </a:buClr>
              <a:buSzPct val="25000"/>
              <a:buNone/>
            </a:pPr>
            <a:r>
              <a:rPr lang="fi-FI" sz="2800" dirty="0">
                <a:solidFill>
                  <a:srgbClr val="2DA2BF"/>
                </a:solidFill>
              </a:rPr>
              <a:t>f</a:t>
            </a:r>
            <a:r>
              <a:rPr lang="fi-FI" sz="2800" dirty="0" smtClean="0">
                <a:solidFill>
                  <a:srgbClr val="2DA2BF"/>
                </a:solidFill>
              </a:rPr>
              <a:t>utuuri, preesens</a:t>
            </a:r>
            <a:endParaRPr lang="fi-FI" sz="2800" dirty="0">
              <a:solidFill>
                <a:srgbClr val="2DA2BF"/>
              </a:solidFill>
            </a:endParaRPr>
          </a:p>
          <a:p>
            <a:pPr marL="0" lvl="0" indent="0">
              <a:lnSpc>
                <a:spcPct val="90000"/>
              </a:lnSpc>
              <a:spcBef>
                <a:spcPts val="444"/>
              </a:spcBef>
              <a:buClr>
                <a:schemeClr val="dk1"/>
              </a:buClr>
              <a:buSzPct val="25000"/>
              <a:buNone/>
            </a:pPr>
            <a:r>
              <a:rPr lang="fi-FI" sz="2800" dirty="0" err="1">
                <a:solidFill>
                  <a:schemeClr val="dk1"/>
                </a:solidFill>
              </a:rPr>
              <a:t>We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will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have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more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time</a:t>
            </a:r>
            <a:r>
              <a:rPr lang="fi-FI" sz="2800" dirty="0">
                <a:solidFill>
                  <a:schemeClr val="dk1"/>
                </a:solidFill>
              </a:rPr>
              <a:t> for </a:t>
            </a:r>
            <a:r>
              <a:rPr lang="fi-FI" sz="2800" dirty="0" err="1">
                <a:solidFill>
                  <a:schemeClr val="tx1"/>
                </a:solidFill>
              </a:rPr>
              <a:t>shopping</a:t>
            </a:r>
            <a:r>
              <a:rPr lang="fi-FI" sz="2800" dirty="0">
                <a:solidFill>
                  <a:schemeClr val="tx1"/>
                </a:solidFill>
              </a:rPr>
              <a:t> </a:t>
            </a:r>
            <a:r>
              <a:rPr lang="fi-FI" sz="2800" dirty="0" err="1">
                <a:solidFill>
                  <a:schemeClr val="tx1"/>
                </a:solidFill>
              </a:rPr>
              <a:t>if</a:t>
            </a:r>
            <a:r>
              <a:rPr lang="fi-FI" sz="2800" dirty="0">
                <a:solidFill>
                  <a:schemeClr val="tx1"/>
                </a:solidFill>
              </a:rPr>
              <a:t> </a:t>
            </a:r>
            <a:r>
              <a:rPr lang="fi-FI" sz="2800" dirty="0" err="1">
                <a:solidFill>
                  <a:schemeClr val="tx1"/>
                </a:solidFill>
              </a:rPr>
              <a:t>we</a:t>
            </a:r>
            <a:r>
              <a:rPr lang="fi-FI" sz="2800" dirty="0">
                <a:solidFill>
                  <a:schemeClr val="tx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leave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now</a:t>
            </a:r>
            <a:r>
              <a:rPr lang="fi-FI" sz="2800" dirty="0">
                <a:solidFill>
                  <a:schemeClr val="dk1"/>
                </a:solidFill>
              </a:rPr>
              <a:t>.</a:t>
            </a:r>
          </a:p>
          <a:p>
            <a:pPr marL="0" lvl="0" indent="0">
              <a:lnSpc>
                <a:spcPct val="90000"/>
              </a:lnSpc>
              <a:spcBef>
                <a:spcPts val="444"/>
              </a:spcBef>
              <a:buClr>
                <a:srgbClr val="2DA2BF"/>
              </a:buClr>
              <a:buSzPct val="25000"/>
              <a:buNone/>
            </a:pPr>
            <a:r>
              <a:rPr lang="fi-FI" sz="2800" dirty="0">
                <a:solidFill>
                  <a:srgbClr val="2DA2BF"/>
                </a:solidFill>
              </a:rPr>
              <a:t>f</a:t>
            </a:r>
            <a:r>
              <a:rPr lang="fi-FI" sz="2800" dirty="0" smtClean="0">
                <a:solidFill>
                  <a:srgbClr val="2DA2BF"/>
                </a:solidFill>
              </a:rPr>
              <a:t>utuuri, preesens</a:t>
            </a:r>
            <a:endParaRPr lang="fi-FI" sz="2800" dirty="0">
              <a:solidFill>
                <a:srgbClr val="2DA2BF"/>
              </a:solidFill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20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2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085850" marR="0" lvl="1" indent="-514350" algn="l" rtl="0">
              <a:lnSpc>
                <a:spcPct val="12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22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20000"/>
              </a:lnSpc>
              <a:spcBef>
                <a:spcPts val="560"/>
              </a:spcBef>
              <a:buClr>
                <a:schemeClr val="accent1"/>
              </a:buClr>
              <a:buSzPct val="100000"/>
              <a:buFont typeface="Arial"/>
              <a:buNone/>
            </a:pPr>
            <a:endParaRPr sz="280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 txBox="1">
            <a:spLocks noGrp="1"/>
          </p:cNvSpPr>
          <p:nvPr>
            <p:ph type="title"/>
          </p:nvPr>
        </p:nvSpPr>
        <p:spPr>
          <a:xfrm>
            <a:off x="467543" y="633739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Clr>
                <a:srgbClr val="000000"/>
              </a:buClr>
              <a:buSzPct val="25000"/>
            </a:pPr>
            <a:r>
              <a:rPr lang="fi-FI" sz="4000" dirty="0">
                <a:solidFill>
                  <a:srgbClr val="2DA2BF"/>
                </a:solidFill>
              </a:rPr>
              <a:t>Tuleva aika ehtoa ilmaisevissa sivulauseissa</a:t>
            </a:r>
            <a:endParaRPr lang="fi-FI" sz="32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Shape 178"/>
          <p:cNvSpPr txBox="1">
            <a:spLocks noGrp="1"/>
          </p:cNvSpPr>
          <p:nvPr>
            <p:ph type="body" idx="1"/>
          </p:nvPr>
        </p:nvSpPr>
        <p:spPr>
          <a:xfrm>
            <a:off x="564705" y="1895708"/>
            <a:ext cx="8579295" cy="460923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rgbClr val="DA1F28"/>
              </a:buClr>
              <a:buSzPct val="25000"/>
              <a:buFont typeface="Arial"/>
              <a:buNone/>
            </a:pPr>
            <a:r>
              <a:rPr lang="fi-FI" sz="2800" b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In 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case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don’t</a:t>
            </a:r>
            <a:r>
              <a:rPr lang="fi-FI" sz="2800" b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see</a:t>
            </a:r>
            <a:r>
              <a:rPr lang="fi-FI" sz="2800" b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each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other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tomorrow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meet</a:t>
            </a:r>
            <a:r>
              <a:rPr lang="fi-FI" sz="2800" b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on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Tu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esday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lang="fi-FI" sz="2800" b="0" u="none" strike="noStrike" cap="none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rgbClr val="DA1F28"/>
              </a:buClr>
              <a:buSzPct val="25000"/>
              <a:buFont typeface="Arial"/>
              <a:buNone/>
            </a:pPr>
            <a:r>
              <a:rPr lang="fi-FI" sz="2800" dirty="0">
                <a:solidFill>
                  <a:srgbClr val="2DA2BF"/>
                </a:solidFill>
              </a:rPr>
              <a:t>p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reesens, futuuri</a:t>
            </a:r>
            <a:endParaRPr lang="fi-FI" sz="2800" b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rgbClr val="DA1F28"/>
              </a:buClr>
              <a:buSzPct val="25000"/>
              <a:buFont typeface="Arial"/>
              <a:buNone/>
            </a:pP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Unless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weather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improves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won’t</a:t>
            </a:r>
            <a:r>
              <a:rPr lang="fi-FI" sz="2800" b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go 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 a picnic.</a:t>
            </a:r>
          </a:p>
          <a:p>
            <a:pPr marL="0" marR="0" lvl="0" indent="0" algn="l" rtl="0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dirty="0">
                <a:solidFill>
                  <a:srgbClr val="2DA2BF"/>
                </a:solidFill>
              </a:rPr>
              <a:t>p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reesens, futuuri</a:t>
            </a:r>
            <a:endParaRPr lang="fi-FI" sz="2800" b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I’</a:t>
            </a:r>
            <a:r>
              <a:rPr lang="fi-FI" sz="28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ll</a:t>
            </a:r>
            <a:r>
              <a:rPr lang="fi-FI" sz="2800" b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come</a:t>
            </a:r>
            <a:r>
              <a:rPr lang="fi-FI" sz="2800" b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party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provided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8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get</a:t>
            </a:r>
            <a:r>
              <a:rPr lang="fi-FI" sz="2800" b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invited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dirty="0">
                <a:solidFill>
                  <a:srgbClr val="2DA2BF"/>
                </a:solidFill>
              </a:rPr>
              <a:t>f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utuuri, preesens</a:t>
            </a:r>
            <a:endParaRPr lang="fi-FI" sz="2800" b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444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22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407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035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407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035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085850" marR="0" lvl="1" indent="-514350" algn="l" rtl="0">
              <a:lnSpc>
                <a:spcPct val="11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ct val="101750"/>
              <a:buFont typeface="Arial"/>
              <a:buNone/>
            </a:pPr>
            <a:endParaRPr sz="2035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10000"/>
              </a:lnSpc>
              <a:spcBef>
                <a:spcPts val="518"/>
              </a:spcBef>
              <a:buClr>
                <a:schemeClr val="accent1"/>
              </a:buClr>
              <a:buSzPct val="99615"/>
              <a:buFont typeface="Arial"/>
              <a:buNone/>
            </a:pPr>
            <a:endParaRPr sz="259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 txBox="1">
            <a:spLocks noGrp="1"/>
          </p:cNvSpPr>
          <p:nvPr>
            <p:ph type="title"/>
          </p:nvPr>
        </p:nvSpPr>
        <p:spPr>
          <a:xfrm>
            <a:off x="476251" y="60803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Clr>
                <a:srgbClr val="000000"/>
              </a:buClr>
              <a:buSzPct val="25000"/>
            </a:pPr>
            <a:r>
              <a:rPr lang="fi-FI" sz="4000" dirty="0"/>
              <a:t>Tuleva aika ehtoa ilmaisevissa sivulauseissa</a:t>
            </a:r>
            <a:endParaRPr lang="fi-FI" sz="4000" b="1" i="0" u="none" strike="noStrike" cap="none" dirty="0">
              <a:solidFill>
                <a:srgbClr val="000000"/>
              </a:solidFill>
              <a:sym typeface="Calibri"/>
            </a:endParaRPr>
          </a:p>
        </p:txBody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564705" y="1577631"/>
            <a:ext cx="8579295" cy="5184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2DA2BF"/>
              </a:buClr>
              <a:buSzPct val="100000"/>
              <a:buFont typeface="Arial"/>
              <a:buChar char="•"/>
            </a:pPr>
            <a:r>
              <a:rPr lang="fi-FI" sz="2800" b="0" i="0" u="none" strike="noStrike" cap="none" dirty="0" smtClean="0">
                <a:solidFill>
                  <a:schemeClr val="tx1"/>
                </a:solidFill>
                <a:sym typeface="Calibri"/>
              </a:rPr>
              <a:t>Ehtoa </a:t>
            </a:r>
            <a:r>
              <a:rPr lang="fi-FI" sz="2800" b="0" i="0" u="none" strike="noStrike" cap="none" dirty="0">
                <a:solidFill>
                  <a:schemeClr val="tx1"/>
                </a:solidFill>
                <a:sym typeface="Calibri"/>
              </a:rPr>
              <a:t>ilmaisevissa </a:t>
            </a:r>
            <a:r>
              <a:rPr lang="fi-FI" sz="2800" b="1" i="0" u="none" strike="noStrike" cap="none" dirty="0">
                <a:solidFill>
                  <a:schemeClr val="tx1"/>
                </a:solidFill>
                <a:sym typeface="Calibri"/>
              </a:rPr>
              <a:t>sivulauseissa</a:t>
            </a:r>
            <a:r>
              <a:rPr lang="fi-FI" sz="2800" b="0" i="0" u="none" strike="noStrike" cap="none" dirty="0">
                <a:solidFill>
                  <a:schemeClr val="tx1"/>
                </a:solidFill>
                <a:sym typeface="Calibri"/>
              </a:rPr>
              <a:t>, jotka alkavat </a:t>
            </a:r>
            <a:endParaRPr lang="fi-FI" sz="2800" b="0" i="0" u="none" strike="noStrike" cap="none" dirty="0" smtClean="0">
              <a:solidFill>
                <a:schemeClr val="tx1"/>
              </a:solidFill>
              <a:sym typeface="Calibri"/>
            </a:endParaRPr>
          </a:p>
          <a:p>
            <a:pPr marL="0" lvl="0" indent="0">
              <a:spcBef>
                <a:spcPts val="0"/>
              </a:spcBef>
              <a:buClr>
                <a:schemeClr val="accent2"/>
              </a:buClr>
              <a:buSzPct val="25000"/>
              <a:buNone/>
            </a:pPr>
            <a:r>
              <a:rPr lang="fi-FI" sz="2800" i="1" dirty="0" smtClean="0">
                <a:solidFill>
                  <a:schemeClr val="tx1"/>
                </a:solidFill>
              </a:rPr>
              <a:t>	</a:t>
            </a:r>
            <a:r>
              <a:rPr lang="fi-FI" sz="2800" dirty="0" err="1" smtClean="0"/>
              <a:t>if</a:t>
            </a:r>
            <a:r>
              <a:rPr lang="fi-FI" sz="2800" dirty="0" smtClean="0"/>
              <a:t>	</a:t>
            </a:r>
          </a:p>
          <a:p>
            <a:pPr marL="0" lvl="0" indent="0">
              <a:spcBef>
                <a:spcPts val="0"/>
              </a:spcBef>
              <a:buClr>
                <a:schemeClr val="accent2"/>
              </a:buClr>
              <a:buSzPct val="25000"/>
              <a:buNone/>
            </a:pPr>
            <a:r>
              <a:rPr lang="fi-FI" sz="2800" dirty="0"/>
              <a:t>	</a:t>
            </a:r>
            <a:r>
              <a:rPr lang="fi-FI" sz="2800" dirty="0" err="1" smtClean="0"/>
              <a:t>unless</a:t>
            </a:r>
            <a:endParaRPr lang="fi-FI" sz="2800" dirty="0" smtClean="0"/>
          </a:p>
          <a:p>
            <a:pPr marL="0" lvl="0" indent="0">
              <a:spcBef>
                <a:spcPts val="0"/>
              </a:spcBef>
              <a:buClr>
                <a:schemeClr val="accent2"/>
              </a:buClr>
              <a:buSzPct val="25000"/>
              <a:buNone/>
            </a:pPr>
            <a:r>
              <a:rPr lang="fi-FI" sz="2800" dirty="0"/>
              <a:t>	</a:t>
            </a:r>
            <a:r>
              <a:rPr lang="fi-FI" sz="2800" dirty="0" smtClean="0"/>
              <a:t>in case</a:t>
            </a:r>
          </a:p>
          <a:p>
            <a:pPr marL="0" lvl="0" indent="0">
              <a:spcBef>
                <a:spcPts val="0"/>
              </a:spcBef>
              <a:buClr>
                <a:schemeClr val="accent2"/>
              </a:buClr>
              <a:buSzPct val="25000"/>
              <a:buNone/>
            </a:pPr>
            <a:r>
              <a:rPr lang="fi-FI" sz="2800" dirty="0"/>
              <a:t>	</a:t>
            </a:r>
            <a:r>
              <a:rPr lang="fi-FI" sz="2800" dirty="0" err="1" smtClean="0"/>
              <a:t>provided</a:t>
            </a:r>
            <a:r>
              <a:rPr lang="fi-FI" sz="2800" dirty="0" smtClean="0"/>
              <a:t> </a:t>
            </a:r>
            <a:r>
              <a:rPr lang="fi-FI" sz="2800" dirty="0" err="1"/>
              <a:t>that</a:t>
            </a:r>
            <a:r>
              <a:rPr lang="fi-FI" sz="2800" dirty="0"/>
              <a:t> / </a:t>
            </a:r>
            <a:r>
              <a:rPr lang="fi-FI" sz="2800" dirty="0" err="1"/>
              <a:t>providing</a:t>
            </a:r>
            <a:r>
              <a:rPr lang="fi-FI" sz="2800" dirty="0"/>
              <a:t> </a:t>
            </a:r>
            <a:r>
              <a:rPr lang="fi-FI" sz="2800" dirty="0" err="1"/>
              <a:t>that</a:t>
            </a:r>
            <a:endParaRPr lang="fi-FI" sz="2800" dirty="0"/>
          </a:p>
          <a:p>
            <a:pPr marL="0" marR="0" lvl="0" indent="0" algn="l" rtl="0">
              <a:spcBef>
                <a:spcPts val="480"/>
              </a:spcBef>
              <a:spcAft>
                <a:spcPts val="0"/>
              </a:spcAft>
              <a:buClr>
                <a:srgbClr val="2DA2BF"/>
              </a:buClr>
              <a:buSzPct val="100000"/>
              <a:buNone/>
            </a:pPr>
            <a:r>
              <a:rPr lang="fi-FI" sz="2800" b="0" i="0" u="none" strike="noStrike" cap="none" dirty="0" smtClean="0">
                <a:solidFill>
                  <a:schemeClr val="tx1"/>
                </a:solidFill>
                <a:sym typeface="Calibri"/>
              </a:rPr>
              <a:t>    käytetään </a:t>
            </a:r>
            <a:r>
              <a:rPr lang="fi-FI" sz="2800" b="0" i="0" u="none" strike="noStrike" cap="none" dirty="0">
                <a:solidFill>
                  <a:schemeClr val="tx1"/>
                </a:solidFill>
                <a:sym typeface="Calibri"/>
              </a:rPr>
              <a:t>tulevasta ajasta puhuttaessa </a:t>
            </a:r>
            <a:r>
              <a:rPr lang="fi-FI" sz="2800" b="1" i="0" u="none" strike="noStrike" cap="none" dirty="0">
                <a:solidFill>
                  <a:schemeClr val="tx1"/>
                </a:solidFill>
                <a:sym typeface="Calibri"/>
              </a:rPr>
              <a:t>preesensiä</a:t>
            </a:r>
            <a:r>
              <a:rPr lang="fi-FI" sz="2800" b="0" i="0" u="none" strike="noStrike" cap="none" dirty="0" smtClean="0">
                <a:solidFill>
                  <a:schemeClr val="tx1"/>
                </a:solidFill>
                <a:sym typeface="Calibri"/>
              </a:rPr>
              <a:t>.</a:t>
            </a:r>
          </a:p>
          <a:p>
            <a:pPr marL="0" marR="0" lvl="0" indent="0" algn="l" rtl="0">
              <a:spcBef>
                <a:spcPts val="480"/>
              </a:spcBef>
              <a:spcAft>
                <a:spcPts val="0"/>
              </a:spcAft>
              <a:buClr>
                <a:srgbClr val="2DA2BF"/>
              </a:buClr>
              <a:buSzPct val="100000"/>
              <a:buNone/>
            </a:pPr>
            <a:endParaRPr lang="fi-FI" sz="2800" b="0" i="0" u="none" strike="noStrike" cap="none" dirty="0">
              <a:solidFill>
                <a:schemeClr val="tx1"/>
              </a:solidFill>
              <a:sym typeface="Calibri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2DA2BF"/>
              </a:buClr>
              <a:buSzPct val="100000"/>
              <a:buFont typeface="Arial"/>
              <a:buChar char="•"/>
            </a:pPr>
            <a:r>
              <a:rPr lang="fi-FI" sz="2800" b="1" i="0" u="none" strike="noStrike" cap="none" dirty="0">
                <a:solidFill>
                  <a:schemeClr val="tx1"/>
                </a:solidFill>
                <a:sym typeface="Calibri"/>
              </a:rPr>
              <a:t>Päälauseessa</a:t>
            </a:r>
            <a:r>
              <a:rPr lang="fi-FI" sz="2800" b="0" i="0" u="none" strike="noStrike" cap="none" dirty="0">
                <a:solidFill>
                  <a:schemeClr val="tx1"/>
                </a:solidFill>
                <a:sym typeface="Calibri"/>
              </a:rPr>
              <a:t> on tällöin yleensä </a:t>
            </a:r>
            <a:r>
              <a:rPr lang="fi-FI" sz="2800" b="1" i="0" u="none" strike="noStrike" cap="none" dirty="0">
                <a:solidFill>
                  <a:schemeClr val="tx1"/>
                </a:solidFill>
                <a:sym typeface="Calibri"/>
              </a:rPr>
              <a:t>futuuri</a:t>
            </a:r>
            <a:r>
              <a:rPr lang="fi-FI" sz="2800" b="0" i="0" u="none" strike="noStrike" cap="none" dirty="0">
                <a:solidFill>
                  <a:schemeClr val="tx1"/>
                </a:solidFill>
                <a:sym typeface="Calibri"/>
              </a:rPr>
              <a:t>.</a:t>
            </a:r>
          </a:p>
          <a:p>
            <a:pPr marL="0" indent="0">
              <a:spcBef>
                <a:spcPts val="240"/>
              </a:spcBef>
              <a:buSzPct val="25000"/>
              <a:buNone/>
            </a:pPr>
            <a:r>
              <a:rPr lang="fi-FI" sz="2800" dirty="0" smtClean="0">
                <a:solidFill>
                  <a:schemeClr val="tx1"/>
                </a:solidFill>
              </a:rPr>
              <a:t>	If it </a:t>
            </a:r>
            <a:r>
              <a:rPr lang="fi-FI" sz="2800" b="1" dirty="0" err="1" smtClean="0">
                <a:solidFill>
                  <a:schemeClr val="tx1"/>
                </a:solidFill>
              </a:rPr>
              <a:t>doesn’t</a:t>
            </a:r>
            <a:r>
              <a:rPr lang="fi-FI" sz="2800" b="1" dirty="0" smtClean="0">
                <a:solidFill>
                  <a:schemeClr val="tx1"/>
                </a:solidFill>
              </a:rPr>
              <a:t> </a:t>
            </a:r>
            <a:r>
              <a:rPr lang="fi-FI" sz="2800" b="1" dirty="0" err="1" smtClean="0">
                <a:solidFill>
                  <a:schemeClr val="tx1"/>
                </a:solidFill>
              </a:rPr>
              <a:t>rain</a:t>
            </a:r>
            <a:r>
              <a:rPr lang="fi-FI" sz="2800" dirty="0" smtClean="0">
                <a:solidFill>
                  <a:schemeClr val="tx1"/>
                </a:solidFill>
              </a:rPr>
              <a:t>, </a:t>
            </a:r>
            <a:r>
              <a:rPr lang="fi-FI" sz="2800" dirty="0" err="1" smtClean="0">
                <a:solidFill>
                  <a:schemeClr val="tx1"/>
                </a:solidFill>
              </a:rPr>
              <a:t>we</a:t>
            </a:r>
            <a:r>
              <a:rPr lang="fi-FI" sz="2800" dirty="0" smtClean="0">
                <a:solidFill>
                  <a:schemeClr val="tx1"/>
                </a:solidFill>
              </a:rPr>
              <a:t> </a:t>
            </a:r>
            <a:r>
              <a:rPr lang="fi-FI" sz="2800" b="1" dirty="0" err="1" smtClean="0">
                <a:solidFill>
                  <a:schemeClr val="tx1"/>
                </a:solidFill>
              </a:rPr>
              <a:t>will</a:t>
            </a:r>
            <a:r>
              <a:rPr lang="fi-FI" sz="2800" b="1" dirty="0" smtClean="0">
                <a:solidFill>
                  <a:schemeClr val="tx1"/>
                </a:solidFill>
              </a:rPr>
              <a:t> go </a:t>
            </a:r>
            <a:r>
              <a:rPr lang="fi-FI" sz="2800" dirty="0" smtClean="0">
                <a:solidFill>
                  <a:schemeClr val="tx1"/>
                </a:solidFill>
              </a:rPr>
              <a:t>out </a:t>
            </a:r>
            <a:r>
              <a:rPr lang="fi-FI" sz="2800" dirty="0" err="1" smtClean="0">
                <a:solidFill>
                  <a:schemeClr val="tx1"/>
                </a:solidFill>
              </a:rPr>
              <a:t>after</a:t>
            </a:r>
            <a:r>
              <a:rPr lang="fi-FI" sz="2800" dirty="0" smtClean="0">
                <a:solidFill>
                  <a:schemeClr val="tx1"/>
                </a:solidFill>
              </a:rPr>
              <a:t> </a:t>
            </a:r>
            <a:r>
              <a:rPr lang="fi-FI" sz="2800" dirty="0" err="1" smtClean="0">
                <a:solidFill>
                  <a:schemeClr val="tx1"/>
                </a:solidFill>
              </a:rPr>
              <a:t>lunch</a:t>
            </a:r>
            <a:r>
              <a:rPr lang="fi-FI" sz="2800" dirty="0" smtClean="0">
                <a:solidFill>
                  <a:schemeClr val="tx1"/>
                </a:solidFill>
              </a:rPr>
              <a:t>.</a:t>
            </a:r>
          </a:p>
          <a:p>
            <a: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1" i="0" u="none" strike="noStrike" cap="none" dirty="0" smtClean="0">
                <a:solidFill>
                  <a:schemeClr val="tx1"/>
                </a:solidFill>
                <a:sym typeface="Calibri"/>
              </a:rPr>
              <a:t>		</a:t>
            </a:r>
            <a:r>
              <a:rPr lang="fi-FI" sz="2800" b="1" i="0" u="none" strike="noStrike" cap="none" dirty="0" smtClean="0">
                <a:sym typeface="Calibri"/>
              </a:rPr>
              <a:t>PREESENS</a:t>
            </a:r>
            <a:r>
              <a:rPr lang="fi-FI" sz="2800" b="1" i="0" u="none" strike="noStrike" cap="none" dirty="0">
                <a:solidFill>
                  <a:schemeClr val="tx1"/>
                </a:solidFill>
                <a:sym typeface="Calibri"/>
              </a:rPr>
              <a:t>	   </a:t>
            </a:r>
            <a:r>
              <a:rPr lang="fi-FI" sz="2800" b="1" i="0" u="none" strike="noStrike" cap="none" dirty="0" smtClean="0">
                <a:sym typeface="Calibri"/>
              </a:rPr>
              <a:t>FUTUURI</a:t>
            </a:r>
            <a:endParaRPr lang="fi-FI" sz="2800" b="1" i="0" u="none" strike="noStrike" cap="none" dirty="0">
              <a:sym typeface="Calibri"/>
            </a:endParaRPr>
          </a:p>
          <a:p>
            <a: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400" b="0" i="0" u="none" strike="noStrike" cap="none" dirty="0">
              <a:solidFill>
                <a:srgbClr val="DA1F2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40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20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2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085850" marR="0" lvl="1" indent="-514350" algn="l" rtl="0">
              <a:lnSpc>
                <a:spcPct val="12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22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20000"/>
              </a:lnSpc>
              <a:spcBef>
                <a:spcPts val="560"/>
              </a:spcBef>
              <a:buClr>
                <a:schemeClr val="accent1"/>
              </a:buClr>
              <a:buSzPct val="100000"/>
              <a:buFont typeface="Arial"/>
              <a:buNone/>
            </a:pPr>
            <a:endParaRPr sz="280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Clr>
                <a:srgbClr val="000000"/>
              </a:buClr>
              <a:buSzPct val="25000"/>
            </a:pPr>
            <a:r>
              <a:rPr lang="fi-FI" sz="2800" dirty="0">
                <a:solidFill>
                  <a:srgbClr val="2DA2BF"/>
                </a:solidFill>
              </a:rPr>
              <a:t>Tuleva aika </a:t>
            </a:r>
            <a:r>
              <a:rPr lang="fi-FI" sz="2800" dirty="0" smtClean="0">
                <a:solidFill>
                  <a:srgbClr val="2DA2BF"/>
                </a:solidFill>
              </a:rPr>
              <a:t>aikaa </a:t>
            </a:r>
            <a:r>
              <a:rPr lang="fi-FI" sz="2800" dirty="0">
                <a:solidFill>
                  <a:srgbClr val="2DA2BF"/>
                </a:solidFill>
              </a:rPr>
              <a:t>ilmaisevissa sivulauseissa</a:t>
            </a:r>
            <a:endParaRPr lang="fi-FI" sz="2800" b="1" i="0" u="none" strike="noStrike" cap="none" dirty="0">
              <a:solidFill>
                <a:srgbClr val="000000"/>
              </a:solidFill>
              <a:sym typeface="Calibri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467543" y="1226910"/>
            <a:ext cx="8579295" cy="500141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lnSpc>
                <a:spcPct val="80000"/>
              </a:lnSpc>
              <a:spcBef>
                <a:spcPts val="0"/>
              </a:spcBef>
              <a:buClrTx/>
            </a:pPr>
            <a:r>
              <a:rPr lang="fi-FI" sz="26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Myös </a:t>
            </a:r>
            <a:r>
              <a:rPr lang="fi-FI" sz="2600" b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aikaa ilmaisevissa sivulauseissa </a:t>
            </a:r>
            <a:r>
              <a:rPr lang="fi-FI" sz="26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on aikamuotona </a:t>
            </a:r>
            <a:r>
              <a:rPr lang="fi-FI" sz="2600" b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preesens</a:t>
            </a:r>
            <a:r>
              <a:rPr lang="fi-FI" sz="26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endParaRPr lang="fi-FI" sz="2600" dirty="0">
              <a:solidFill>
                <a:schemeClr val="tx1"/>
              </a:solidFill>
            </a:endParaRPr>
          </a:p>
          <a:p>
            <a:pPr marL="457200" indent="-457200">
              <a:lnSpc>
                <a:spcPct val="80000"/>
              </a:lnSpc>
              <a:spcBef>
                <a:spcPts val="520"/>
              </a:spcBef>
              <a:buClrTx/>
            </a:pPr>
            <a:r>
              <a:rPr lang="fi-FI" sz="2600" b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Aikaa </a:t>
            </a:r>
            <a:r>
              <a:rPr lang="fi-FI" sz="26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ilmaisevia konjunktioita ovat mm.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DA1F28"/>
              </a:buClr>
              <a:buSzPct val="25000"/>
              <a:buFont typeface="Arial"/>
              <a:buNone/>
            </a:pPr>
            <a:r>
              <a:rPr lang="fi-FI" sz="26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6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when</a:t>
            </a:r>
            <a:r>
              <a:rPr lang="fi-FI" sz="2600" b="0" u="none" strike="noStrike" cap="none" dirty="0">
                <a:latin typeface="Calibri"/>
                <a:ea typeface="Calibri"/>
                <a:cs typeface="Calibri"/>
                <a:sym typeface="Calibri"/>
              </a:rPr>
              <a:t> 		as </a:t>
            </a:r>
            <a:r>
              <a:rPr lang="fi-FI" sz="26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soon</a:t>
            </a:r>
            <a:r>
              <a:rPr lang="fi-FI" sz="2600" b="0" u="none" strike="noStrike" cap="none" dirty="0">
                <a:latin typeface="Calibri"/>
                <a:ea typeface="Calibri"/>
                <a:cs typeface="Calibri"/>
                <a:sym typeface="Calibri"/>
              </a:rPr>
              <a:t> as </a:t>
            </a:r>
          </a:p>
          <a:p>
            <a:pPr marL="0" marR="0" lvl="0" indent="0" algn="l" rtl="0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DA1F28"/>
              </a:buClr>
              <a:buSzPct val="25000"/>
              <a:buFont typeface="Arial"/>
              <a:buNone/>
            </a:pPr>
            <a:r>
              <a:rPr lang="fi-FI" sz="2600" b="0" u="none" strike="noStrike" cap="none" dirty="0"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6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before</a:t>
            </a:r>
            <a:r>
              <a:rPr lang="fi-FI" sz="2600" b="0" u="none" strike="noStrike" cap="none" dirty="0"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26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after</a:t>
            </a:r>
            <a:endParaRPr lang="fi-FI" sz="2600" b="0" u="none" strike="noStrike" cap="none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DA1F28"/>
              </a:buClr>
              <a:buSzPct val="25000"/>
              <a:buFont typeface="Arial"/>
              <a:buNone/>
            </a:pPr>
            <a:r>
              <a:rPr lang="fi-FI" sz="2600" b="0" u="none" strike="noStrike" cap="none" dirty="0"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6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while</a:t>
            </a:r>
            <a:r>
              <a:rPr lang="fi-FI" sz="2600" b="0" u="none" strike="noStrike" cap="none" dirty="0">
                <a:latin typeface="Calibri"/>
                <a:ea typeface="Calibri"/>
                <a:cs typeface="Calibri"/>
                <a:sym typeface="Calibri"/>
              </a:rPr>
              <a:t>		as</a:t>
            </a:r>
          </a:p>
          <a:p>
            <a:pPr marL="0" marR="0" lvl="0" indent="0" algn="l" rtl="0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DA1F28"/>
              </a:buClr>
              <a:buSzPct val="25000"/>
              <a:buFont typeface="Arial"/>
              <a:buNone/>
            </a:pPr>
            <a:r>
              <a:rPr lang="fi-FI" sz="2600" b="0" u="none" strike="noStrike" cap="none" dirty="0"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6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once</a:t>
            </a:r>
            <a:r>
              <a:rPr lang="fi-FI" sz="2600" b="0" u="none" strike="noStrike" cap="none" dirty="0">
                <a:latin typeface="Calibri"/>
                <a:ea typeface="Calibri"/>
                <a:cs typeface="Calibri"/>
                <a:sym typeface="Calibri"/>
              </a:rPr>
              <a:t> 		</a:t>
            </a:r>
            <a:r>
              <a:rPr lang="fi-FI" sz="26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until</a:t>
            </a:r>
            <a:r>
              <a:rPr lang="fi-FI" sz="2600" b="0" u="none" strike="noStrike" cap="none" dirty="0"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fi-FI" sz="26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till</a:t>
            </a:r>
            <a:endParaRPr lang="fi-FI" sz="2600" b="0" u="none" strike="noStrike" cap="none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200" b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</a:t>
            </a: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dinner</a:t>
            </a:r>
            <a:r>
              <a:rPr lang="fi-FI" sz="2400" b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ready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I </a:t>
            </a:r>
            <a:r>
              <a:rPr lang="fi-FI" sz="24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400" b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call</a:t>
            </a:r>
            <a:r>
              <a:rPr lang="fi-FI" sz="2400" b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0" marR="0" lvl="0" indent="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400" b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lang="fi-FI" sz="2400" b="1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PREESENS</a:t>
            </a:r>
            <a:r>
              <a:rPr lang="fi-FI" sz="2400" b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   FUTUURI</a:t>
            </a:r>
          </a:p>
          <a:p>
            <a:pPr marL="0" marR="0" lvl="0" indent="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After</a:t>
            </a: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4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finish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working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on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project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I </a:t>
            </a:r>
            <a:r>
              <a:rPr lang="fi-FI" sz="24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400" b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start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new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0" marR="0" lvl="0" indent="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000" b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000" b="1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1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PREESENS</a:t>
            </a:r>
            <a:r>
              <a:rPr lang="fi-FI" sz="2400" b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         		FUTUURI</a:t>
            </a:r>
          </a:p>
          <a:p>
            <a:pPr marL="1085850" marR="0" lvl="1" indent="-51435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22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10000"/>
              </a:lnSpc>
              <a:spcBef>
                <a:spcPts val="560"/>
              </a:spcBef>
              <a:buClr>
                <a:schemeClr val="accent1"/>
              </a:buClr>
              <a:buSzPct val="100000"/>
              <a:buFont typeface="Arial"/>
              <a:buNone/>
            </a:pPr>
            <a:endParaRPr sz="280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00000"/>
              </a:buClr>
              <a:buSzPct val="25000"/>
              <a:buFont typeface="Calibri"/>
              <a:buNone/>
            </a:pPr>
            <a:r>
              <a:rPr lang="fi-FI" sz="4000" dirty="0" smtClean="0"/>
              <a:t>Tulevan ajan ilmaiseminen</a:t>
            </a:r>
            <a:endParaRPr lang="fi-FI" sz="40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117848" y="1407878"/>
            <a:ext cx="8579295" cy="478539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indent="-342900">
              <a:spcBef>
                <a:spcPts val="0"/>
              </a:spcBef>
              <a:buClrTx/>
            </a:pPr>
            <a:r>
              <a:rPr lang="fi-FI" sz="28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Englannissa on useita eri tapoja ilmaista tulevaa aikaa. </a:t>
            </a:r>
            <a:endParaRPr lang="fi-FI" sz="2800" b="0" i="0" u="none" strike="noStrike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lang="fi-FI" sz="242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Mitä 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eri tapoja löydät seuraavista?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8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20" b="0" i="1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2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42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4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2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fly</a:t>
            </a:r>
            <a:r>
              <a:rPr lang="fi-FI" sz="24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to Dublin </a:t>
            </a:r>
            <a:r>
              <a:rPr lang="fi-FI" sz="242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tomorrow</a:t>
            </a:r>
            <a:r>
              <a:rPr lang="fi-FI" sz="24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84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4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I </a:t>
            </a:r>
            <a:r>
              <a:rPr lang="fi-FI" sz="242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won’t</a:t>
            </a:r>
            <a:r>
              <a:rPr lang="fi-FI" sz="24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2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4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2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here</a:t>
            </a:r>
            <a:r>
              <a:rPr lang="fi-FI" sz="24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for </a:t>
            </a:r>
            <a:r>
              <a:rPr lang="fi-FI" sz="242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your</a:t>
            </a:r>
            <a:r>
              <a:rPr lang="fi-FI" sz="24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2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birthday</a:t>
            </a:r>
            <a:r>
              <a:rPr lang="fi-FI" sz="24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84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4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2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4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2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4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2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4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2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having</a:t>
            </a:r>
            <a:r>
              <a:rPr lang="fi-FI" sz="24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42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big</a:t>
            </a:r>
            <a:r>
              <a:rPr lang="fi-FI" sz="24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party?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84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4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2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Shall</a:t>
            </a:r>
            <a:r>
              <a:rPr lang="fi-FI" sz="24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lang="fi-FI" sz="242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give</a:t>
            </a:r>
            <a:r>
              <a:rPr lang="fi-FI" sz="24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2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4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42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call</a:t>
            </a:r>
            <a:r>
              <a:rPr lang="fi-FI" sz="24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on </a:t>
            </a:r>
            <a:r>
              <a:rPr lang="fi-FI" sz="242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2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day</a:t>
            </a:r>
            <a:r>
              <a:rPr lang="fi-FI" sz="24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84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4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2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4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2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4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2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going</a:t>
            </a:r>
            <a:r>
              <a:rPr lang="fi-FI" sz="24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42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invite</a:t>
            </a:r>
            <a:r>
              <a:rPr lang="fi-FI" sz="24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42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lot</a:t>
            </a:r>
            <a:r>
              <a:rPr lang="fi-FI" sz="24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of </a:t>
            </a:r>
            <a:r>
              <a:rPr lang="fi-FI" sz="242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people</a:t>
            </a:r>
            <a:r>
              <a:rPr lang="fi-FI" sz="24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84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4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2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I’m</a:t>
            </a:r>
            <a:r>
              <a:rPr lang="fi-FI" sz="24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2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leaving</a:t>
            </a:r>
            <a:r>
              <a:rPr lang="fi-FI" sz="24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for </a:t>
            </a:r>
            <a:r>
              <a:rPr lang="fi-FI" sz="242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2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airport</a:t>
            </a:r>
            <a:r>
              <a:rPr lang="fi-FI" sz="24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2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already</a:t>
            </a:r>
            <a:r>
              <a:rPr lang="fi-FI" sz="24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2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tonight</a:t>
            </a:r>
            <a:r>
              <a:rPr lang="fi-FI" sz="24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84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4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My </a:t>
            </a:r>
            <a:r>
              <a:rPr lang="fi-FI" sz="242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plane</a:t>
            </a:r>
            <a:r>
              <a:rPr lang="fi-FI" sz="24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2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leaves</a:t>
            </a:r>
            <a:r>
              <a:rPr lang="fi-FI" sz="24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at 6.30 am.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84"/>
              </a:spcBef>
              <a:buClr>
                <a:srgbClr val="000000"/>
              </a:buClr>
              <a:buSzPct val="25000"/>
              <a:buFont typeface="Arial"/>
              <a:buNone/>
            </a:pPr>
            <a:r>
              <a:rPr lang="fi-FI" sz="24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By </a:t>
            </a:r>
            <a:r>
              <a:rPr lang="fi-FI" sz="242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2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time</a:t>
            </a:r>
            <a:r>
              <a:rPr lang="fi-FI" sz="24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lang="fi-FI" sz="242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get</a:t>
            </a:r>
            <a:r>
              <a:rPr lang="fi-FI" sz="24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2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back</a:t>
            </a:r>
            <a:r>
              <a:rPr lang="fi-FI" sz="24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42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4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2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4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2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4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2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turned</a:t>
            </a:r>
            <a:r>
              <a:rPr lang="fi-FI" sz="24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2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eighteen</a:t>
            </a:r>
            <a:r>
              <a:rPr lang="fi-FI" sz="24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>
            <a:spLocks noGrp="1"/>
          </p:cNvSpPr>
          <p:nvPr>
            <p:ph type="title"/>
          </p:nvPr>
        </p:nvSpPr>
        <p:spPr>
          <a:xfrm>
            <a:off x="467543" y="404663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buClr>
                <a:srgbClr val="2DA2BF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 err="1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Activate</a:t>
            </a:r>
            <a:endParaRPr lang="fi-FI" sz="40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Shape 196"/>
          <p:cNvSpPr txBox="1">
            <a:spLocks noGrp="1"/>
          </p:cNvSpPr>
          <p:nvPr>
            <p:ph type="body" idx="1"/>
          </p:nvPr>
        </p:nvSpPr>
        <p:spPr>
          <a:xfrm>
            <a:off x="153851" y="1271566"/>
            <a:ext cx="8856983" cy="475252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960" b="0" i="0" u="none" strike="noStrike" cap="none" dirty="0" err="1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Translate</a:t>
            </a:r>
            <a:r>
              <a:rPr lang="fi-FI" sz="2960" b="0" i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960" b="0" i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 Lähden lomalle, kun lopetan tämän työn.</a:t>
            </a:r>
          </a:p>
          <a:p>
            <a:pPr marL="0" marR="0" lvl="0" indent="0" algn="l" rtl="0">
              <a:lnSpc>
                <a:spcPct val="12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go on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holiday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when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finish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work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2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2. Jos työskentelet riittävän lujasti, läpäiset kokeen.	</a:t>
            </a:r>
          </a:p>
          <a:p>
            <a:pPr marL="0" marR="0" lvl="0" indent="0" algn="l" rtl="0">
              <a:lnSpc>
                <a:spcPct val="12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If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work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hard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enough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pass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test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2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3. Ostan uuden puhelimen, jos voitan lotossa.</a:t>
            </a:r>
          </a:p>
          <a:p>
            <a:pPr marL="0" marR="0" lvl="0" indent="0" algn="l" rtl="0">
              <a:lnSpc>
                <a:spcPct val="120000"/>
              </a:lnSpc>
              <a:spcBef>
                <a:spcPts val="592"/>
              </a:spcBef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buy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new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phone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/mobile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win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lottery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>
            <a:spLocks noGrp="1"/>
          </p:cNvSpPr>
          <p:nvPr>
            <p:ph type="body" idx="1"/>
          </p:nvPr>
        </p:nvSpPr>
        <p:spPr>
          <a:xfrm>
            <a:off x="323528" y="822023"/>
            <a:ext cx="8568951" cy="57606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4. Kerron sinulle, mitä tapahtui, heti kun kuulen uutiset. </a:t>
            </a: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tell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what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happened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as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soon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as I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hear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	news.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5. Suunnitelma epäonnistuu ellemme pidä sitä salaisuutena. 	</a:t>
            </a:r>
          </a:p>
          <a:p>
            <a:pPr marL="0" marR="0" lvl="0" indent="0" algn="l" rtl="0">
              <a:lnSpc>
                <a:spcPct val="10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plan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fail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unless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keep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it a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secret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/</a:t>
            </a:r>
          </a:p>
          <a:p>
            <a:pPr marL="0" marR="0" lvl="0" indent="0" algn="l" rtl="0">
              <a:lnSpc>
                <a:spcPct val="100000"/>
              </a:lnSpc>
              <a:spcBef>
                <a:spcPts val="592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plan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fail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don’t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keep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it a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secret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6. Kun löydän sopivan mopon, ostan sen heti.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592"/>
              </a:spcBef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When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find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suitable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moped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I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buy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it at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once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/	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straight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away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 txBox="1">
            <a:spLocks noGrp="1"/>
          </p:cNvSpPr>
          <p:nvPr>
            <p:ph type="body" idx="1"/>
          </p:nvPr>
        </p:nvSpPr>
        <p:spPr>
          <a:xfrm>
            <a:off x="403925" y="947172"/>
            <a:ext cx="8579295" cy="478539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7. Jos sinä kokkaat päivällisen, minä imuroin illalla.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If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cook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dinner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I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vacuum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hoover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evening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8. Lähdemme maaseudulle, ellei sada. 	</a:t>
            </a:r>
          </a:p>
          <a:p>
            <a:pPr marL="0" marR="0" lvl="0" indent="0" algn="l" rtl="0">
              <a:lnSpc>
                <a:spcPct val="10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go to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country(side)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unless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it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rains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/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592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it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doesn’t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rain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9. Voin matkustaa ulkomaille, jos säästän kaikki rahani.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592"/>
              </a:spcBef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travel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abroad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save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all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my money.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 txBox="1">
            <a:spLocks noGrp="1"/>
          </p:cNvSpPr>
          <p:nvPr>
            <p:ph type="body" idx="1"/>
          </p:nvPr>
        </p:nvSpPr>
        <p:spPr>
          <a:xfrm>
            <a:off x="323528" y="692695"/>
            <a:ext cx="8493301" cy="540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10. Olen tyytyväinen, kun joukkueeni voittaa mestaruuden. </a:t>
            </a:r>
          </a:p>
          <a:p>
            <a:pPr marL="0" marR="0" lvl="0" indent="0" algn="l" rtl="0">
              <a:lnSpc>
                <a:spcPct val="12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pleased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satisfied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my team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wins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championship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2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11. Valmentaja saa potkut, ellei joukkue voita tänään. 	</a:t>
            </a:r>
            <a:endParaRPr lang="fi-FI" sz="2800" b="0" u="none" strike="noStrike" cap="none" dirty="0" smtClean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dirty="0">
                <a:solidFill>
                  <a:srgbClr val="2DA2BF"/>
                </a:solidFill>
              </a:rPr>
              <a:t>	</a:t>
            </a:r>
            <a:r>
              <a:rPr lang="fi-FI" sz="2800" b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coach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get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fired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unless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team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wins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today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/ </a:t>
            </a:r>
            <a:r>
              <a:rPr lang="fi-FI" sz="2800" b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fi-FI" sz="280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team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doesn’t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win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today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2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12. Niin pian kun finaalit ovat ohi, me juhlimme.</a:t>
            </a:r>
          </a:p>
          <a:p>
            <a:pPr marL="0" marR="0" lvl="0" indent="0" algn="l" rtl="0">
              <a:lnSpc>
                <a:spcPct val="120000"/>
              </a:lnSpc>
              <a:spcBef>
                <a:spcPts val="592"/>
              </a:spcBef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soon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as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finals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over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celebrate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10081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Clr>
                <a:srgbClr val="000000"/>
              </a:buClr>
              <a:buSzPct val="25000"/>
            </a:pPr>
            <a:r>
              <a:rPr lang="fi-FI" sz="4000" b="1" i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Tulevan ajan ilmaiseminen</a:t>
            </a:r>
            <a:endParaRPr lang="fi-FI" sz="40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539551" y="1340767"/>
            <a:ext cx="4176465" cy="478539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20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200" b="1" u="sng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200" b="1" u="sng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sng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fly</a:t>
            </a:r>
            <a:r>
              <a:rPr lang="fi-FI" sz="2200" b="1" u="sng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 Dublin </a:t>
            </a:r>
            <a:r>
              <a:rPr lang="fi-FI" sz="2200" b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tomorrow</a:t>
            </a:r>
            <a:r>
              <a:rPr lang="fi-FI" sz="220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0" marR="0" lvl="0" indent="0" algn="l" rtl="0">
              <a:spcBef>
                <a:spcPts val="4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20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u="none" strike="noStrike" cap="none" dirty="0" err="1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200" b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+ perusmuoto</a:t>
            </a:r>
          </a:p>
          <a:p>
            <a:pPr marL="0" marR="0" lvl="0" indent="0" algn="l" rtl="0">
              <a:spcBef>
                <a:spcPts val="4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20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200" b="1" u="sng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won’t</a:t>
            </a:r>
            <a:r>
              <a:rPr lang="fi-FI" sz="2200" b="1" u="sng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sng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200" b="1" u="sng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here</a:t>
            </a:r>
            <a:r>
              <a:rPr lang="fi-FI" sz="220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for </a:t>
            </a:r>
            <a:r>
              <a:rPr lang="fi-FI" sz="2200" b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your</a:t>
            </a:r>
            <a:r>
              <a:rPr lang="fi-FI" sz="220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birthday</a:t>
            </a:r>
            <a:r>
              <a:rPr lang="fi-FI" sz="220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4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20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u="none" strike="noStrike" cap="none" dirty="0" err="1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won’t</a:t>
            </a:r>
            <a:r>
              <a:rPr lang="fi-FI" sz="2200" b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/ </a:t>
            </a:r>
            <a:r>
              <a:rPr lang="fi-FI" sz="2200" b="0" u="none" strike="noStrike" cap="none" dirty="0" err="1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200" b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200" b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 + 	perusmuoto</a:t>
            </a:r>
          </a:p>
          <a:p>
            <a:pPr marL="0" marR="0" lvl="0" indent="0" algn="l" rtl="0">
              <a:spcBef>
                <a:spcPts val="4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200" b="1" u="sng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20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20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sng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200" b="1" u="sng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sng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having</a:t>
            </a:r>
            <a:r>
              <a:rPr lang="fi-FI" sz="220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200" b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big</a:t>
            </a:r>
            <a:r>
              <a:rPr lang="fi-FI" sz="220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party?</a:t>
            </a:r>
          </a:p>
          <a:p>
            <a:pPr marL="0" marR="0" lvl="0" indent="0" algn="l" rtl="0">
              <a:spcBef>
                <a:spcPts val="4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20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u="none" strike="noStrike" cap="none" dirty="0" err="1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200" b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200" b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+ -</a:t>
            </a:r>
            <a:r>
              <a:rPr lang="fi-FI" sz="2200" b="0" u="none" strike="noStrike" cap="none" dirty="0" err="1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ing</a:t>
            </a:r>
            <a:endParaRPr lang="fi-FI" sz="2200" b="0" u="none" strike="noStrike" cap="none" dirty="0" smtClean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4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200" b="1" u="sng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Shall</a:t>
            </a:r>
            <a:r>
              <a:rPr lang="fi-FI" sz="220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lang="fi-FI" sz="2200" b="1" u="sng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give</a:t>
            </a:r>
            <a:r>
              <a:rPr lang="fi-FI" sz="220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20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200" b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call</a:t>
            </a:r>
            <a:r>
              <a:rPr lang="fi-FI" sz="220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on </a:t>
            </a:r>
            <a:r>
              <a:rPr lang="fi-FI" sz="2200" b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day</a:t>
            </a:r>
            <a:r>
              <a:rPr lang="fi-FI" sz="220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spcBef>
                <a:spcPts val="4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20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u="none" strike="noStrike" cap="none" dirty="0" err="1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shall</a:t>
            </a:r>
            <a:r>
              <a:rPr lang="fi-FI" sz="2200" b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+ perusmuoto</a:t>
            </a:r>
          </a:p>
          <a:p>
            <a:pPr marL="0" marR="0" lvl="0" indent="0" algn="l" rtl="0">
              <a:spcBef>
                <a:spcPts val="4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200" b="1" u="sng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20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20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sng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going</a:t>
            </a:r>
            <a:r>
              <a:rPr lang="fi-FI" sz="2200" b="1" u="sng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200" b="1" u="sng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invit</a:t>
            </a:r>
            <a:r>
              <a:rPr lang="fi-FI" sz="2200" b="1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lang="fi-FI" sz="220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200" b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lot</a:t>
            </a:r>
            <a:r>
              <a:rPr lang="fi-FI" sz="220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of </a:t>
            </a:r>
            <a:r>
              <a:rPr lang="fi-FI" sz="2200" b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people</a:t>
            </a:r>
            <a:r>
              <a:rPr lang="fi-FI" sz="220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spcBef>
                <a:spcPts val="4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20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u="none" strike="noStrike" cap="none" dirty="0" err="1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200" b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going</a:t>
            </a:r>
            <a:r>
              <a:rPr lang="fi-FI" sz="2200" b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to + perusmuoto</a:t>
            </a:r>
          </a:p>
          <a:p>
            <a:pPr marL="0" marR="0" lvl="0" indent="0" algn="l" rtl="0">
              <a:spcBef>
                <a:spcPts val="420"/>
              </a:spcBef>
              <a:buClr>
                <a:schemeClr val="accent1"/>
              </a:buClr>
              <a:buSzPct val="25000"/>
              <a:buFont typeface="Arial"/>
              <a:buNone/>
            </a:pPr>
            <a:endParaRPr sz="2100" b="0" i="1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Shape 100"/>
          <p:cNvSpPr txBox="1"/>
          <p:nvPr/>
        </p:nvSpPr>
        <p:spPr>
          <a:xfrm>
            <a:off x="4716016" y="1340767"/>
            <a:ext cx="4176464" cy="306006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buSzPct val="25000"/>
              <a:buNone/>
            </a:pPr>
            <a:r>
              <a:rPr lang="fi-FI" sz="22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I’</a:t>
            </a:r>
            <a:r>
              <a:rPr lang="fi-FI" sz="2200" b="1" u="sng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fi-FI" sz="2200" b="1" u="sng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sng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leaving</a:t>
            </a:r>
            <a:r>
              <a:rPr lang="fi-FI" sz="2200" b="1" u="sng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for </a:t>
            </a:r>
            <a:r>
              <a:rPr lang="fi-FI" sz="22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airport</a:t>
            </a:r>
            <a:r>
              <a:rPr lang="fi-FI" sz="22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already</a:t>
            </a:r>
            <a:r>
              <a:rPr lang="fi-FI" sz="22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tonight</a:t>
            </a:r>
            <a:r>
              <a:rPr lang="fi-FI" sz="22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22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kestopreesens</a:t>
            </a: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buSzPct val="25000"/>
              <a:buNone/>
            </a:pPr>
            <a:r>
              <a:rPr lang="fi-FI" sz="22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My </a:t>
            </a:r>
            <a:r>
              <a:rPr lang="fi-FI" sz="220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plane</a:t>
            </a:r>
            <a:r>
              <a:rPr lang="fi-FI" sz="22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sng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leaves</a:t>
            </a:r>
            <a:r>
              <a:rPr lang="fi-FI" sz="22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at 6.30 am.</a:t>
            </a:r>
          </a:p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buSzPct val="25000"/>
              <a:buNone/>
            </a:pPr>
            <a:r>
              <a:rPr lang="fi-FI" sz="22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yleispreesens</a:t>
            </a: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buSzPct val="25000"/>
              <a:buNone/>
            </a:pPr>
            <a:r>
              <a:rPr lang="fi-FI" sz="22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By </a:t>
            </a:r>
            <a:r>
              <a:rPr lang="fi-FI" sz="220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time</a:t>
            </a:r>
            <a:r>
              <a:rPr lang="fi-FI" sz="22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lang="fi-FI" sz="220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get</a:t>
            </a:r>
            <a:r>
              <a:rPr lang="fi-FI" sz="22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back</a:t>
            </a:r>
            <a:r>
              <a:rPr lang="fi-FI" sz="22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2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sng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200" b="1" u="sng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sng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200" b="1" u="sng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sng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turned</a:t>
            </a:r>
            <a:r>
              <a:rPr lang="fi-FI" sz="22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eighteen</a:t>
            </a:r>
            <a:r>
              <a:rPr lang="fi-FI" sz="22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buSzPct val="25000"/>
              <a:buNone/>
            </a:pPr>
            <a:r>
              <a:rPr lang="fi-FI" sz="22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200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200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+ 3. muoto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title"/>
          </p:nvPr>
        </p:nvSpPr>
        <p:spPr>
          <a:xfrm>
            <a:off x="457200" y="65982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00000"/>
              </a:buClr>
              <a:buSzPct val="25000"/>
              <a:buFont typeface="Calibri"/>
              <a:buNone/>
            </a:pPr>
            <a:r>
              <a:rPr lang="fi-FI" sz="4000" dirty="0" err="1"/>
              <a:t>W</a:t>
            </a:r>
            <a:r>
              <a:rPr lang="fi-FI" sz="4000" b="1" i="0" u="none" strike="noStrike" cap="none" dirty="0" err="1" smtClean="0">
                <a:latin typeface="Calibri"/>
                <a:ea typeface="Calibri"/>
                <a:cs typeface="Calibri"/>
                <a:sym typeface="Calibri"/>
              </a:rPr>
              <a:t>ill</a:t>
            </a:r>
            <a:r>
              <a:rPr lang="fi-FI" sz="4000" b="1" i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40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+ pääverbin </a:t>
            </a:r>
            <a:r>
              <a:rPr lang="fi-FI" sz="4000" b="1" i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perusmuoto</a:t>
            </a:r>
            <a:br>
              <a:rPr lang="fi-FI" sz="4000" b="1" i="0" u="none" strike="noStrike" cap="none" dirty="0" smtClean="0"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0" dirty="0" smtClean="0"/>
              <a:t>Käyttö</a:t>
            </a:r>
            <a:endParaRPr lang="fi-FI" sz="4000" b="0" i="0" u="none" strike="noStrike" cap="none" dirty="0">
              <a:sym typeface="Calibri"/>
            </a:endParaRPr>
          </a:p>
        </p:txBody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457200" y="1124744"/>
            <a:ext cx="8579295" cy="500141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571500" lvl="1" indent="0">
              <a:lnSpc>
                <a:spcPct val="110000"/>
              </a:lnSpc>
              <a:spcBef>
                <a:spcPts val="0"/>
              </a:spcBef>
              <a:buSzPct val="25000"/>
              <a:buFont typeface="Arial"/>
              <a:buNone/>
            </a:pPr>
            <a:endParaRPr lang="fi-FI"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520"/>
              </a:spcBef>
              <a:spcAft>
                <a:spcPts val="0"/>
              </a:spcAft>
              <a:buClrTx/>
              <a:buNone/>
            </a:pPr>
            <a:r>
              <a:rPr lang="fi-FI" sz="2800" b="1" i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/’</a:t>
            </a:r>
            <a:r>
              <a:rPr lang="fi-FI" sz="2800" b="1" i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ll</a:t>
            </a:r>
            <a:r>
              <a:rPr lang="fi-FI" sz="28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 + perusmuoto </a:t>
            </a:r>
            <a:r>
              <a:rPr lang="fi-FI" sz="28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ilmaisee</a:t>
            </a:r>
          </a:p>
          <a:p>
            <a:pPr marL="342900" marR="0" lvl="0" indent="-342900" algn="l" rtl="0">
              <a:lnSpc>
                <a:spcPct val="110000"/>
              </a:lnSpc>
              <a:spcBef>
                <a:spcPts val="520"/>
              </a:spcBef>
              <a:spcAft>
                <a:spcPts val="0"/>
              </a:spcAft>
              <a:buClrTx/>
              <a:buSzPct val="1000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todennäköisiä tai tosia tapahtumia tulevaisuudessa</a:t>
            </a:r>
          </a:p>
          <a:p>
            <a:pPr marL="0" marR="0" lvl="0" indent="0" algn="l" rtl="0">
              <a:lnSpc>
                <a:spcPct val="110000"/>
              </a:lnSpc>
              <a:spcBef>
                <a:spcPts val="520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sun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rise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at 7.15 am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tomorrow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520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	My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alarm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go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off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at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same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time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342900" marR="0" lvl="0" indent="-342900" algn="l" rtl="0">
              <a:lnSpc>
                <a:spcPct val="110000"/>
              </a:lnSpc>
              <a:spcBef>
                <a:spcPts val="520"/>
              </a:spcBef>
              <a:spcAft>
                <a:spcPts val="0"/>
              </a:spcAft>
              <a:buClrTx/>
              <a:buSzPct val="1000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puhumishetkellä tehtyä päätöstä</a:t>
            </a:r>
            <a:endParaRPr lang="fi-FI" sz="2800" b="0" i="0" u="none" strike="noStrike" cap="none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520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warm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?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I’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ll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open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window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342900" marR="0" lvl="0" indent="-342900" algn="l" rtl="0">
              <a:lnSpc>
                <a:spcPct val="110000"/>
              </a:lnSpc>
              <a:spcBef>
                <a:spcPts val="520"/>
              </a:spcBef>
              <a:spcAft>
                <a:spcPts val="0"/>
              </a:spcAft>
              <a:buClrTx/>
              <a:buSzPct val="1000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mielipiteisiin perustuvaa ennustusta</a:t>
            </a:r>
          </a:p>
          <a:p>
            <a:pPr marL="457200" marR="0" lvl="1" indent="0" algn="l" rtl="0">
              <a:lnSpc>
                <a:spcPct val="110000"/>
              </a:lnSpc>
              <a:spcBef>
                <a:spcPts val="520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think</a:t>
            </a:r>
            <a:r>
              <a:rPr lang="fi-FI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team </a:t>
            </a:r>
            <a:r>
              <a:rPr lang="fi-FI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b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win</a:t>
            </a:r>
            <a:r>
              <a:rPr lang="fi-FI" b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championship</a:t>
            </a:r>
            <a:r>
              <a:rPr lang="fi-FI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342900" marR="0" lvl="0" indent="-342900" algn="l" rtl="0">
              <a:lnSpc>
                <a:spcPct val="110000"/>
              </a:lnSpc>
              <a:spcBef>
                <a:spcPts val="560"/>
              </a:spcBef>
              <a:buClr>
                <a:schemeClr val="accent1"/>
              </a:buClr>
              <a:buSzPct val="100000"/>
              <a:buFont typeface="Arial"/>
              <a:buNone/>
            </a:pPr>
            <a:endParaRPr sz="280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>
            <a:spLocks noGrp="1"/>
          </p:cNvSpPr>
          <p:nvPr>
            <p:ph type="title"/>
          </p:nvPr>
        </p:nvSpPr>
        <p:spPr>
          <a:xfrm>
            <a:off x="467543" y="597508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00000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 err="1" smtClean="0"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4000" b="1" i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40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+ pääverbin </a:t>
            </a:r>
            <a:r>
              <a:rPr lang="fi-FI" sz="4000" b="1" i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perusmuoto</a:t>
            </a:r>
            <a:br>
              <a:rPr lang="fi-FI" sz="4000" b="1" i="0" u="none" strike="noStrike" cap="none" dirty="0" smtClean="0"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0" dirty="0" smtClean="0"/>
              <a:t>Muodostus</a:t>
            </a:r>
            <a:endParaRPr lang="fi-FI" sz="4000" b="0" i="0" u="none" strike="noStrike" cap="none" dirty="0">
              <a:sym typeface="Calibri"/>
            </a:endParaRPr>
          </a:p>
        </p:txBody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467543" y="1610487"/>
            <a:ext cx="8579295" cy="500141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lnSpc>
                <a:spcPct val="120000"/>
              </a:lnSpc>
              <a:spcBef>
                <a:spcPts val="0"/>
              </a:spcBef>
              <a:buClrTx/>
            </a:pPr>
            <a:r>
              <a:rPr lang="fi-FI" sz="2600" b="1" i="0" u="none" strike="noStrike" cap="none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6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-apuverbi </a:t>
            </a:r>
            <a:r>
              <a:rPr lang="fi-FI" sz="26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lyhennetään usein muotoon</a:t>
            </a:r>
            <a:r>
              <a:rPr lang="fi-FI" sz="26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’</a:t>
            </a:r>
            <a:r>
              <a:rPr lang="fi-FI" sz="2600" b="1" i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ll</a:t>
            </a:r>
            <a:r>
              <a:rPr lang="fi-FI" sz="26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342900" marR="0" lvl="0" indent="-342900" algn="l" rtl="0">
              <a:lnSpc>
                <a:spcPct val="120000"/>
              </a:lnSpc>
              <a:spcBef>
                <a:spcPts val="520"/>
              </a:spcBef>
              <a:spcAft>
                <a:spcPts val="0"/>
              </a:spcAft>
              <a:buClrTx/>
              <a:buSzPct val="100000"/>
              <a:buFont typeface="Arial"/>
              <a:buChar char="•"/>
            </a:pPr>
            <a:r>
              <a:rPr lang="fi-FI" sz="26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Kieltomuoto on </a:t>
            </a:r>
            <a:r>
              <a:rPr lang="fi-FI" sz="2600" b="1" i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6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1" i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6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ja se lyhennetään muotoon </a:t>
            </a:r>
            <a:r>
              <a:rPr lang="fi-FI" sz="2600" b="1" i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won’t</a:t>
            </a:r>
            <a:r>
              <a:rPr lang="fi-FI" sz="26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342900" marR="0" lvl="0" indent="-342900" algn="l" rtl="0">
              <a:lnSpc>
                <a:spcPct val="120000"/>
              </a:lnSpc>
              <a:spcBef>
                <a:spcPts val="520"/>
              </a:spcBef>
              <a:spcAft>
                <a:spcPts val="0"/>
              </a:spcAft>
              <a:buClrTx/>
              <a:buSzPct val="100000"/>
              <a:buFont typeface="Arial"/>
              <a:buChar char="•"/>
            </a:pPr>
            <a:r>
              <a:rPr lang="fi-FI" sz="26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Pääverbi on näiden jälkeen </a:t>
            </a:r>
            <a:r>
              <a:rPr lang="fi-FI" sz="26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perusmuodossa.</a:t>
            </a:r>
          </a:p>
          <a:p>
            <a:pPr marL="171450" indent="-171450">
              <a:lnSpc>
                <a:spcPct val="120000"/>
              </a:lnSpc>
              <a:spcBef>
                <a:spcPts val="240"/>
              </a:spcBef>
              <a:buClrTx/>
              <a:buSzPct val="25000"/>
            </a:pPr>
            <a:endParaRPr sz="1200" b="1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52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1" dirty="0" smtClean="0">
                <a:solidFill>
                  <a:srgbClr val="2DA2BF"/>
                </a:solidFill>
              </a:rPr>
              <a:t>Käännä.</a:t>
            </a:r>
            <a:endParaRPr lang="fi-FI" sz="2800" b="1" u="none" strike="noStrike" cap="none" dirty="0">
              <a:solidFill>
                <a:srgbClr val="2DA2BF"/>
              </a:solidFill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1. Odota! Autan sinua.</a:t>
            </a:r>
          </a:p>
          <a:p>
            <a:pPr marL="571500" marR="0" lvl="1" indent="0" algn="l" rtl="0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b="0" u="none" strike="noStrike" cap="none" dirty="0">
                <a:solidFill>
                  <a:srgbClr val="000000"/>
                </a:solidFill>
                <a:sym typeface="Calibri"/>
              </a:rPr>
              <a:t>	</a:t>
            </a:r>
            <a:r>
              <a:rPr lang="fi-FI" b="0" u="none" strike="noStrike" cap="none" dirty="0" err="1">
                <a:solidFill>
                  <a:srgbClr val="000000"/>
                </a:solidFill>
                <a:sym typeface="Calibri"/>
              </a:rPr>
              <a:t>Wait</a:t>
            </a:r>
            <a:r>
              <a:rPr lang="fi-FI" b="0" u="none" strike="noStrike" cap="none" dirty="0">
                <a:solidFill>
                  <a:srgbClr val="000000"/>
                </a:solidFill>
                <a:sym typeface="Calibri"/>
              </a:rPr>
              <a:t>! </a:t>
            </a:r>
            <a:r>
              <a:rPr lang="fi-FI" b="0" u="none" strike="noStrike" cap="none" dirty="0" err="1">
                <a:solidFill>
                  <a:srgbClr val="000000"/>
                </a:solidFill>
                <a:sym typeface="Calibri"/>
              </a:rPr>
              <a:t>I’</a:t>
            </a:r>
            <a:r>
              <a:rPr lang="fi-FI" b="1" u="none" strike="noStrike" cap="none" dirty="0" err="1">
                <a:solidFill>
                  <a:srgbClr val="000000"/>
                </a:solidFill>
                <a:sym typeface="Calibri"/>
              </a:rPr>
              <a:t>ll</a:t>
            </a:r>
            <a:r>
              <a:rPr lang="fi-FI" b="1" u="none" strike="noStrike" cap="none" dirty="0">
                <a:solidFill>
                  <a:srgbClr val="000000"/>
                </a:solidFill>
                <a:sym typeface="Calibri"/>
              </a:rPr>
              <a:t> help</a:t>
            </a:r>
            <a:r>
              <a:rPr lang="fi-FI" b="0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rgbClr val="000000"/>
                </a:solidFill>
                <a:sym typeface="Calibri"/>
              </a:rPr>
              <a:t>you</a:t>
            </a:r>
            <a:r>
              <a:rPr lang="fi-FI" b="0" u="none" strike="noStrike" cap="none" dirty="0">
                <a:solidFill>
                  <a:srgbClr val="000000"/>
                </a:solidFill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2. Luulen, että huomenna ei sada.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	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I 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think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 it </a:t>
            </a:r>
            <a:r>
              <a:rPr lang="fi-FI" sz="2800" b="1" u="none" strike="noStrike" cap="none" dirty="0" err="1">
                <a:solidFill>
                  <a:srgbClr val="000000"/>
                </a:solidFill>
                <a:sym typeface="Calibri"/>
              </a:rPr>
              <a:t>won’t</a:t>
            </a:r>
            <a:r>
              <a:rPr lang="fi-FI" sz="2800" b="1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rgbClr val="000000"/>
                </a:solidFill>
                <a:sym typeface="Calibri"/>
              </a:rPr>
              <a:t>rain</a:t>
            </a:r>
            <a:r>
              <a:rPr lang="fi-FI" sz="2800" b="1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tomorrow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.</a:t>
            </a:r>
          </a:p>
          <a:p>
            <a:pPr marL="571500" marR="0" lvl="1" indent="0" algn="l" rtl="0">
              <a:lnSpc>
                <a:spcPct val="12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200" b="0" i="1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085850" marR="0" lvl="1" indent="-514350" algn="l" rtl="0">
              <a:lnSpc>
                <a:spcPct val="12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22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20000"/>
              </a:lnSpc>
              <a:spcBef>
                <a:spcPts val="560"/>
              </a:spcBef>
              <a:buClr>
                <a:schemeClr val="accent1"/>
              </a:buClr>
              <a:buSzPct val="100000"/>
              <a:buFont typeface="Arial"/>
              <a:buNone/>
            </a:pPr>
            <a:endParaRPr sz="280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>
            <a:spLocks noGrp="1"/>
          </p:cNvSpPr>
          <p:nvPr>
            <p:ph type="title"/>
          </p:nvPr>
        </p:nvSpPr>
        <p:spPr>
          <a:xfrm>
            <a:off x="483325" y="69074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00000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 err="1" smtClean="0"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4000" b="1" i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40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i-FI" sz="4000" b="1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40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 + pääverbin -</a:t>
            </a:r>
            <a:r>
              <a:rPr lang="fi-FI" sz="4000" b="1" i="0" u="none" strike="noStrike" cap="none" dirty="0" err="1" smtClean="0">
                <a:latin typeface="Calibri"/>
                <a:ea typeface="Calibri"/>
                <a:cs typeface="Calibri"/>
                <a:sym typeface="Calibri"/>
              </a:rPr>
              <a:t>ing</a:t>
            </a:r>
            <a:r>
              <a:rPr lang="fi-FI" sz="4000" b="1" i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-muoto</a:t>
            </a:r>
            <a:br>
              <a:rPr lang="fi-FI" sz="4000" b="1" i="0" u="none" strike="noStrike" cap="none" dirty="0" smtClean="0"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0" dirty="0" smtClean="0"/>
              <a:t>Käyttö</a:t>
            </a:r>
            <a:endParaRPr lang="fi-FI" sz="4000" b="0" i="0" u="none" strike="noStrike" cap="none" dirty="0">
              <a:sym typeface="Calibri"/>
            </a:endParaRPr>
          </a:p>
        </p:txBody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564705" y="1602916"/>
            <a:ext cx="8579295" cy="500141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52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600" b="1" u="none" strike="noStrike" cap="none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600" b="1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i-FI" sz="2600" b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600" b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+ -</a:t>
            </a:r>
            <a:r>
              <a:rPr lang="fi-FI" sz="2600" b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ing</a:t>
            </a:r>
            <a:r>
              <a:rPr lang="fi-FI" sz="2600" b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-muoto </a:t>
            </a:r>
            <a:r>
              <a:rPr lang="fi-FI" sz="26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ilmaisee</a:t>
            </a:r>
          </a:p>
          <a:p>
            <a:pPr marL="457200" marR="0" lvl="0" indent="-457200" algn="l" rtl="0">
              <a:lnSpc>
                <a:spcPct val="110000"/>
              </a:lnSpc>
              <a:spcBef>
                <a:spcPts val="52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fi-FI" sz="26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käynnissä olevaa tapahtumaa tulevaisuudessa</a:t>
            </a:r>
          </a:p>
          <a:p>
            <a:pPr marL="0" marR="0" lvl="0" indent="0" algn="l" rtl="0">
              <a:lnSpc>
                <a:spcPct val="110000"/>
              </a:lnSpc>
              <a:spcBef>
                <a:spcPts val="520"/>
              </a:spcBef>
              <a:spcAft>
                <a:spcPts val="0"/>
              </a:spcAft>
              <a:buClrTx/>
              <a:buSzPct val="25000"/>
              <a:buNone/>
            </a:pPr>
            <a:r>
              <a:rPr lang="fi-FI" sz="26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600" b="0" u="none" strike="noStrike" cap="none" dirty="0">
                <a:latin typeface="Calibri"/>
                <a:ea typeface="Calibri"/>
                <a:cs typeface="Calibri"/>
                <a:sym typeface="Calibri"/>
              </a:rPr>
              <a:t>In </a:t>
            </a:r>
            <a:r>
              <a:rPr lang="fi-FI" sz="26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6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evening</a:t>
            </a:r>
            <a:r>
              <a:rPr lang="fi-FI" sz="2600" b="0" u="none" strike="noStrike" cap="none" dirty="0">
                <a:latin typeface="Calibri"/>
                <a:ea typeface="Calibri"/>
                <a:cs typeface="Calibri"/>
                <a:sym typeface="Calibri"/>
              </a:rPr>
              <a:t>, I </a:t>
            </a:r>
            <a:r>
              <a:rPr lang="fi-FI" sz="26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6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6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baking</a:t>
            </a:r>
            <a:r>
              <a:rPr lang="fi-FI" sz="26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fi-FI" sz="26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birthday</a:t>
            </a:r>
            <a:r>
              <a:rPr lang="fi-FI" sz="26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cake</a:t>
            </a:r>
            <a:r>
              <a:rPr lang="fi-FI" sz="2600" b="0" u="none" strike="noStrike" cap="none" dirty="0">
                <a:latin typeface="Calibri"/>
                <a:ea typeface="Calibri"/>
                <a:cs typeface="Calibri"/>
                <a:sym typeface="Calibri"/>
              </a:rPr>
              <a:t>.	</a:t>
            </a:r>
          </a:p>
          <a:p>
            <a:pPr marL="0" marR="0" lvl="0" indent="0" algn="l" rtl="0">
              <a:lnSpc>
                <a:spcPct val="110000"/>
              </a:lnSpc>
              <a:spcBef>
                <a:spcPts val="520"/>
              </a:spcBef>
              <a:spcAft>
                <a:spcPts val="0"/>
              </a:spcAft>
              <a:buClrTx/>
              <a:buSzPct val="25000"/>
              <a:buNone/>
            </a:pPr>
            <a:r>
              <a:rPr lang="fi-FI" sz="2600" dirty="0"/>
              <a:t>	</a:t>
            </a:r>
            <a:r>
              <a:rPr lang="fi-FI" sz="2600" b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In </a:t>
            </a:r>
            <a:r>
              <a:rPr lang="fi-FI" sz="2600" b="0" u="none" strike="noStrike" cap="none" dirty="0">
                <a:latin typeface="Calibri"/>
                <a:ea typeface="Calibri"/>
                <a:cs typeface="Calibri"/>
                <a:sym typeface="Calibri"/>
              </a:rPr>
              <a:t>an </a:t>
            </a:r>
            <a:r>
              <a:rPr lang="fi-FI" sz="26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hour’s</a:t>
            </a:r>
            <a:r>
              <a:rPr lang="fi-FI" sz="26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time</a:t>
            </a:r>
            <a:r>
              <a:rPr lang="fi-FI" sz="2600" b="0" u="none" strike="noStrike" cap="none" dirty="0"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6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6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6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6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taking</a:t>
            </a:r>
            <a:r>
              <a:rPr lang="fi-FI" sz="26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>
                <a:latin typeface="Calibri"/>
                <a:ea typeface="Calibri"/>
                <a:cs typeface="Calibri"/>
                <a:sym typeface="Calibri"/>
              </a:rPr>
              <a:t>an </a:t>
            </a:r>
            <a:r>
              <a:rPr lang="fi-FI" sz="26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exam</a:t>
            </a:r>
            <a:r>
              <a:rPr lang="fi-FI" sz="2600" b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457200" marR="0" lvl="0" indent="-457200" algn="l" rtl="0">
              <a:lnSpc>
                <a:spcPct val="110000"/>
              </a:lnSpc>
              <a:spcBef>
                <a:spcPts val="52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fi-FI" sz="26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kohteliasta kysymystä</a:t>
            </a:r>
          </a:p>
          <a:p>
            <a:pPr marL="0" marR="0" lvl="0" indent="0" algn="l" rtl="0">
              <a:lnSpc>
                <a:spcPct val="110000"/>
              </a:lnSpc>
              <a:spcBef>
                <a:spcPts val="520"/>
              </a:spcBef>
              <a:spcAft>
                <a:spcPts val="0"/>
              </a:spcAft>
              <a:buClrTx/>
              <a:buSzPct val="25000"/>
              <a:buNone/>
            </a:pPr>
            <a:r>
              <a:rPr lang="fi-FI" sz="2600" dirty="0">
                <a:solidFill>
                  <a:schemeClr val="tx1"/>
                </a:solidFill>
              </a:rPr>
              <a:t>	</a:t>
            </a:r>
            <a:r>
              <a:rPr lang="fi-FI" sz="2600" b="1" u="none" strike="noStrike" cap="none" dirty="0" err="1" smtClean="0"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600" b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>
                <a:latin typeface="Calibri"/>
                <a:ea typeface="Calibri"/>
                <a:cs typeface="Calibri"/>
                <a:sym typeface="Calibri"/>
              </a:rPr>
              <a:t>John </a:t>
            </a:r>
            <a:r>
              <a:rPr lang="fi-FI" sz="26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6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coming</a:t>
            </a:r>
            <a:r>
              <a:rPr lang="fi-FI" sz="26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>
                <a:latin typeface="Calibri"/>
                <a:ea typeface="Calibri"/>
                <a:cs typeface="Calibri"/>
                <a:sym typeface="Calibri"/>
              </a:rPr>
              <a:t>home </a:t>
            </a:r>
            <a:r>
              <a:rPr lang="fi-FI" sz="26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soon</a:t>
            </a:r>
            <a:r>
              <a:rPr lang="fi-FI" sz="2600" b="0" u="none" strike="noStrike" cap="none" dirty="0"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457200" marR="0" lvl="0" indent="-457200" algn="l" rtl="0">
              <a:lnSpc>
                <a:spcPct val="110000"/>
              </a:lnSpc>
              <a:spcBef>
                <a:spcPts val="52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fi-FI" sz="26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rutiininomaista tulevaisuuden </a:t>
            </a:r>
            <a:r>
              <a:rPr lang="fi-FI" sz="2600" b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tapahtumaa</a:t>
            </a:r>
          </a:p>
          <a:p>
            <a:pPr marL="0" marR="0" lvl="0" indent="0" algn="l" rtl="0">
              <a:lnSpc>
                <a:spcPct val="110000"/>
              </a:lnSpc>
              <a:spcBef>
                <a:spcPts val="520"/>
              </a:spcBef>
              <a:spcAft>
                <a:spcPts val="0"/>
              </a:spcAft>
              <a:buClrTx/>
              <a:buSzPct val="100000"/>
              <a:buNone/>
            </a:pPr>
            <a:r>
              <a:rPr lang="fi-FI" sz="26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6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6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Smiths</a:t>
            </a:r>
            <a:r>
              <a:rPr lang="fi-FI" sz="26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6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6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having</a:t>
            </a:r>
            <a:r>
              <a:rPr lang="fi-FI" sz="26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dinner</a:t>
            </a:r>
            <a:r>
              <a:rPr lang="fi-FI" sz="2600" b="0" u="none" strike="noStrike" cap="none" dirty="0">
                <a:latin typeface="Calibri"/>
                <a:ea typeface="Calibri"/>
                <a:cs typeface="Calibri"/>
                <a:sym typeface="Calibri"/>
              </a:rPr>
              <a:t> at </a:t>
            </a:r>
            <a:r>
              <a:rPr lang="fi-FI" sz="26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eight</a:t>
            </a:r>
            <a:r>
              <a:rPr lang="fi-FI" sz="2600" b="0" u="none" strike="noStrike" cap="none" dirty="0">
                <a:latin typeface="Calibri"/>
                <a:ea typeface="Calibri"/>
                <a:cs typeface="Calibri"/>
                <a:sym typeface="Calibri"/>
              </a:rPr>
              <a:t> as </a:t>
            </a:r>
            <a:r>
              <a:rPr lang="fi-FI" sz="26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usual</a:t>
            </a:r>
            <a:r>
              <a:rPr lang="fi-FI" sz="2600" b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342900" marR="0" lvl="0" indent="-342900" algn="l" rtl="0">
              <a:lnSpc>
                <a:spcPct val="110000"/>
              </a:lnSpc>
              <a:spcBef>
                <a:spcPts val="560"/>
              </a:spcBef>
              <a:buClr>
                <a:schemeClr val="accent1"/>
              </a:buClr>
              <a:buSzPct val="100000"/>
              <a:buFont typeface="Arial"/>
              <a:buNone/>
            </a:pPr>
            <a:endParaRPr sz="280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title"/>
          </p:nvPr>
        </p:nvSpPr>
        <p:spPr>
          <a:xfrm>
            <a:off x="457200" y="567547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00000"/>
              </a:buClr>
              <a:buSzPct val="25000"/>
              <a:buFont typeface="Calibri"/>
              <a:buNone/>
            </a:pPr>
            <a:r>
              <a:rPr lang="fi-FI" sz="4000" i="0" u="none" strike="noStrike" cap="none" dirty="0" err="1" smtClean="0"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4000" i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4000" i="0" u="none" strike="noStrike" cap="none" dirty="0"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i-FI" sz="400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4000" i="0" u="none" strike="noStrike" cap="none" dirty="0">
                <a:latin typeface="Calibri"/>
                <a:ea typeface="Calibri"/>
                <a:cs typeface="Calibri"/>
                <a:sym typeface="Calibri"/>
              </a:rPr>
              <a:t> + pääverbin -</a:t>
            </a:r>
            <a:r>
              <a:rPr lang="fi-FI" sz="4000" i="0" u="none" strike="noStrike" cap="none" dirty="0" err="1" smtClean="0">
                <a:latin typeface="Calibri"/>
                <a:ea typeface="Calibri"/>
                <a:cs typeface="Calibri"/>
                <a:sym typeface="Calibri"/>
              </a:rPr>
              <a:t>ing</a:t>
            </a:r>
            <a:r>
              <a:rPr lang="fi-FI" sz="4000" i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-muoto</a:t>
            </a:r>
            <a:br>
              <a:rPr lang="fi-FI" sz="4000" i="0" u="none" strike="noStrike" cap="none" dirty="0" smtClean="0"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0" dirty="0" smtClean="0"/>
              <a:t>Muodostus</a:t>
            </a:r>
            <a:endParaRPr lang="fi-FI" sz="4000" b="0" i="0" u="none" strike="noStrike" cap="none" dirty="0">
              <a:sym typeface="Calibri"/>
            </a:endParaRPr>
          </a:p>
        </p:txBody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457200" y="1802118"/>
            <a:ext cx="8579295" cy="456937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572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fi-FI" sz="2600" b="1" i="0" u="none" strike="noStrike" cap="none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6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/’</a:t>
            </a:r>
            <a:r>
              <a:rPr lang="fi-FI" sz="2600" b="1" i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ll</a:t>
            </a:r>
            <a:r>
              <a:rPr lang="fi-FI" sz="26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tai </a:t>
            </a:r>
            <a:r>
              <a:rPr lang="fi-FI" sz="2600" b="1" i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6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1" i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6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/ </a:t>
            </a:r>
            <a:r>
              <a:rPr lang="fi-FI" sz="2600" b="1" i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won’t</a:t>
            </a:r>
            <a:r>
              <a:rPr lang="fi-FI" sz="26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i-FI" sz="2600" b="1" i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6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+ verbin -</a:t>
            </a:r>
            <a:r>
              <a:rPr lang="fi-FI" sz="2600" b="1" i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ing</a:t>
            </a:r>
            <a:r>
              <a:rPr lang="fi-FI" sz="26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-muoto</a:t>
            </a:r>
          </a:p>
          <a:p>
            <a:pPr marL="342900" marR="0" lvl="0" indent="-342900" algn="l" rtl="0">
              <a:lnSpc>
                <a:spcPct val="110000"/>
              </a:lnSpc>
              <a:spcBef>
                <a:spcPts val="24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None/>
            </a:pPr>
            <a:endParaRPr sz="1200" b="1" i="0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52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dirty="0" smtClean="0">
                <a:solidFill>
                  <a:srgbClr val="2DA2BF"/>
                </a:solidFill>
              </a:rPr>
              <a:t>Käännä.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1</a:t>
            </a: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. Keskiyöllä me emme ole nukkumassa.</a:t>
            </a:r>
          </a:p>
          <a:p>
            <a:pPr marL="571500" marR="0" lvl="1" indent="0" algn="l" rtl="0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b="0" u="none" strike="noStrike" cap="none" dirty="0">
                <a:solidFill>
                  <a:srgbClr val="000000"/>
                </a:solidFill>
                <a:sym typeface="Calibri"/>
              </a:rPr>
              <a:t>	At </a:t>
            </a:r>
            <a:r>
              <a:rPr lang="fi-FI" b="0" u="none" strike="noStrike" cap="none" dirty="0" err="1">
                <a:solidFill>
                  <a:srgbClr val="000000"/>
                </a:solidFill>
                <a:sym typeface="Calibri"/>
              </a:rPr>
              <a:t>midnight</a:t>
            </a:r>
            <a:r>
              <a:rPr lang="fi-FI" b="0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rgbClr val="000000"/>
                </a:solidFill>
                <a:sym typeface="Calibri"/>
              </a:rPr>
              <a:t>we</a:t>
            </a:r>
            <a:r>
              <a:rPr lang="fi-FI" b="0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b="1" u="none" strike="noStrike" cap="none" dirty="0" err="1">
                <a:solidFill>
                  <a:srgbClr val="000000"/>
                </a:solidFill>
                <a:sym typeface="Calibri"/>
              </a:rPr>
              <a:t>won’t</a:t>
            </a:r>
            <a:r>
              <a:rPr lang="fi-FI" b="1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b="1" u="none" strike="noStrike" cap="none" dirty="0" err="1">
                <a:solidFill>
                  <a:srgbClr val="000000"/>
                </a:solidFill>
                <a:sym typeface="Calibri"/>
              </a:rPr>
              <a:t>be</a:t>
            </a:r>
            <a:r>
              <a:rPr lang="fi-FI" b="1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b="1" u="none" strike="noStrike" cap="none" dirty="0" err="1">
                <a:solidFill>
                  <a:srgbClr val="000000"/>
                </a:solidFill>
                <a:sym typeface="Calibri"/>
              </a:rPr>
              <a:t>sleeping</a:t>
            </a:r>
            <a:r>
              <a:rPr lang="fi-FI" b="0" u="none" strike="noStrike" cap="none" dirty="0">
                <a:solidFill>
                  <a:srgbClr val="000000"/>
                </a:solidFill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2. Olen odottamassa sinua, kun junasi saapuu.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	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I </a:t>
            </a:r>
            <a:r>
              <a:rPr lang="fi-FI" sz="2800" b="1" u="none" strike="noStrike" cap="none" dirty="0" err="1">
                <a:solidFill>
                  <a:srgbClr val="000000"/>
                </a:solidFill>
                <a:sym typeface="Calibri"/>
              </a:rPr>
              <a:t>will</a:t>
            </a:r>
            <a:r>
              <a:rPr lang="fi-FI" sz="2800" b="1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rgbClr val="000000"/>
                </a:solidFill>
                <a:sym typeface="Calibri"/>
              </a:rPr>
              <a:t>be</a:t>
            </a:r>
            <a:r>
              <a:rPr lang="fi-FI" sz="2800" b="1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rgbClr val="000000"/>
                </a:solidFill>
                <a:sym typeface="Calibri"/>
              </a:rPr>
              <a:t>waiting</a:t>
            </a:r>
            <a:r>
              <a:rPr lang="fi-FI" sz="2800" b="1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for 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when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your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train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arrives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accent1"/>
                </a:solidFill>
                <a:sym typeface="Calibri"/>
              </a:rPr>
              <a:t>3. Mahdatko käyttää tablettitietokonettasi tänä iltana?</a:t>
            </a:r>
          </a:p>
          <a:p>
            <a:pPr marL="0" marR="0" lvl="0" indent="0" algn="l" rtl="0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accent1"/>
                </a:solidFill>
                <a:sym typeface="Calibri"/>
              </a:rPr>
              <a:t>	</a:t>
            </a:r>
            <a:r>
              <a:rPr lang="fi-FI" sz="2800" b="1" u="none" strike="noStrike" cap="none" dirty="0" err="1">
                <a:solidFill>
                  <a:schemeClr val="dk1"/>
                </a:solidFill>
                <a:sym typeface="Calibri"/>
              </a:rPr>
              <a:t>Will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chemeClr val="dk1"/>
                </a:solidFill>
                <a:sym typeface="Calibri"/>
              </a:rPr>
              <a:t>be</a:t>
            </a:r>
            <a:r>
              <a:rPr lang="fi-FI" sz="2800" b="1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chemeClr val="dk1"/>
                </a:solidFill>
                <a:sym typeface="Calibri"/>
              </a:rPr>
              <a:t>using</a:t>
            </a:r>
            <a:r>
              <a:rPr lang="fi-FI" sz="2800" b="1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your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tablet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tonight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?</a:t>
            </a:r>
          </a:p>
          <a:p>
            <a:pPr marL="571500" marR="0" lvl="1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200" b="0" i="1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085850" marR="0" lvl="1" indent="-51435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22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10000"/>
              </a:lnSpc>
              <a:spcBef>
                <a:spcPts val="560"/>
              </a:spcBef>
              <a:buClr>
                <a:schemeClr val="accent1"/>
              </a:buClr>
              <a:buSzPct val="100000"/>
              <a:buFont typeface="Arial"/>
              <a:buNone/>
            </a:pPr>
            <a:endParaRPr sz="280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title"/>
          </p:nvPr>
        </p:nvSpPr>
        <p:spPr>
          <a:xfrm>
            <a:off x="467543" y="550769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00000"/>
              </a:buClr>
              <a:buSzPct val="25000"/>
              <a:buFont typeface="Calibri"/>
              <a:buNone/>
            </a:pPr>
            <a:r>
              <a:rPr lang="fi-FI" sz="4000" dirty="0" err="1"/>
              <a:t>S</a:t>
            </a:r>
            <a:r>
              <a:rPr lang="fi-FI" sz="4000" b="1" i="0" u="none" strike="noStrike" cap="none" dirty="0" err="1" smtClean="0">
                <a:sym typeface="Calibri"/>
              </a:rPr>
              <a:t>hall</a:t>
            </a:r>
            <a:r>
              <a:rPr lang="fi-FI" sz="4000" b="1" i="0" u="none" strike="noStrike" cap="none" dirty="0" smtClean="0">
                <a:sym typeface="Calibri"/>
              </a:rPr>
              <a:t> </a:t>
            </a:r>
            <a:r>
              <a:rPr lang="fi-FI" sz="4000" b="1" i="0" u="none" strike="noStrike" cap="none" dirty="0">
                <a:sym typeface="Calibri"/>
              </a:rPr>
              <a:t>+ pääverbin </a:t>
            </a:r>
            <a:r>
              <a:rPr lang="fi-FI" sz="4000" b="1" i="0" u="none" strike="noStrike" cap="none" dirty="0" smtClean="0">
                <a:sym typeface="Calibri"/>
              </a:rPr>
              <a:t>perusmuoto</a:t>
            </a:r>
            <a:br>
              <a:rPr lang="fi-FI" sz="4000" b="1" i="0" u="none" strike="noStrike" cap="none" dirty="0" smtClean="0">
                <a:sym typeface="Calibri"/>
              </a:rPr>
            </a:br>
            <a:r>
              <a:rPr lang="fi-FI" sz="4000" b="0" dirty="0" smtClean="0"/>
              <a:t>Käyttö</a:t>
            </a:r>
            <a:endParaRPr lang="fi-FI" sz="4000" b="0" i="0" u="none" strike="noStrike" cap="none" dirty="0">
              <a:sym typeface="Calibri"/>
            </a:endParaRPr>
          </a:p>
        </p:txBody>
      </p:sp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390088" y="1418358"/>
            <a:ext cx="8579295" cy="500141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lnSpc>
                <a:spcPct val="110000"/>
              </a:lnSpc>
              <a:spcBef>
                <a:spcPts val="481"/>
              </a:spcBef>
              <a:buClrTx/>
            </a:pPr>
            <a:r>
              <a:rPr lang="fi-FI" sz="2800" b="1" u="none" strike="noStrike" cap="none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shall</a:t>
            </a:r>
            <a:r>
              <a:rPr lang="fi-FI" sz="2800" b="1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+ pääverbin perusmuotoa 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käytetään yksikön ja monikon </a:t>
            </a:r>
            <a:r>
              <a:rPr lang="fi-FI" sz="2800" b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1. persoonien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, ’I’ ja ’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’, kanssa</a:t>
            </a:r>
          </a:p>
          <a:p>
            <a:pPr marL="342900" marR="0" lvl="0" indent="-342900" algn="l" rtl="0">
              <a:lnSpc>
                <a:spcPct val="110000"/>
              </a:lnSpc>
              <a:spcBef>
                <a:spcPts val="481"/>
              </a:spcBef>
              <a:spcAft>
                <a:spcPts val="0"/>
              </a:spcAft>
              <a:buClrTx/>
              <a:buSzPct val="100208"/>
              <a:buFont typeface="Arial"/>
              <a:buChar char="•"/>
            </a:pP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kohteliaissa ehdotuksissa ja tarjottaessa apua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1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It’s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getting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darker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now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Shall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switch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on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lights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1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Shall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dance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1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Käännä.</a:t>
            </a:r>
            <a:endParaRPr lang="fi-FI" sz="280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481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1. Mennäänkö tänään elokuviin?</a:t>
            </a:r>
          </a:p>
          <a:p>
            <a:pPr marL="571500" marR="0" lvl="1" indent="0" algn="l" rtl="0">
              <a:lnSpc>
                <a:spcPct val="80000"/>
              </a:lnSpc>
              <a:spcBef>
                <a:spcPts val="481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Shall</a:t>
            </a:r>
            <a:r>
              <a:rPr lang="fi-FI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go</a:t>
            </a:r>
            <a:r>
              <a:rPr lang="fi-FI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cinema</a:t>
            </a:r>
            <a:r>
              <a:rPr lang="fi-FI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tonight</a:t>
            </a:r>
            <a:r>
              <a:rPr lang="fi-FI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lnSpc>
                <a:spcPct val="80000"/>
              </a:lnSpc>
              <a:spcBef>
                <a:spcPts val="481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2. Tuo  näyttää painavalta. Autanko sinua sen kanssa?</a:t>
            </a:r>
          </a:p>
          <a:p>
            <a:pPr marL="571500" marR="0" lvl="1" indent="0" algn="l" rtl="0">
              <a:lnSpc>
                <a:spcPct val="80000"/>
              </a:lnSpc>
              <a:spcBef>
                <a:spcPts val="481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looks</a:t>
            </a:r>
            <a:r>
              <a:rPr lang="fi-FI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heavy. </a:t>
            </a:r>
            <a:r>
              <a:rPr lang="fi-FI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Shall</a:t>
            </a:r>
            <a:r>
              <a:rPr lang="fi-FI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lang="fi-FI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help </a:t>
            </a:r>
            <a:r>
              <a:rPr lang="fi-FI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fi-FI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it?</a:t>
            </a:r>
          </a:p>
          <a:p>
            <a:pPr marL="571500" marR="0" lvl="1" indent="0" algn="l" rtl="0">
              <a:lnSpc>
                <a:spcPct val="80000"/>
              </a:lnSpc>
              <a:spcBef>
                <a:spcPts val="481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5" b="0" i="1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1" indent="0" algn="l" rtl="0">
              <a:lnSpc>
                <a:spcPct val="80000"/>
              </a:lnSpc>
              <a:spcBef>
                <a:spcPts val="481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5" b="0" i="1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1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405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10000"/>
              </a:lnSpc>
              <a:spcBef>
                <a:spcPts val="518"/>
              </a:spcBef>
              <a:buClr>
                <a:schemeClr val="accent1"/>
              </a:buClr>
              <a:buSzPct val="99615"/>
              <a:buFont typeface="Arial"/>
              <a:buNone/>
            </a:pPr>
            <a:endParaRPr sz="259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title"/>
          </p:nvPr>
        </p:nvSpPr>
        <p:spPr>
          <a:xfrm>
            <a:off x="459154" y="57593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00000"/>
              </a:buClr>
              <a:buSzPct val="25000"/>
              <a:buFont typeface="Calibri"/>
              <a:buNone/>
            </a:pPr>
            <a:r>
              <a:rPr lang="fi-FI" sz="4000" dirty="0" err="1"/>
              <a:t>B</a:t>
            </a:r>
            <a:r>
              <a:rPr lang="fi-FI" sz="4000" b="1" i="0" u="none" strike="noStrike" cap="none" dirty="0" err="1" smtClean="0">
                <a:sym typeface="Calibri"/>
              </a:rPr>
              <a:t>e</a:t>
            </a:r>
            <a:r>
              <a:rPr lang="fi-FI" sz="4000" b="1" i="0" u="none" strike="noStrike" cap="none" dirty="0" smtClean="0">
                <a:sym typeface="Calibri"/>
              </a:rPr>
              <a:t> </a:t>
            </a:r>
            <a:r>
              <a:rPr lang="fi-FI" sz="4000" b="1" i="0" u="none" strike="noStrike" cap="none" dirty="0" err="1">
                <a:sym typeface="Calibri"/>
              </a:rPr>
              <a:t>going</a:t>
            </a:r>
            <a:r>
              <a:rPr lang="fi-FI" sz="4000" b="1" i="0" u="none" strike="noStrike" cap="none" dirty="0">
                <a:sym typeface="Calibri"/>
              </a:rPr>
              <a:t> to + pääverbin </a:t>
            </a:r>
            <a:r>
              <a:rPr lang="fi-FI" sz="4000" b="1" i="0" u="none" strike="noStrike" cap="none" dirty="0" smtClean="0">
                <a:sym typeface="Calibri"/>
              </a:rPr>
              <a:t>perusmuoto</a:t>
            </a:r>
            <a:br>
              <a:rPr lang="fi-FI" sz="4000" b="1" i="0" u="none" strike="noStrike" cap="none" dirty="0" smtClean="0">
                <a:sym typeface="Calibri"/>
              </a:rPr>
            </a:br>
            <a:r>
              <a:rPr lang="fi-FI" sz="4000" b="0" dirty="0" smtClean="0"/>
              <a:t>Käyttö</a:t>
            </a:r>
            <a:endParaRPr lang="fi-FI" sz="4000" b="0" i="0" u="none" strike="noStrike" cap="none" dirty="0">
              <a:sym typeface="Calibri"/>
            </a:endParaRPr>
          </a:p>
        </p:txBody>
      </p:sp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459154" y="1856582"/>
            <a:ext cx="8579295" cy="500141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indent="0">
              <a:lnSpc>
                <a:spcPct val="120000"/>
              </a:lnSpc>
              <a:spcBef>
                <a:spcPts val="520"/>
              </a:spcBef>
              <a:buClrTx/>
              <a:buSzPct val="25000"/>
              <a:buNone/>
            </a:pPr>
            <a:r>
              <a:rPr lang="fi-FI" sz="2600" b="1" dirty="0" err="1">
                <a:solidFill>
                  <a:schemeClr val="tx1"/>
                </a:solidFill>
              </a:rPr>
              <a:t>B</a:t>
            </a:r>
            <a:r>
              <a:rPr lang="fi-FI" sz="2600" b="1" u="none" strike="noStrike" cap="none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lang="fi-FI" sz="2600" b="1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going</a:t>
            </a:r>
            <a:r>
              <a:rPr lang="fi-FI" sz="2600" b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to  + perusmuoto </a:t>
            </a:r>
            <a:r>
              <a:rPr lang="fi-FI" sz="26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ilmaisee</a:t>
            </a:r>
          </a:p>
          <a:p>
            <a:pPr marL="342900" marR="0" lvl="0" indent="-342900" algn="l" rtl="0">
              <a:lnSpc>
                <a:spcPct val="120000"/>
              </a:lnSpc>
              <a:spcBef>
                <a:spcPts val="520"/>
              </a:spcBef>
              <a:spcAft>
                <a:spcPts val="0"/>
              </a:spcAft>
              <a:buClrTx/>
              <a:buSzPct val="100000"/>
              <a:buFont typeface="Arial"/>
              <a:buChar char="•"/>
            </a:pPr>
            <a:r>
              <a:rPr lang="fi-FI" sz="26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aikomusta tai ennalta laadittua </a:t>
            </a:r>
            <a:r>
              <a:rPr lang="fi-FI" sz="2600" b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suunnitelmaa</a:t>
            </a:r>
            <a:endParaRPr lang="fi-FI" sz="2600" b="0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indent="0">
              <a:lnSpc>
                <a:spcPct val="120000"/>
              </a:lnSpc>
              <a:spcBef>
                <a:spcPts val="560"/>
              </a:spcBef>
              <a:buClrTx/>
              <a:buSzPct val="25000"/>
              <a:buNone/>
            </a:pPr>
            <a:r>
              <a:rPr lang="fi-FI" sz="2600" dirty="0">
                <a:solidFill>
                  <a:schemeClr val="tx1"/>
                </a:solidFill>
              </a:rPr>
              <a:t>	</a:t>
            </a:r>
            <a:r>
              <a:rPr lang="fi-FI" sz="2800" b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am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going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study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harder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year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fi-FI" sz="2600" b="0" u="none" strike="noStrike" cap="none" dirty="0">
                <a:latin typeface="Calibri"/>
                <a:ea typeface="Calibri"/>
                <a:cs typeface="Calibri"/>
                <a:sym typeface="Calibri"/>
              </a:rPr>
              <a:t>	</a:t>
            </a:r>
          </a:p>
          <a:p>
            <a:pPr marL="0" indent="0">
              <a:lnSpc>
                <a:spcPct val="120000"/>
              </a:lnSpc>
              <a:spcBef>
                <a:spcPts val="520"/>
              </a:spcBef>
              <a:buClrTx/>
              <a:buSzPct val="25000"/>
              <a:buNone/>
            </a:pPr>
            <a:r>
              <a:rPr lang="fi-FI" sz="2600" dirty="0"/>
              <a:t>	</a:t>
            </a:r>
            <a:r>
              <a:rPr lang="fi-FI" sz="2600" b="0" u="none" strike="noStrike" cap="none" dirty="0" err="1" smtClean="0">
                <a:latin typeface="Calibri"/>
                <a:ea typeface="Calibri"/>
                <a:cs typeface="Calibri"/>
                <a:sym typeface="Calibri"/>
              </a:rPr>
              <a:t>Come</a:t>
            </a:r>
            <a:r>
              <a:rPr lang="fi-FI" sz="2600" b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>
                <a:latin typeface="Calibri"/>
                <a:ea typeface="Calibri"/>
                <a:cs typeface="Calibri"/>
                <a:sym typeface="Calibri"/>
              </a:rPr>
              <a:t>and </a:t>
            </a:r>
            <a:r>
              <a:rPr lang="fi-FI" sz="26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see</a:t>
            </a:r>
            <a:r>
              <a:rPr lang="fi-FI" sz="2600" b="0" u="none" strike="noStrike" cap="none" dirty="0">
                <a:latin typeface="Calibri"/>
                <a:ea typeface="Calibri"/>
                <a:cs typeface="Calibri"/>
                <a:sym typeface="Calibri"/>
              </a:rPr>
              <a:t>! </a:t>
            </a:r>
            <a:r>
              <a:rPr lang="fi-FI" sz="26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6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6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going</a:t>
            </a:r>
            <a:r>
              <a:rPr lang="fi-FI" sz="2600" b="1" u="none" strike="noStrike" cap="none" dirty="0"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6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light</a:t>
            </a:r>
            <a:r>
              <a:rPr lang="fi-FI" sz="26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6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bonfire</a:t>
            </a:r>
            <a:r>
              <a:rPr lang="fi-FI" sz="2600" b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342900" marR="0" lvl="0" indent="-342900" algn="l" rtl="0">
              <a:lnSpc>
                <a:spcPct val="120000"/>
              </a:lnSpc>
              <a:spcBef>
                <a:spcPts val="520"/>
              </a:spcBef>
              <a:spcAft>
                <a:spcPts val="0"/>
              </a:spcAft>
              <a:buClrTx/>
              <a:buSzPct val="100000"/>
              <a:buFont typeface="Arial"/>
              <a:buChar char="•"/>
            </a:pPr>
            <a:r>
              <a:rPr lang="fi-FI" sz="26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Ilmeistä, todennäköistä tapahtumaa</a:t>
            </a:r>
          </a:p>
          <a:p>
            <a:pPr marL="0" indent="0">
              <a:lnSpc>
                <a:spcPct val="120000"/>
              </a:lnSpc>
              <a:spcBef>
                <a:spcPts val="520"/>
              </a:spcBef>
              <a:buClrTx/>
              <a:buSzPct val="25000"/>
              <a:buNone/>
            </a:pPr>
            <a:r>
              <a:rPr lang="fi-FI" sz="2600" dirty="0">
                <a:solidFill>
                  <a:schemeClr val="tx1"/>
                </a:solidFill>
              </a:rPr>
              <a:t>	</a:t>
            </a:r>
            <a:r>
              <a:rPr lang="fi-FI" sz="2600" b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Look </a:t>
            </a:r>
            <a:r>
              <a:rPr lang="fi-FI" sz="2600" b="0" u="none" strike="noStrike" cap="none" dirty="0">
                <a:latin typeface="Calibri"/>
                <a:ea typeface="Calibri"/>
                <a:cs typeface="Calibri"/>
                <a:sym typeface="Calibri"/>
              </a:rPr>
              <a:t>at </a:t>
            </a:r>
            <a:r>
              <a:rPr lang="fi-FI" sz="26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those</a:t>
            </a:r>
            <a:r>
              <a:rPr lang="fi-FI" sz="26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dark</a:t>
            </a:r>
            <a:r>
              <a:rPr lang="fi-FI" sz="26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clouds</a:t>
            </a:r>
            <a:r>
              <a:rPr lang="fi-FI" sz="2600" b="0" u="none" strike="noStrike" cap="none" dirty="0">
                <a:latin typeface="Calibri"/>
                <a:ea typeface="Calibri"/>
                <a:cs typeface="Calibri"/>
                <a:sym typeface="Calibri"/>
              </a:rPr>
              <a:t>! </a:t>
            </a:r>
            <a:r>
              <a:rPr lang="fi-FI" sz="26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It’</a:t>
            </a:r>
            <a:r>
              <a:rPr lang="fi-FI" sz="26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fi-FI" sz="26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going</a:t>
            </a:r>
            <a:r>
              <a:rPr lang="fi-FI" sz="2600" b="1" u="none" strike="noStrike" cap="none" dirty="0"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6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rain</a:t>
            </a:r>
            <a:r>
              <a:rPr lang="fi-FI" sz="26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 smtClean="0">
                <a:latin typeface="Calibri"/>
                <a:ea typeface="Calibri"/>
                <a:cs typeface="Calibri"/>
                <a:sym typeface="Calibri"/>
              </a:rPr>
              <a:t>soon</a:t>
            </a:r>
            <a:r>
              <a:rPr lang="fi-FI" sz="2600" b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indent="0">
              <a:lnSpc>
                <a:spcPct val="120000"/>
              </a:lnSpc>
              <a:spcBef>
                <a:spcPts val="520"/>
              </a:spcBef>
              <a:buClrTx/>
              <a:buSzPct val="25000"/>
              <a:buNone/>
            </a:pPr>
            <a:r>
              <a:rPr lang="fi-FI" sz="2600" b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600" b="0" u="none" strike="noStrike" cap="none" dirty="0" err="1" smtClean="0">
                <a:latin typeface="Calibri"/>
                <a:ea typeface="Calibri"/>
                <a:cs typeface="Calibri"/>
                <a:sym typeface="Calibri"/>
              </a:rPr>
              <a:t>Careful</a:t>
            </a:r>
            <a:r>
              <a:rPr lang="fi-FI" sz="2600" b="0" u="none" strike="noStrike" cap="none" dirty="0">
                <a:latin typeface="Calibri"/>
                <a:ea typeface="Calibri"/>
                <a:cs typeface="Calibri"/>
                <a:sym typeface="Calibri"/>
              </a:rPr>
              <a:t>! </a:t>
            </a:r>
            <a:r>
              <a:rPr lang="fi-FI" sz="26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6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screen</a:t>
            </a:r>
            <a:r>
              <a:rPr lang="fi-FI" sz="26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1" u="none" strike="noStrike" cap="none" dirty="0">
                <a:latin typeface="Calibri"/>
                <a:ea typeface="Calibri"/>
                <a:cs typeface="Calibri"/>
                <a:sym typeface="Calibri"/>
              </a:rPr>
              <a:t>is </a:t>
            </a:r>
            <a:r>
              <a:rPr lang="fi-FI" sz="26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going</a:t>
            </a:r>
            <a:r>
              <a:rPr lang="fi-FI" sz="2600" b="1" u="none" strike="noStrike" cap="none" dirty="0"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6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fall</a:t>
            </a:r>
            <a:r>
              <a:rPr lang="fi-FI" sz="26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off</a:t>
            </a:r>
            <a:r>
              <a:rPr lang="fi-FI" sz="26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6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desk</a:t>
            </a:r>
            <a:r>
              <a:rPr lang="fi-FI" sz="2600" b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342900" marR="0" lvl="0" indent="-342900" algn="l" rtl="0">
              <a:lnSpc>
                <a:spcPct val="120000"/>
              </a:lnSpc>
              <a:spcBef>
                <a:spcPts val="560"/>
              </a:spcBef>
              <a:buClr>
                <a:schemeClr val="accent1"/>
              </a:buClr>
              <a:buSzPct val="100000"/>
              <a:buFont typeface="Arial"/>
              <a:buNone/>
            </a:pPr>
            <a:endParaRPr sz="280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Aula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482</Words>
  <Application>Microsoft Office PowerPoint</Application>
  <PresentationFormat>Näytössä katseltava diaesitys (4:3)</PresentationFormat>
  <Paragraphs>223</Paragraphs>
  <Slides>23</Slides>
  <Notes>23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23</vt:i4>
      </vt:variant>
    </vt:vector>
  </HeadingPairs>
  <TitlesOfParts>
    <vt:vector size="26" baseType="lpstr">
      <vt:lpstr>Arial</vt:lpstr>
      <vt:lpstr>Calibri</vt:lpstr>
      <vt:lpstr>Office-teema</vt:lpstr>
      <vt:lpstr>PowerPoint-esitys</vt:lpstr>
      <vt:lpstr>Tulevan ajan ilmaiseminen</vt:lpstr>
      <vt:lpstr>Tulevan ajan ilmaiseminen</vt:lpstr>
      <vt:lpstr>Will + pääverbin perusmuoto Käyttö</vt:lpstr>
      <vt:lpstr>Will + pääverbin perusmuoto Muodostus</vt:lpstr>
      <vt:lpstr>Will + be + pääverbin -ing-muoto Käyttö</vt:lpstr>
      <vt:lpstr>Will + be + pääverbin -ing-muoto Muodostus</vt:lpstr>
      <vt:lpstr>Shall + pääverbin perusmuoto Käyttö</vt:lpstr>
      <vt:lpstr>Be going to + pääverbin perusmuoto Käyttö</vt:lpstr>
      <vt:lpstr>Be going to + pääverbin perusmuoto Muodostus</vt:lpstr>
      <vt:lpstr>Kestopreesens tulevan ajan ilmaisussa Käyttö</vt:lpstr>
      <vt:lpstr>Kestopreesens tulevan ajan ilmaisussa Muodostus</vt:lpstr>
      <vt:lpstr>Yleispreesens tulevan ajan ilmaisussa Käyttö</vt:lpstr>
      <vt:lpstr>Will + have + pääverbin 3. muoto Käyttö</vt:lpstr>
      <vt:lpstr>Will + have + pääverbin 3. muoto Käyttö</vt:lpstr>
      <vt:lpstr>Tuleva aika ehtoa ilmaisevissa sivulauseissa</vt:lpstr>
      <vt:lpstr>Tuleva aika ehtoa ilmaisevissa sivulauseissa</vt:lpstr>
      <vt:lpstr>Tuleva aika ehtoa ilmaisevissa sivulauseissa</vt:lpstr>
      <vt:lpstr>Tuleva aika aikaa ilmaisevissa sivulauseissa</vt:lpstr>
      <vt:lpstr>Activate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Kaasinen Kaija</dc:creator>
  <cp:lastModifiedBy>Kaasinen Kaija</cp:lastModifiedBy>
  <cp:revision>13</cp:revision>
  <dcterms:modified xsi:type="dcterms:W3CDTF">2016-09-14T14:59:14Z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1679481384</vt:i4>
  </property>
  <property fmtid="{D5CDD505-2E9C-101B-9397-08002B2CF9AE}" pid="3" name="_NewReviewCycle">
    <vt:lpwstr/>
  </property>
  <property fmtid="{D5CDD505-2E9C-101B-9397-08002B2CF9AE}" pid="4" name="_EmailSubject">
    <vt:lpwstr>Ryhmävaraus 02.12.2016 20:00</vt:lpwstr>
  </property>
  <property fmtid="{D5CDD505-2E9C-101B-9397-08002B2CF9AE}" pid="5" name="_AuthorEmail">
    <vt:lpwstr>Elina.Karapalo@tampere.fi</vt:lpwstr>
  </property>
  <property fmtid="{D5CDD505-2E9C-101B-9397-08002B2CF9AE}" pid="6" name="_AuthorEmailDisplayName">
    <vt:lpwstr>Karapalo Elina</vt:lpwstr>
  </property>
</Properties>
</file>