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71" r:id="rId3"/>
    <p:sldId id="268" r:id="rId4"/>
    <p:sldId id="270" r:id="rId5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7.1.2021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7.1.2021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2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7.1.2021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nArvcWaH6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6267" y="1693334"/>
            <a:ext cx="10913533" cy="1557772"/>
          </a:xfrm>
        </p:spPr>
        <p:txBody>
          <a:bodyPr rtlCol="0">
            <a:normAutofit fontScale="90000"/>
          </a:bodyPr>
          <a:lstStyle/>
          <a:p>
            <a:r>
              <a:rPr lang="fi-FI" sz="6000" b="1" dirty="0"/>
              <a:t>Esioperationaalinen eli HAVAINTOIHIN PERUSTUVA VAIHE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50319" y="3556000"/>
            <a:ext cx="7091361" cy="838200"/>
          </a:xfrm>
        </p:spPr>
        <p:txBody>
          <a:bodyPr rtlCol="0">
            <a:normAutofit/>
          </a:bodyPr>
          <a:lstStyle/>
          <a:p>
            <a:r>
              <a:rPr lang="fi-FI" sz="4000" b="1" dirty="0"/>
              <a:t>2 - 7-vuotiaana</a:t>
            </a:r>
          </a:p>
        </p:txBody>
      </p:sp>
    </p:spTree>
    <p:extLst>
      <p:ext uri="{BB962C8B-B14F-4D97-AF65-F5344CB8AC3E}">
        <p14:creationId xmlns:p14="http://schemas.microsoft.com/office/powerpoint/2010/main" val="29424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6400" y="109056"/>
            <a:ext cx="11582400" cy="1174459"/>
          </a:xfrm>
        </p:spPr>
        <p:txBody>
          <a:bodyPr>
            <a:normAutofit fontScale="90000"/>
          </a:bodyPr>
          <a:lstStyle/>
          <a:p>
            <a:br>
              <a:rPr lang="fi-FI" sz="3600" b="1" dirty="0"/>
            </a:br>
            <a:br>
              <a:rPr lang="fi-FI" sz="3600" b="1" dirty="0"/>
            </a:br>
            <a:r>
              <a:rPr lang="fi-FI" sz="3600" b="1" dirty="0"/>
              <a:t>YLEISTÄ ESIOPERATIONAALISESTA KAUDESTA </a:t>
            </a:r>
            <a:br>
              <a:rPr lang="fi-FI" sz="3600" b="1" dirty="0"/>
            </a:b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93799" y="1174458"/>
            <a:ext cx="10244667" cy="557448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Vaikea erottaa ajattelua ja tekoja toisistaan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Ajattelu on vielä hyvin itsekeskeistä (egosentristä), toisen asemaan asettuminen on vaikeaa. Ajattelu on maagista: Lapsi voi kokea syyllisyyttä ajattelustaan esim. toivoo jonkun satuttavan itsensä ja sitten sattuu jotakin </a:t>
            </a:r>
            <a:br>
              <a:rPr lang="fi-FI" sz="2400" b="1" dirty="0"/>
            </a:br>
            <a:r>
              <a:rPr lang="fi-FI" sz="2400" b="1" dirty="0"/>
              <a:t>	</a:t>
            </a:r>
            <a:r>
              <a:rPr lang="fi-FI" sz="2400" b="1" dirty="0">
                <a:sym typeface="Wingdings" panose="05000000000000000000" pitchFamily="2" charset="2"/>
              </a:rPr>
              <a:t> lapsi miettii aiheuttiko ajatus tapaturman.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Moraalisessa ajattelussa lapsi harkitsee asioita vain seurauksien näkökulmasta.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Osaa luokitella asioita yhden ominaisuuden perusteella esim. kaikki punaiset esineet, kaikki autot.</a:t>
            </a:r>
            <a:br>
              <a:rPr lang="fi-FI" sz="2400" b="1" dirty="0"/>
            </a:br>
            <a:endParaRPr lang="fi-FI" sz="2400" b="1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sz="2400" b="1" dirty="0">
                <a:sym typeface="Wingdings" panose="05000000000000000000" pitchFamily="2" charset="2"/>
              </a:rPr>
              <a:t>Ajattelu sitoutunut omaan näkökulmaan (lapsen on vaikea tajuta, että huone näyttää erilaiselta toisella puolella huonetta olevalle)</a:t>
            </a:r>
          </a:p>
          <a:p>
            <a:endParaRPr lang="sv-FI" b="1" dirty="0"/>
          </a:p>
        </p:txBody>
      </p:sp>
    </p:spTree>
    <p:extLst>
      <p:ext uri="{BB962C8B-B14F-4D97-AF65-F5344CB8AC3E}">
        <p14:creationId xmlns:p14="http://schemas.microsoft.com/office/powerpoint/2010/main" val="199533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0934" y="220134"/>
            <a:ext cx="11343746" cy="658548"/>
          </a:xfrm>
        </p:spPr>
        <p:txBody>
          <a:bodyPr>
            <a:noAutofit/>
          </a:bodyPr>
          <a:lstStyle/>
          <a:p>
            <a:r>
              <a:rPr lang="fi-FI" sz="3600" b="1" dirty="0"/>
              <a:t>ESIOPERATIONAALINEN KAUSI JAKAUTUU:</a:t>
            </a:r>
            <a:endParaRPr lang="sv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2206" y="878682"/>
            <a:ext cx="10787327" cy="597931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fi-FI" sz="2400" b="1" u="sng" dirty="0">
                <a:solidFill>
                  <a:schemeClr val="accent6">
                    <a:lumMod val="75000"/>
                  </a:schemeClr>
                </a:solidFill>
              </a:rPr>
              <a:t>ESIKÄSITTEELLINEN KAUSI  n. 2 - 4vuotiaana</a:t>
            </a:r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Lapsen kielellinen ajattelu alkaa kehittyä </a:t>
            </a:r>
            <a:r>
              <a:rPr lang="fi-FI" b="1" dirty="0">
                <a:sym typeface="Wingdings" panose="05000000000000000000" pitchFamily="2" charset="2"/>
              </a:rPr>
              <a:t> Kieli mahdollistaa ajattelun</a:t>
            </a:r>
            <a:endParaRPr lang="fi-FI" b="1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Sanojen merkitys kasvaa</a:t>
            </a:r>
            <a:endParaRPr lang="sv-FI" b="1" dirty="0"/>
          </a:p>
          <a:p>
            <a:pPr marL="45720" indent="0" fontAlgn="ctr">
              <a:buNone/>
            </a:pPr>
            <a:r>
              <a:rPr lang="fi-FI" dirty="0">
                <a:sym typeface="Wingdings" panose="05000000000000000000" pitchFamily="2" charset="2"/>
              </a:rPr>
              <a:t>	 </a:t>
            </a:r>
            <a:r>
              <a:rPr lang="fi-FI" dirty="0"/>
              <a:t>taitavampi kielenkäyttö ja esineiden hyödyntäminen mielikuvitusleikeissä</a:t>
            </a:r>
            <a:endParaRPr lang="sv-FI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SYMBOLIFUNKTION SYNTYMINEN</a:t>
            </a:r>
            <a:r>
              <a:rPr lang="fi-FI" b="1" dirty="0"/>
              <a:t>: </a:t>
            </a:r>
            <a:r>
              <a:rPr lang="fi-FI" b="1" dirty="0">
                <a:solidFill>
                  <a:schemeClr val="accent6">
                    <a:lumMod val="75000"/>
                  </a:schemeClr>
                </a:solidFill>
              </a:rPr>
              <a:t>Lapsi ymmärtää jonkin sanan tai käsitteen tarkoittavan tiettyä kohdetta. Tämä nopeuttaa ajattelua ratkaisevasti.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dirty="0"/>
              <a:t>Havainnot ja muisti edelleen konkreettisten havaintojen varassa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>
                <a:sym typeface="Wingdings" panose="05000000000000000000" pitchFamily="2" charset="2"/>
              </a:rPr>
              <a:t>Viivästynyt jäljittely: </a:t>
            </a:r>
            <a:r>
              <a:rPr lang="fi-FI" dirty="0">
                <a:sym typeface="Wingdings" panose="05000000000000000000" pitchFamily="2" charset="2"/>
              </a:rPr>
              <a:t>Lapsi jäljittelee aiemmin näkemäänsä mallia esim. rengas rattina, kivi puhelimena, ämpäri käsilaukkuna</a:t>
            </a:r>
          </a:p>
          <a:p>
            <a:r>
              <a:rPr lang="fi-FI" b="1" dirty="0">
                <a:sym typeface="Wingdings" panose="05000000000000000000" pitchFamily="2" charset="2"/>
              </a:rPr>
              <a:t>Kuvitteluleikeissä tunnekokemukset ovat voimakkaasti mukan</a:t>
            </a:r>
            <a:r>
              <a:rPr lang="fi-FI" dirty="0">
                <a:sym typeface="Wingdings" panose="05000000000000000000" pitchFamily="2" charset="2"/>
              </a:rPr>
              <a:t>a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 Leikkitoiminnan avulla lapsi valmistautuu kohtaamaan monenlaisia   	   	   	     elämäntilanteita (mm. roolien kokeileminen roolileikeissä)</a:t>
            </a:r>
          </a:p>
          <a:p>
            <a:r>
              <a:rPr lang="fi-FI" b="1" dirty="0">
                <a:sym typeface="Wingdings" panose="05000000000000000000" pitchFamily="2" charset="2"/>
              </a:rPr>
              <a:t>Päättelyä ohjaa voimakkaasti lapsen omat toiveet ja halut 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 Lapsi kieltäytyy hyväksymästä tosiasioita, jotka ovat hänen toiveidensa tiellä.</a:t>
            </a: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43340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63133" y="118533"/>
            <a:ext cx="9144000" cy="506386"/>
          </a:xfrm>
        </p:spPr>
        <p:txBody>
          <a:bodyPr>
            <a:normAutofit/>
          </a:bodyPr>
          <a:lstStyle/>
          <a:p>
            <a:r>
              <a:rPr lang="fi-FI" sz="2400" b="1" u="sng" dirty="0">
                <a:solidFill>
                  <a:schemeClr val="accent6">
                    <a:lumMod val="75000"/>
                  </a:schemeClr>
                </a:solidFill>
              </a:rPr>
              <a:t>INTUITIIVINEN KAUSI 4 – n. 7 vuotiaana</a:t>
            </a:r>
            <a:endParaRPr lang="sv-FI" sz="24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6086" y="709586"/>
            <a:ext cx="11148893" cy="607221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Lapsella monenlaisia ajattelutoimintoja, mutta hän ei ole vielä selvillä säännöistä, joita noudattaa ajattelussaan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Lapsi voi ratkaista ongelmia oikein, mutta ei osaa selittää miten päätyi lopputulokseen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Ajattelu suuressa määrin ympäristön mallien mukainen 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sz="1800" dirty="0">
                <a:sym typeface="Wingdings" panose="05000000000000000000" pitchFamily="2" charset="2"/>
              </a:rPr>
              <a:t>Jos lapsi kuulee asioita selitettävän järkiperäisesti, hän alkaa itsekin jäsentää 	kokemuksiaan samalla tavalla.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Jos lapselle luetaan satuja, hän oppii, että mielikuvitusmaailma sääntöinen on 	toisenlainen kuin todellisuus ja sen säännöt.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Sanonnat ymmärretään kirjaimellisesti ja konkreettisesti</a:t>
            </a:r>
            <a:r>
              <a:rPr lang="fi-FI" sz="1800" b="1" dirty="0"/>
              <a:t> </a:t>
            </a:r>
            <a:r>
              <a:rPr lang="fi-FI" sz="1800" dirty="0"/>
              <a:t>(esim. mustasukkainen, kaksikielinen)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SÄILYVYYSKÄSITYKSEN </a:t>
            </a:r>
            <a:r>
              <a:rPr lang="fi-FI" b="1" u="sng" dirty="0" err="1"/>
              <a:t>PUUTTUMINEN</a:t>
            </a:r>
            <a:r>
              <a:rPr lang="fi-FI" b="1" dirty="0" err="1"/>
              <a:t>:</a:t>
            </a:r>
            <a:r>
              <a:rPr lang="fi-FI" sz="1800" b="1" dirty="0" err="1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Lapsi</a:t>
            </a:r>
            <a: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 kuvittelee esineiden koon, tilavuuden tai lukumäärän muuttuvan, kun niitä muovataan toisen muotoisiksi, </a:t>
            </a:r>
            <a:b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</a:br>
            <a: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kun nestettä kaadetaan eri korkuiseen astiaan tai ryhmitellään uudelleen.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Ajattelua määrittää välitön havaintovaikutelma  - Lapsen on vaikea päätellä tavalla, 	     joka on ristiriidassa lapsen havaintoihin perustuvan vaikutelman kanssa.</a:t>
            </a:r>
          </a:p>
          <a:p>
            <a:pPr marL="45720" indent="0">
              <a:buNone/>
            </a:pPr>
            <a:r>
              <a:rPr lang="fi-FI" sz="1600" b="1" dirty="0">
                <a:sym typeface="Wingdings" panose="05000000000000000000" pitchFamily="2" charset="2"/>
              </a:rPr>
              <a:t>VIDEO: </a:t>
            </a:r>
            <a:r>
              <a:rPr lang="en-US" sz="1600" b="1" dirty="0">
                <a:sym typeface="Wingdings" panose="05000000000000000000" pitchFamily="2" charset="2"/>
              </a:rPr>
              <a:t>A typical child on Piaget's conservation tasks</a:t>
            </a:r>
            <a:r>
              <a:rPr lang="fi-FI" sz="1600" b="1" dirty="0">
                <a:sym typeface="Wingdings" panose="05000000000000000000" pitchFamily="2" charset="2"/>
              </a:rPr>
              <a:t> </a:t>
            </a:r>
            <a:r>
              <a:rPr lang="fi-FI" sz="1600" dirty="0">
                <a:sym typeface="Wingdings" panose="05000000000000000000" pitchFamily="2" charset="2"/>
              </a:rPr>
              <a:t>(Säilyvyyskäsityksen puuttumisen havainnollistaminen, 4½v.lapsi) </a:t>
            </a:r>
            <a:r>
              <a:rPr lang="sv-FI" sz="1600" dirty="0">
                <a:hlinkClick r:id="rId2"/>
              </a:rPr>
              <a:t>https://www.youtube.com/watch?v=gnArvcWaH6I</a:t>
            </a:r>
            <a:r>
              <a:rPr lang="sv-FI" sz="1600" dirty="0"/>
              <a:t>  (n. 3½ min.)</a:t>
            </a:r>
            <a:endParaRPr lang="fi-FI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i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88998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Violetit kukat sinisellä taustalla (laajakuva)</Template>
  <TotalTime>199</TotalTime>
  <Words>422</Words>
  <Application>Microsoft Office PowerPoint</Application>
  <PresentationFormat>Laajakuva</PresentationFormat>
  <Paragraphs>31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</vt:lpstr>
      <vt:lpstr>KUKAT 16X9</vt:lpstr>
      <vt:lpstr>Esioperationaalinen eli HAVAINTOIHIN PERUSTUVA VAIHE</vt:lpstr>
      <vt:lpstr>  YLEISTÄ ESIOPERATIONAALISESTA KAUDESTA  </vt:lpstr>
      <vt:lpstr>ESIOPERATIONAALINEN KAUSI JAKAUTUU:</vt:lpstr>
      <vt:lpstr>INTUITIIVINEN KAUSI 4 – n. 7 vuotiaana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ESIOPERATIONAALINEN KAUSI</dc:title>
  <dc:creator>Leena Pirnes</dc:creator>
  <cp:lastModifiedBy>Leena</cp:lastModifiedBy>
  <cp:revision>29</cp:revision>
  <dcterms:created xsi:type="dcterms:W3CDTF">2019-04-04T17:34:41Z</dcterms:created>
  <dcterms:modified xsi:type="dcterms:W3CDTF">2021-01-07T11:37:58Z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