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39A9A-B4B0-4B32-B8CD-2E25E95134C4}" type="datetimeFigureOut">
              <a:rPr lang="en-US" dirty="0"/>
              <a:t>1/7/2021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518A9-B687-4302-9395-2322403C6656}" type="datetimeFigureOut">
              <a:rPr lang="en-US" dirty="0"/>
              <a:t>1/7/2021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9A684-0CB7-41E9-A4DF-5D1C2CA5BF6F}" type="datetimeFigureOut">
              <a:rPr lang="en-US" dirty="0"/>
              <a:t>1/7/2021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D7C35-9E19-4518-A4B2-3B09CD8CC756}" type="datetimeFigureOut">
              <a:rPr lang="en-US" dirty="0"/>
              <a:t>1/7/2021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96DA8-8897-4DDF-BFB6-5D83863C837A}" type="datetimeFigureOut">
              <a:rPr lang="en-US" dirty="0"/>
              <a:t>1/7/2021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BA708-C5F0-412D-90E2-1919F0D196AE}" type="datetimeFigureOut">
              <a:rPr lang="en-US" dirty="0"/>
              <a:t>1/7/2021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8F8FA-EF43-4642-9368-3F4E33039BD9}" type="datetimeFigureOut">
              <a:rPr lang="en-US" dirty="0"/>
              <a:t>1/7/2021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1E721-B01C-4D5D-A3CA-2E5518383F10}" type="datetimeFigureOut">
              <a:rPr lang="en-US" dirty="0"/>
              <a:t>1/7/2021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513FEF9-69D0-4F8C-A336-59491FBEDC47}" type="datetimeFigureOut">
              <a:rPr lang="en-US" dirty="0"/>
              <a:t>1/7/2021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21DC-8981-44E6-BC8C-2BA8F673FFBB}" type="datetimeFigureOut">
              <a:rPr lang="en-US" dirty="0"/>
              <a:t>1/7/2021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5D3-0140-4E75-8D7F-C0623D06DFD7}" type="datetimeFigureOut">
              <a:rPr lang="en-US" dirty="0"/>
              <a:t>1/7/2021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666F9-5B40-48E0-8DFD-99EF944CDD22}" type="datetimeFigureOut">
              <a:rPr lang="en-US" dirty="0"/>
              <a:t>1/7/2021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98D6B-2C72-4E21-9893-A649C6E2A47D}" type="datetimeFigureOut">
              <a:rPr lang="en-US" dirty="0"/>
              <a:t>1/7/2021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811C9-A66C-49F0-970E-F7B68D9109A0}" type="datetimeFigureOut">
              <a:rPr lang="en-US" dirty="0"/>
              <a:t>1/7/2021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1AE78-96A2-4A23-B183-3B6DB4374FE7}" type="datetimeFigureOut">
              <a:rPr lang="en-US" dirty="0"/>
              <a:t>1/7/2021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E0757-B101-4811-9189-10EB2F458E2D}" type="datetimeFigureOut">
              <a:rPr lang="en-US" dirty="0"/>
              <a:t>1/7/2021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C078-589F-40E3-816C-EE21D62B5BBA}" type="datetimeFigureOut">
              <a:rPr lang="en-US" dirty="0"/>
              <a:t>1/7/2021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04436-CA73-4D53-89B4-2A5C7347BF2F}" type="datetimeFigureOut">
              <a:rPr lang="en-US" dirty="0"/>
              <a:t>1/7/2021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/?v=QpnmhuYbNYk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0" y="2610196"/>
            <a:ext cx="8986058" cy="1654233"/>
          </a:xfrm>
        </p:spPr>
        <p:txBody>
          <a:bodyPr/>
          <a:lstStyle/>
          <a:p>
            <a:pPr algn="ctr"/>
            <a:r>
              <a:rPr lang="fi-FI" sz="5000" dirty="0"/>
              <a:t>KONKREETTISEN AJATTELUN KAUSI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2816692" y="4395831"/>
            <a:ext cx="6649041" cy="1403835"/>
          </a:xfrm>
        </p:spPr>
        <p:txBody>
          <a:bodyPr>
            <a:normAutofit fontScale="25000" lnSpcReduction="20000"/>
          </a:bodyPr>
          <a:lstStyle/>
          <a:p>
            <a:pPr algn="ctr"/>
            <a:r>
              <a:rPr lang="fi-FI" sz="19200" b="1" dirty="0">
                <a:solidFill>
                  <a:srgbClr val="FFC000"/>
                </a:solidFill>
              </a:rPr>
              <a:t>7-12-vuotiaana</a:t>
            </a:r>
          </a:p>
          <a:p>
            <a:pPr algn="ctr"/>
            <a:endParaRPr lang="fi-FI" sz="19200" b="1" dirty="0">
              <a:solidFill>
                <a:srgbClr val="FFC000"/>
              </a:solidFill>
            </a:endParaRPr>
          </a:p>
          <a:p>
            <a:pPr algn="ctr"/>
            <a:r>
              <a:rPr lang="fi-FI" sz="7200" b="1" dirty="0">
                <a:solidFill>
                  <a:srgbClr val="FFC000"/>
                </a:solidFill>
              </a:rPr>
              <a:t>Viikon pähkinät: </a:t>
            </a:r>
            <a:r>
              <a:rPr lang="fi-FI" sz="7200" dirty="0">
                <a:hlinkClick r:id="rId2"/>
              </a:rPr>
              <a:t>https://www.youtube.com/watch/?v=QpnmhuYbNYk</a:t>
            </a:r>
            <a:endParaRPr lang="fi-FI" sz="7200" b="1" dirty="0">
              <a:solidFill>
                <a:srgbClr val="FFC000"/>
              </a:solidFill>
            </a:endParaRPr>
          </a:p>
          <a:p>
            <a:endParaRPr lang="fi-FI" sz="10000" b="1" dirty="0">
              <a:solidFill>
                <a:srgbClr val="FFC000"/>
              </a:solidFill>
            </a:endParaRP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61E40BA2-B300-4C23-AA3F-DF9DA1D09771}"/>
              </a:ext>
            </a:extLst>
          </p:cNvPr>
          <p:cNvSpPr txBox="1"/>
          <p:nvPr/>
        </p:nvSpPr>
        <p:spPr>
          <a:xfrm>
            <a:off x="10117123" y="6132352"/>
            <a:ext cx="14914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Leena Pirnes</a:t>
            </a:r>
          </a:p>
        </p:txBody>
      </p:sp>
    </p:spTree>
    <p:extLst>
      <p:ext uri="{BB962C8B-B14F-4D97-AF65-F5344CB8AC3E}">
        <p14:creationId xmlns:p14="http://schemas.microsoft.com/office/powerpoint/2010/main" val="19707974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/>
          <p:cNvSpPr txBox="1"/>
          <p:nvPr/>
        </p:nvSpPr>
        <p:spPr>
          <a:xfrm>
            <a:off x="159391" y="126950"/>
            <a:ext cx="11873820" cy="66171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600" b="1" dirty="0"/>
              <a:t>Ajattelu vielä sidoksissa konkreettisiin asioihin, joita voi kosketella ja nähdä</a:t>
            </a:r>
          </a:p>
          <a:p>
            <a:pPr marL="742950" lvl="1" indent="-285750">
              <a:buFont typeface="Wingdings" panose="05000000000000000000" pitchFamily="2" charset="2"/>
              <a:buChar char="à"/>
            </a:pPr>
            <a:r>
              <a:rPr lang="fi-FI" sz="2600" dirty="0"/>
              <a:t>Ymmärretään kuitenkin </a:t>
            </a:r>
            <a:r>
              <a:rPr lang="fi-FI" sz="2600" b="1" u="sng" dirty="0">
                <a:solidFill>
                  <a:srgbClr val="0070C0"/>
                </a:solidFill>
              </a:rPr>
              <a:t>käänteisyyden</a:t>
            </a:r>
            <a:r>
              <a:rPr lang="fi-FI" sz="2600" dirty="0"/>
              <a:t> </a:t>
            </a:r>
            <a:r>
              <a:rPr lang="fi-FI" sz="2000" dirty="0"/>
              <a:t>(esim. 5+2</a:t>
            </a:r>
          </a:p>
          <a:p>
            <a:pPr lvl="1"/>
            <a:r>
              <a:rPr lang="fi-FI" sz="2000" dirty="0"/>
              <a:t>    on sama kuin 2+5) </a:t>
            </a:r>
            <a:r>
              <a:rPr lang="fi-FI" sz="2600" dirty="0"/>
              <a:t>ja </a:t>
            </a:r>
            <a:r>
              <a:rPr lang="fi-FI" sz="2600" b="1" u="sng" dirty="0">
                <a:solidFill>
                  <a:srgbClr val="0070C0"/>
                </a:solidFill>
              </a:rPr>
              <a:t>säilyvyyden</a:t>
            </a:r>
            <a:r>
              <a:rPr lang="fi-FI" sz="2600" dirty="0"/>
              <a:t> </a:t>
            </a:r>
            <a:r>
              <a:rPr lang="fi-FI" sz="2000" dirty="0"/>
              <a:t>(esim. muovailuvahan määrä </a:t>
            </a:r>
          </a:p>
          <a:p>
            <a:pPr lvl="1"/>
            <a:r>
              <a:rPr lang="fi-FI" sz="2000" dirty="0"/>
              <a:t>    pysyy samana vaikka kappaleen muoto muuttuu)</a:t>
            </a:r>
            <a:r>
              <a:rPr lang="fi-FI" sz="2800" dirty="0"/>
              <a:t> </a:t>
            </a:r>
            <a:r>
              <a:rPr lang="fi-FI" sz="2600" dirty="0"/>
              <a:t>käsitteitä</a:t>
            </a:r>
          </a:p>
          <a:p>
            <a:pPr lvl="1"/>
            <a:endParaRPr lang="fi-FI" sz="2800" dirty="0"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600" b="1" dirty="0">
                <a:sym typeface="Wingdings" panose="05000000000000000000" pitchFamily="2" charset="2"/>
              </a:rPr>
              <a:t>Abstrakti ajattelu alkaa kehittyä</a:t>
            </a:r>
          </a:p>
          <a:p>
            <a:pPr marL="914400" lvl="1" indent="-457200">
              <a:buFont typeface="Wingdings" panose="05000000000000000000" pitchFamily="2" charset="2"/>
              <a:buChar char="à"/>
            </a:pPr>
            <a:r>
              <a:rPr lang="fi-FI" sz="2600" dirty="0">
                <a:sym typeface="Wingdings" panose="05000000000000000000" pitchFamily="2" charset="2"/>
              </a:rPr>
              <a:t>Ensimmäisten luokkien jälkeen laskujen laskeminen päässä ilman apuvälinetä alkaa sujua</a:t>
            </a:r>
          </a:p>
          <a:p>
            <a:endParaRPr lang="fi-FI" sz="2800" dirty="0">
              <a:sym typeface="Wingdings" panose="05000000000000000000" pitchFamily="2" charset="2"/>
            </a:endParaRPr>
          </a:p>
          <a:p>
            <a:endParaRPr lang="fi-FI" sz="2600" dirty="0"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600" b="1" dirty="0">
                <a:sym typeface="Wingdings" panose="05000000000000000000" pitchFamily="2" charset="2"/>
              </a:rPr>
              <a:t>Looginen päättely yltää kieleen ja luokittelukykyyn</a:t>
            </a:r>
            <a:r>
              <a:rPr lang="fi-FI" sz="2600" dirty="0">
                <a:sym typeface="Wingdings" panose="05000000000000000000" pitchFamily="2" charset="2"/>
              </a:rPr>
              <a:t> </a:t>
            </a:r>
            <a:endParaRPr lang="fi-FI" sz="2000" dirty="0">
              <a:sym typeface="Wingdings" panose="05000000000000000000" pitchFamily="2" charset="2"/>
            </a:endParaRPr>
          </a:p>
          <a:p>
            <a:r>
              <a:rPr lang="fi-FI" sz="2000" dirty="0">
                <a:sym typeface="Wingdings" panose="05000000000000000000" pitchFamily="2" charset="2"/>
              </a:rPr>
              <a:t>	 L</a:t>
            </a:r>
            <a:r>
              <a:rPr lang="fi-FI" sz="2000" dirty="0"/>
              <a:t>apsi osaa luokitella asioita useiden ominaisuuksien perusteella ja järjestää asioita </a:t>
            </a:r>
          </a:p>
          <a:p>
            <a:r>
              <a:rPr lang="fi-FI" sz="2000" dirty="0"/>
              <a:t>	    loogisesti esim. esineiden laittaminen kokojärjestykseen)</a:t>
            </a:r>
            <a:r>
              <a:rPr lang="fi-FI" sz="2000" dirty="0">
                <a:sym typeface="Wingdings" panose="05000000000000000000" pitchFamily="2" charset="2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sz="2000" dirty="0"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600" b="1" dirty="0"/>
              <a:t>Käsitys ajasta laajenee nykyhetkestä menneeseen ja tulevaan</a:t>
            </a:r>
          </a:p>
          <a:p>
            <a:endParaRPr lang="fi-FI" sz="2000" dirty="0">
              <a:sym typeface="Wingdings" panose="05000000000000000000" pitchFamily="2" charset="2"/>
            </a:endParaRPr>
          </a:p>
        </p:txBody>
      </p:sp>
      <p:pic>
        <p:nvPicPr>
          <p:cNvPr id="1026" name="Picture 2" descr="Kuvahaun tulos haulle matematiikan apuvÃ¤linee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06369">
            <a:off x="9347044" y="728157"/>
            <a:ext cx="2302041" cy="203826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Aiheeseen liittyvÃ¤ kuva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4030"/>
          <a:stretch/>
        </p:blipFill>
        <p:spPr bwMode="auto">
          <a:xfrm>
            <a:off x="6170366" y="3386667"/>
            <a:ext cx="1896230" cy="124231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Aiheeseen liittyvÃ¤ kuv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98065" y="4628980"/>
            <a:ext cx="1534544" cy="189159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9854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/>
          <p:cNvSpPr txBox="1"/>
          <p:nvPr/>
        </p:nvSpPr>
        <p:spPr>
          <a:xfrm>
            <a:off x="399011" y="173489"/>
            <a:ext cx="11792989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sz="2800" b="1" dirty="0"/>
              <a:t>Ajantaju ja välimatkojen ymmärrys muuttuu varmemmaksi</a:t>
            </a:r>
            <a:br>
              <a:rPr lang="fi-FI" sz="2800" dirty="0"/>
            </a:br>
            <a:endParaRPr lang="fi-FI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sz="2800" b="1" dirty="0"/>
              <a:t>Lapsi ymmärtää kellon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fi-FI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sz="2800" b="1" dirty="0"/>
              <a:t>Itsekeskeisyys vähenee</a:t>
            </a:r>
          </a:p>
          <a:p>
            <a:r>
              <a:rPr lang="fi-FI" sz="2800" dirty="0"/>
              <a:t>	</a:t>
            </a:r>
            <a:r>
              <a:rPr lang="fi-FI" sz="2800" dirty="0">
                <a:sym typeface="Wingdings" panose="05000000000000000000" pitchFamily="2" charset="2"/>
              </a:rPr>
              <a:t> </a:t>
            </a:r>
            <a:r>
              <a:rPr lang="fi-FI" sz="2800" dirty="0"/>
              <a:t>Vaiheittain lapsi myös oppii ymmärtämään asioita muiden 	  		 		näkökulmasta.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fi-FI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800" b="1" dirty="0"/>
              <a:t>Ajatteluun tulee vähitellen lisää joustavuutta ja lapsi kykenee ongelmia ratkaistessaan harkitsemaan erilaisia vaihtoehtoja. </a:t>
            </a:r>
          </a:p>
          <a:p>
            <a:endParaRPr lang="fi-FI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800" b="1" dirty="0"/>
              <a:t>Päättelykyky kohenee ja syy-seuraussuhteet selkenevät</a:t>
            </a:r>
          </a:p>
          <a:p>
            <a:endParaRPr lang="fi-FI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sz="2800" b="1" dirty="0"/>
              <a:t>Harjaantuu kyky käyttää erilaisia muististrategioita </a:t>
            </a:r>
          </a:p>
          <a:p>
            <a:r>
              <a:rPr lang="fi-FI" sz="2800" dirty="0"/>
              <a:t>    (esim. toistaminen, ryhmittely, </a:t>
            </a:r>
            <a:r>
              <a:rPr lang="fi-FI" sz="2800"/>
              <a:t>mielleyhtymät)</a:t>
            </a:r>
            <a:endParaRPr lang="fi-FI" sz="2800" dirty="0"/>
          </a:p>
        </p:txBody>
      </p:sp>
      <p:pic>
        <p:nvPicPr>
          <p:cNvPr id="2052" name="Picture 4" descr="Kuvahaun tulos haulle vÃ¤rikÃ¤s kell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4798" y="723021"/>
            <a:ext cx="1489166" cy="148916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Kuvahaun tulos haulle mind ma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6884" y="5446330"/>
            <a:ext cx="1856105" cy="123818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5649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erliini">
  <a:themeElements>
    <a:clrScheme name="Berlin">
      <a:dk1>
        <a:sysClr val="windowText" lastClr="000000"/>
      </a:dk1>
      <a:lt1>
        <a:sysClr val="window" lastClr="FFFFFF"/>
      </a:lt1>
      <a:dk2>
        <a:srgbClr val="6A9C41"/>
      </a:dk2>
      <a:lt2>
        <a:srgbClr val="E7E6E6"/>
      </a:lt2>
      <a:accent1>
        <a:srgbClr val="A7D535"/>
      </a:accent1>
      <a:accent2>
        <a:srgbClr val="EACA4F"/>
      </a:accent2>
      <a:accent3>
        <a:srgbClr val="FD9850"/>
      </a:accent3>
      <a:accent4>
        <a:srgbClr val="F46442"/>
      </a:accent4>
      <a:accent5>
        <a:srgbClr val="54D289"/>
      </a:accent5>
      <a:accent6>
        <a:srgbClr val="6AD8CB"/>
      </a:accent6>
      <a:hlink>
        <a:srgbClr val="CAFB50"/>
      </a:hlink>
      <a:folHlink>
        <a:srgbClr val="DEFF8B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3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06000"/>
                <a:satMod val="120000"/>
                <a:lumMod val="7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B587E4A9-1405-4B4F-8BC3-512EE08D2EB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TM04033917[[fn=Berliini]]</Template>
  <TotalTime>205</TotalTime>
  <Words>174</Words>
  <Application>Microsoft Office PowerPoint</Application>
  <PresentationFormat>Laajakuva</PresentationFormat>
  <Paragraphs>31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</vt:lpstr>
      <vt:lpstr>Berliini</vt:lpstr>
      <vt:lpstr>KONKREETTISEN AJATTELUN KAUSI</vt:lpstr>
      <vt:lpstr>PowerPoint-esitys</vt:lpstr>
      <vt:lpstr>PowerPoint-esitys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KONKEREETTISEN AJATTELUN KAUSI</dc:title>
  <dc:creator>Pirnes Leena</dc:creator>
  <cp:lastModifiedBy>Leena</cp:lastModifiedBy>
  <cp:revision>22</cp:revision>
  <dcterms:created xsi:type="dcterms:W3CDTF">2019-04-08T12:34:05Z</dcterms:created>
  <dcterms:modified xsi:type="dcterms:W3CDTF">2021-01-07T11:39:15Z</dcterms:modified>
</cp:coreProperties>
</file>