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60" r:id="rId4"/>
    <p:sldId id="259" r:id="rId5"/>
    <p:sldId id="257"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114" d="100"/>
          <a:sy n="114" d="100"/>
        </p:scale>
        <p:origin x="41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i-FI"/>
              <a:t>Muokkaa perustyyl. napsautt.</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i-FI"/>
              <a:t>Muokkaa perustyyl. napsautt.</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i-FI"/>
              <a:t>Muokkaa perustyyl. napsautt.</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i-FI"/>
              <a:t>Muokkaa perustyyl. napsautt.</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i-FI"/>
              <a:t>Muokkaa tekstin perustyylejä napsauttamalla</a:t>
            </a:r>
          </a:p>
        </p:txBody>
      </p:sp>
      <p:sp>
        <p:nvSpPr>
          <p:cNvPr id="5" name="Date Placeholder 4"/>
          <p:cNvSpPr>
            <a:spLocks noGrp="1"/>
          </p:cNvSpPr>
          <p:nvPr>
            <p:ph type="dt" sz="half" idx="10"/>
          </p:nvPr>
        </p:nvSpPr>
        <p:spPr/>
        <p:txBody>
          <a:bodyPr/>
          <a:lstStyle/>
          <a:p>
            <a:fld id="{B61BEF0D-F0BB-DE4B-95CE-6DB70DBA9567}" type="datetimeFigureOut">
              <a:rPr lang="en-US" dirty="0"/>
              <a:pPr/>
              <a:t>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i-FI"/>
              <a:t>Muokkaa perustyyl. napsautt.</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i-FI"/>
              <a:t>Muokkaa tekstin perustyylejä napsauttamalla</a:t>
            </a:r>
          </a:p>
        </p:txBody>
      </p:sp>
      <p:sp>
        <p:nvSpPr>
          <p:cNvPr id="5" name="Date Placeholder 4"/>
          <p:cNvSpPr>
            <a:spLocks noGrp="1"/>
          </p:cNvSpPr>
          <p:nvPr>
            <p:ph type="dt" sz="half" idx="10"/>
          </p:nvPr>
        </p:nvSpPr>
        <p:spPr/>
        <p:txBody>
          <a:bodyPr/>
          <a:lstStyle/>
          <a:p>
            <a:fld id="{B61BEF0D-F0BB-DE4B-95CE-6DB70DBA9567}" type="datetimeFigureOut">
              <a:rPr lang="en-US" dirty="0"/>
              <a:pPr/>
              <a:t>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i-FI"/>
              <a:t>Muokkaa perustyyl. napsautt.</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i-FI"/>
              <a:t>Muokkaa tekstin perustyylejä napsauttamalla</a:t>
            </a:r>
          </a:p>
        </p:txBody>
      </p:sp>
      <p:sp>
        <p:nvSpPr>
          <p:cNvPr id="5" name="Date Placeholder 4"/>
          <p:cNvSpPr>
            <a:spLocks noGrp="1"/>
          </p:cNvSpPr>
          <p:nvPr>
            <p:ph type="dt" sz="half" idx="10"/>
          </p:nvPr>
        </p:nvSpPr>
        <p:spPr/>
        <p:txBody>
          <a:bodyPr/>
          <a:lstStyle/>
          <a:p>
            <a:fld id="{B61BEF0D-F0BB-DE4B-95CE-6DB70DBA9567}" type="datetimeFigureOut">
              <a:rPr lang="en-US" dirty="0"/>
              <a:pPr/>
              <a:t>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Vertical Text Placeholder 2"/>
          <p:cNvSpPr>
            <a:spLocks noGrp="1"/>
          </p:cNvSpPr>
          <p:nvPr>
            <p:ph type="body" orient="vert" idx="1"/>
          </p:nvPr>
        </p:nvSpPr>
        <p:spPr/>
        <p:txBody>
          <a:bodyPr vert="eaVert" ancho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i-FI"/>
              <a:t>Muokkaa perustyyl. napsautt.</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i-FI"/>
              <a:t>Muokkaa perustyyl. napsautt.</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i-FI"/>
              <a:t>Muokkaa perustyyl. napsautt.</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i-FI"/>
              <a:t>Muokkaa perustyyl. napsautt.</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i-FI"/>
              <a:t>Muokkaa perustyyl. napsautt.</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B61BEF0D-F0BB-DE4B-95CE-6DB70DBA9567}" type="datetimeFigureOut">
              <a:rPr lang="en-US" dirty="0"/>
              <a:pPr/>
              <a:t>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i-FI"/>
              <a:t>Muokkaa perustyyl. napsautt.</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B61BEF0D-F0BB-DE4B-95CE-6DB70DBA9567}" type="datetimeFigureOut">
              <a:rPr lang="en-US" dirty="0"/>
              <a:pPr/>
              <a:t>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i-FI"/>
              <a:t>Muokkaa perustyyl. napsautt.</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1/7/2021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yle.fi/aihe/artikkeli/2012/10/15/kasvatustaidon-giganti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2589213" y="2514600"/>
            <a:ext cx="8915399" cy="1151467"/>
          </a:xfrm>
        </p:spPr>
        <p:txBody>
          <a:bodyPr/>
          <a:lstStyle/>
          <a:p>
            <a:r>
              <a:rPr lang="fi-FI" b="1" dirty="0"/>
              <a:t>AJATTELUN KEHITYS</a:t>
            </a:r>
            <a:endParaRPr lang="sv-FI" b="1" dirty="0"/>
          </a:p>
        </p:txBody>
      </p:sp>
      <p:sp>
        <p:nvSpPr>
          <p:cNvPr id="3" name="Alaotsikko 2"/>
          <p:cNvSpPr>
            <a:spLocks noGrp="1"/>
          </p:cNvSpPr>
          <p:nvPr>
            <p:ph type="subTitle" idx="1"/>
          </p:nvPr>
        </p:nvSpPr>
        <p:spPr>
          <a:xfrm>
            <a:off x="2589212" y="4328647"/>
            <a:ext cx="8915399" cy="471954"/>
          </a:xfrm>
        </p:spPr>
        <p:txBody>
          <a:bodyPr/>
          <a:lstStyle/>
          <a:p>
            <a:r>
              <a:rPr lang="fi-FI" dirty="0"/>
              <a:t>Leena Pirnes</a:t>
            </a:r>
            <a:endParaRPr lang="sv-FI" dirty="0"/>
          </a:p>
        </p:txBody>
      </p:sp>
    </p:spTree>
    <p:extLst>
      <p:ext uri="{BB962C8B-B14F-4D97-AF65-F5344CB8AC3E}">
        <p14:creationId xmlns:p14="http://schemas.microsoft.com/office/powerpoint/2010/main" val="759319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794934" y="541866"/>
            <a:ext cx="9768945" cy="1041400"/>
          </a:xfrm>
        </p:spPr>
        <p:txBody>
          <a:bodyPr/>
          <a:lstStyle/>
          <a:p>
            <a:r>
              <a:rPr lang="fi-FI" b="1" dirty="0"/>
              <a:t>Piaget´n teoria kognitiivisesta kehityksestä</a:t>
            </a:r>
          </a:p>
        </p:txBody>
      </p:sp>
      <p:sp>
        <p:nvSpPr>
          <p:cNvPr id="3" name="Sisällön paikkamerkki 2"/>
          <p:cNvSpPr>
            <a:spLocks noGrp="1"/>
          </p:cNvSpPr>
          <p:nvPr>
            <p:ph idx="1"/>
          </p:nvPr>
        </p:nvSpPr>
        <p:spPr>
          <a:xfrm>
            <a:off x="1276877" y="1185333"/>
            <a:ext cx="10915123" cy="5672667"/>
          </a:xfrm>
        </p:spPr>
        <p:txBody>
          <a:bodyPr>
            <a:normAutofit fontScale="70000" lnSpcReduction="20000"/>
          </a:bodyPr>
          <a:lstStyle/>
          <a:p>
            <a:pPr marL="0" indent="0">
              <a:buNone/>
            </a:pPr>
            <a:endParaRPr lang="fi-FI" sz="2400" dirty="0"/>
          </a:p>
          <a:p>
            <a:r>
              <a:rPr lang="fi-FI" sz="2600" b="1" dirty="0"/>
              <a:t>Kognitiivisella kehityksellä tarkoitetaan tiedollisten toimintojen </a:t>
            </a:r>
            <a:r>
              <a:rPr lang="fi-FI" sz="2600" dirty="0"/>
              <a:t>(mm.  havaitsemisen, muistin ja ajattelun) </a:t>
            </a:r>
            <a:r>
              <a:rPr lang="fi-FI" sz="2600" b="1" dirty="0"/>
              <a:t>kehitystä. </a:t>
            </a:r>
            <a:r>
              <a:rPr lang="fi-FI" sz="2600" dirty="0"/>
              <a:t>Kognitiiviset toiminnot ovat tiedon vastaanottamiseen (havaitsemiseen), tiedon käsittelyyn ja muokkaamiseen (ajatteluun ja kieleen) sekä tiedon varastointiin (muistiin) liittyviä toimintoja.</a:t>
            </a:r>
          </a:p>
          <a:p>
            <a:pPr marL="0" indent="0">
              <a:buNone/>
            </a:pPr>
            <a:r>
              <a:rPr lang="fi-FI" sz="2600" dirty="0"/>
              <a:t>	</a:t>
            </a:r>
          </a:p>
          <a:p>
            <a:r>
              <a:rPr lang="fi-FI" sz="2600" dirty="0"/>
              <a:t>Jean Piaget (1896-1980)oli kognitiivisen psykologian keskeinen tutkija ja vaikuttaja.</a:t>
            </a:r>
          </a:p>
          <a:p>
            <a:pPr marL="0" indent="0">
              <a:buNone/>
            </a:pPr>
            <a:endParaRPr lang="fi-FI" sz="2600" dirty="0"/>
          </a:p>
          <a:p>
            <a:r>
              <a:rPr lang="fi-FI" sz="2600" b="1" dirty="0"/>
              <a:t>Piaget´n teoria käsittelee lapsen ajattelun kehitystä. </a:t>
            </a:r>
            <a:r>
              <a:rPr lang="fi-FI" sz="2600" dirty="0"/>
              <a:t>Teorian taustalla on käsitys siitä, että ajattelu kehittyy vaiheittain ja jokainen alempi vaihe on ylemmän tason edellytys eli kehitys etenee vaihe kerrallaan.</a:t>
            </a:r>
          </a:p>
          <a:p>
            <a:pPr marL="0" indent="0">
              <a:buNone/>
            </a:pPr>
            <a:endParaRPr lang="fi-FI" sz="2600" dirty="0"/>
          </a:p>
          <a:p>
            <a:r>
              <a:rPr lang="fi-FI" sz="2600" dirty="0"/>
              <a:t>Lapsi suuntaa havaintojaan aktiivisesti ja alkaa jäsennellä niitä (=sisäiset mallit). Samalla lapsi rakentaa maailmaansa ja alkaa muunnella toimintaansa vanhojen toimintamallien kautta rakentaen uusia toimintamalleja (=skeemat). Nämä skeemat muokkautuvat ja muuntuvat oppimisen kautta ja kulloisenkin tarpeen mukaisesti.</a:t>
            </a:r>
          </a:p>
          <a:p>
            <a:pPr marL="0" indent="0">
              <a:buNone/>
            </a:pPr>
            <a:endParaRPr lang="fi-FI" sz="2600" dirty="0"/>
          </a:p>
          <a:p>
            <a:r>
              <a:rPr lang="fi-FI" sz="2600" b="1" dirty="0"/>
              <a:t>Piaget´n mukaan ajattelun kehitys etenee neljän vaiheen kautta </a:t>
            </a:r>
            <a:r>
              <a:rPr lang="fi-FI" sz="2600" dirty="0">
                <a:sym typeface="Wingdings" panose="05000000000000000000" pitchFamily="2" charset="2"/>
              </a:rPr>
              <a:t> kaikilla samassa järjestyksessä, mutta yksilöllisessä tahdissa.</a:t>
            </a:r>
          </a:p>
          <a:p>
            <a:endParaRPr lang="sv-FI" dirty="0"/>
          </a:p>
        </p:txBody>
      </p:sp>
    </p:spTree>
    <p:extLst>
      <p:ext uri="{BB962C8B-B14F-4D97-AF65-F5344CB8AC3E}">
        <p14:creationId xmlns:p14="http://schemas.microsoft.com/office/powerpoint/2010/main" val="735606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388534" y="268510"/>
            <a:ext cx="10507132" cy="798290"/>
          </a:xfrm>
        </p:spPr>
        <p:txBody>
          <a:bodyPr>
            <a:normAutofit/>
          </a:bodyPr>
          <a:lstStyle/>
          <a:p>
            <a:r>
              <a:rPr lang="fi-FI" sz="3400" b="1" dirty="0"/>
              <a:t>KOGNITIIVISTA KEHITYSTÄ OHJAAVAT MEKANISMIT</a:t>
            </a:r>
            <a:endParaRPr lang="sv-FI" sz="3400" b="1" dirty="0"/>
          </a:p>
        </p:txBody>
      </p:sp>
      <p:sp>
        <p:nvSpPr>
          <p:cNvPr id="3" name="Sisällön paikkamerkki 2"/>
          <p:cNvSpPr>
            <a:spLocks noGrp="1"/>
          </p:cNvSpPr>
          <p:nvPr>
            <p:ph idx="1"/>
          </p:nvPr>
        </p:nvSpPr>
        <p:spPr>
          <a:xfrm>
            <a:off x="1947333" y="1066800"/>
            <a:ext cx="10159999" cy="5733011"/>
          </a:xfrm>
        </p:spPr>
        <p:txBody>
          <a:bodyPr>
            <a:normAutofit lnSpcReduction="10000"/>
          </a:bodyPr>
          <a:lstStyle/>
          <a:p>
            <a:pPr marL="0" indent="0">
              <a:buNone/>
            </a:pPr>
            <a:r>
              <a:rPr lang="fi-FI" b="1" dirty="0"/>
              <a:t>ASSIMILAATIO </a:t>
            </a:r>
          </a:p>
          <a:p>
            <a:pPr>
              <a:buFont typeface="Arial" panose="020B0604020202020204" pitchFamily="34" charset="0"/>
              <a:buChar char="•"/>
            </a:pPr>
            <a:r>
              <a:rPr lang="fi-FI" b="1" dirty="0"/>
              <a:t>Sulauttaminen</a:t>
            </a:r>
            <a:r>
              <a:rPr lang="fi-FI" dirty="0"/>
              <a:t>: uusi tieto sulautuu vanhaan tietoon täydentäen sitä.</a:t>
            </a:r>
          </a:p>
          <a:p>
            <a:pPr>
              <a:buFont typeface="Arial" panose="020B0604020202020204" pitchFamily="34" charset="0"/>
              <a:buChar char="•"/>
            </a:pPr>
            <a:r>
              <a:rPr lang="fi-FI" dirty="0"/>
              <a:t>Tarkoittaa, että uutta tietoa valikoidaan ja muokataan muotoon, jossa se parhaiten vastaa muistissa olevaa tietoa</a:t>
            </a:r>
          </a:p>
          <a:p>
            <a:pPr marL="0" indent="0">
              <a:buNone/>
            </a:pPr>
            <a:r>
              <a:rPr lang="fi-FI" dirty="0">
                <a:sym typeface="Wingdings" panose="05000000000000000000" pitchFamily="2" charset="2"/>
              </a:rPr>
              <a:t>	</a:t>
            </a:r>
            <a:r>
              <a:rPr lang="fi-FI" dirty="0">
                <a:solidFill>
                  <a:schemeClr val="accent1"/>
                </a:solidFill>
                <a:sym typeface="Wingdings" panose="05000000000000000000" pitchFamily="2" charset="2"/>
              </a:rPr>
              <a:t></a:t>
            </a:r>
            <a:r>
              <a:rPr lang="fi-FI" dirty="0">
                <a:sym typeface="Wingdings" panose="05000000000000000000" pitchFamily="2" charset="2"/>
              </a:rPr>
              <a:t> Sinulle neuvotaan uusi reitti kotoa kouluun tietyön takia. Mietit mielessäsi miten 	 	     uusi reitti eroaa aikaisemmasta ja osaat mielessäsi kulkea uuden reitin.</a:t>
            </a:r>
            <a:endParaRPr lang="fi-FI" dirty="0"/>
          </a:p>
          <a:p>
            <a:pPr marL="0" indent="0">
              <a:buNone/>
            </a:pPr>
            <a:endParaRPr lang="fi-FI" b="1" dirty="0"/>
          </a:p>
          <a:p>
            <a:pPr marL="0" indent="0">
              <a:buNone/>
            </a:pPr>
            <a:r>
              <a:rPr lang="fi-FI" b="1" dirty="0"/>
              <a:t>AKKOMODAATIO</a:t>
            </a:r>
          </a:p>
          <a:p>
            <a:pPr>
              <a:buFont typeface="Arial" panose="020B0604020202020204" pitchFamily="34" charset="0"/>
              <a:buChar char="•"/>
            </a:pPr>
            <a:r>
              <a:rPr lang="fi-FI" b="1" dirty="0"/>
              <a:t>Mukauttaminen</a:t>
            </a:r>
            <a:r>
              <a:rPr lang="fi-FI" dirty="0"/>
              <a:t>: uusi tieto tulee vanhan rinnalle</a:t>
            </a:r>
          </a:p>
          <a:p>
            <a:pPr>
              <a:buFont typeface="Arial" panose="020B0604020202020204" pitchFamily="34" charset="0"/>
              <a:buChar char="•"/>
            </a:pPr>
            <a:r>
              <a:rPr lang="fi-FI" dirty="0"/>
              <a:t>Tulee käyttöön, kun uusi tieto poikkeaa selvästi yksilön sisäisistä malleista.</a:t>
            </a:r>
          </a:p>
          <a:p>
            <a:pPr>
              <a:buFont typeface="Arial" panose="020B0604020202020204" pitchFamily="34" charset="0"/>
              <a:buChar char="•"/>
            </a:pPr>
            <a:r>
              <a:rPr lang="fi-FI" dirty="0"/>
              <a:t>Tietojärjestelmä täytyy mukauttaa siten, että ne vastaavat uutta tietoa ja sallivat  sen tulkitsemisen </a:t>
            </a:r>
            <a:r>
              <a:rPr lang="fi-FI" dirty="0">
                <a:sym typeface="Wingdings" panose="05000000000000000000" pitchFamily="2" charset="2"/>
              </a:rPr>
              <a:t> Täysin uuden tiedon oppiminen</a:t>
            </a:r>
          </a:p>
          <a:p>
            <a:pPr lvl="1">
              <a:buFont typeface="Wingdings" panose="05000000000000000000" pitchFamily="2" charset="2"/>
              <a:buChar char="à"/>
            </a:pPr>
            <a:r>
              <a:rPr lang="fi-FI" sz="1700" dirty="0">
                <a:sym typeface="Wingdings" panose="05000000000000000000" pitchFamily="2" charset="2"/>
              </a:rPr>
              <a:t>Sinä opit uutena esimerkiksi tämän Piaget´n teorian ja alat havainnoida lasten toimintaa ja omaa ajattelua teorian kautta  </a:t>
            </a:r>
          </a:p>
          <a:p>
            <a:pPr lvl="1">
              <a:buFont typeface="Wingdings" panose="05000000000000000000" pitchFamily="2" charset="2"/>
              <a:buChar char="à"/>
            </a:pPr>
            <a:r>
              <a:rPr lang="fi-FI" sz="1700" dirty="0">
                <a:sym typeface="Wingdings" panose="05000000000000000000" pitchFamily="2" charset="2"/>
              </a:rPr>
              <a:t>Sinulla ei ole aikaisempaa kokemusta autolla ajosta. Autokoulussa opit taidon. Tiedät sen jälkeen mm. milloin painetaan kytkintä, miksi kytkintä ja jarrua painetaan samaan aikaan. Osaat vaihtaa vaihdetta. Tiedät miten mäkilähtö tehdään jne.</a:t>
            </a:r>
            <a:endParaRPr lang="fi-FI" sz="1700" dirty="0"/>
          </a:p>
          <a:p>
            <a:pPr>
              <a:buFont typeface="Arial" panose="020B0604020202020204" pitchFamily="34" charset="0"/>
              <a:buChar char="•"/>
            </a:pPr>
            <a:endParaRPr lang="sv-FI" dirty="0"/>
          </a:p>
        </p:txBody>
      </p:sp>
    </p:spTree>
    <p:extLst>
      <p:ext uri="{BB962C8B-B14F-4D97-AF65-F5344CB8AC3E}">
        <p14:creationId xmlns:p14="http://schemas.microsoft.com/office/powerpoint/2010/main" val="585669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279659" y="327776"/>
            <a:ext cx="8911687" cy="772890"/>
          </a:xfrm>
        </p:spPr>
        <p:txBody>
          <a:bodyPr>
            <a:normAutofit/>
          </a:bodyPr>
          <a:lstStyle/>
          <a:p>
            <a:r>
              <a:rPr lang="fi-FI" sz="4000" b="1" dirty="0"/>
              <a:t>Piaget´n teorian vaiheet</a:t>
            </a:r>
            <a:endParaRPr lang="sv-FI" sz="4000" b="1" dirty="0"/>
          </a:p>
        </p:txBody>
      </p:sp>
      <p:sp>
        <p:nvSpPr>
          <p:cNvPr id="3" name="Sisällön paikkamerkki 2"/>
          <p:cNvSpPr>
            <a:spLocks noGrp="1"/>
          </p:cNvSpPr>
          <p:nvPr>
            <p:ph idx="1"/>
          </p:nvPr>
        </p:nvSpPr>
        <p:spPr>
          <a:xfrm>
            <a:off x="1870365" y="1168401"/>
            <a:ext cx="10101502" cy="5503332"/>
          </a:xfrm>
        </p:spPr>
        <p:txBody>
          <a:bodyPr>
            <a:normAutofit fontScale="70000" lnSpcReduction="20000"/>
          </a:bodyPr>
          <a:lstStyle/>
          <a:p>
            <a:r>
              <a:rPr lang="fi-FI" sz="2100" b="1" dirty="0"/>
              <a:t>Sensomotorinen eli aistitoimintoihin perustuva vaihe (0-2v.</a:t>
            </a:r>
            <a:r>
              <a:rPr lang="fi-FI" sz="2100" dirty="0"/>
              <a:t>): Ajattelu perustuu liikkumiseen ja aistimiseen. Uusi tieto sulautuu vanhaan. Ympäristö on ajattelun kehityksen kannalta hyvin tärkeä. Alkeellisen syy-seuraus-suhteen tajuaminen. </a:t>
            </a:r>
            <a:r>
              <a:rPr lang="fi-FI" sz="2100" b="1" dirty="0"/>
              <a:t>Esineiden pysyvyyskäsitys.</a:t>
            </a:r>
          </a:p>
          <a:p>
            <a:endParaRPr lang="fi-FI" sz="2100" dirty="0"/>
          </a:p>
          <a:p>
            <a:r>
              <a:rPr lang="fi-FI" sz="2100" b="1" dirty="0"/>
              <a:t>Esioperationaalinen  eli havaintoihin perustuva vaihe (2-7v.): </a:t>
            </a:r>
            <a:r>
              <a:rPr lang="fi-FI" sz="2100" dirty="0"/>
              <a:t>Jakautuu </a:t>
            </a:r>
            <a:r>
              <a:rPr lang="fi-FI" sz="2100" b="1" i="1" dirty="0"/>
              <a:t>esikäsitteelliseen vaiheeseen (2-4v.) </a:t>
            </a:r>
            <a:r>
              <a:rPr lang="fi-FI" sz="2100" dirty="0"/>
              <a:t>ja </a:t>
            </a:r>
            <a:r>
              <a:rPr lang="fi-FI" sz="2100" b="1" i="1" dirty="0"/>
              <a:t>intuitiiviseen vaiheeseen (4-7v.). </a:t>
            </a:r>
          </a:p>
          <a:p>
            <a:pPr marL="0" indent="0">
              <a:buNone/>
            </a:pPr>
            <a:r>
              <a:rPr lang="fi-FI" sz="2100" b="1" i="1" dirty="0">
                <a:solidFill>
                  <a:schemeClr val="accent1"/>
                </a:solidFill>
              </a:rPr>
              <a:t>	</a:t>
            </a:r>
            <a:r>
              <a:rPr lang="fi-FI" sz="2100" b="1" dirty="0">
                <a:solidFill>
                  <a:schemeClr val="accent1"/>
                </a:solidFill>
              </a:rPr>
              <a:t>Esikäsitteellisessä </a:t>
            </a:r>
            <a:r>
              <a:rPr lang="fi-FI" sz="2100" dirty="0"/>
              <a:t>vaiheessa lapsella on vielä vaikeuksia erottaa ajattelua ja tekoja toisistaan. Ajattelua 	hallitsee itsekeskeisyys ja animismi (lapsi elollistaa ja sielullistaa kaiken, mitä näkee mm. nalle elää, 	sukka kenkkuilee, puut puhuvat ja kivillä on tunteet). </a:t>
            </a:r>
            <a:r>
              <a:rPr lang="fi-FI" sz="2100" b="1" dirty="0"/>
              <a:t>Symbolifunktion syntyminen: </a:t>
            </a:r>
            <a:r>
              <a:rPr lang="fi-FI" sz="2100" dirty="0"/>
              <a:t>lapsi ymmärtää 	jonkin sanan tai käsitteen tarkoittavan tiettyä kohdetta =&gt; nopeuttaa ajattelua ratkaisevasti.</a:t>
            </a:r>
          </a:p>
          <a:p>
            <a:pPr marL="0" indent="0">
              <a:buNone/>
            </a:pPr>
            <a:r>
              <a:rPr lang="fi-FI" sz="2100" dirty="0">
                <a:solidFill>
                  <a:schemeClr val="accent1"/>
                </a:solidFill>
              </a:rPr>
              <a:t>	</a:t>
            </a:r>
            <a:r>
              <a:rPr lang="fi-FI" sz="2100" b="1" dirty="0">
                <a:solidFill>
                  <a:schemeClr val="accent1"/>
                </a:solidFill>
              </a:rPr>
              <a:t>Intuitiivisessa</a:t>
            </a:r>
            <a:r>
              <a:rPr lang="fi-FI" sz="2100" dirty="0"/>
              <a:t> vaiheessa aikasuhteet hahmottuvat.</a:t>
            </a:r>
            <a:r>
              <a:rPr lang="fi-FI" sz="2100" b="1" i="1" dirty="0"/>
              <a:t> </a:t>
            </a:r>
            <a:r>
              <a:rPr lang="fi-FI" sz="2100" b="1" dirty="0"/>
              <a:t>Säilyvyyskäsityksen puuttuminen </a:t>
            </a:r>
            <a:r>
              <a:rPr lang="fi-FI" sz="2100" dirty="0">
                <a:sym typeface="Wingdings" panose="05000000000000000000" pitchFamily="2" charset="2"/>
              </a:rPr>
              <a:t> Lapsi kuvittelee 	esineiden koon, tilavuuden tai lukumäärän muuttuvan, kun niitä muovataan toisen muotoisiksi, kun 	nestettä kaadetaan eri korkuiseen astiaan tai ryhmitellään uudelleen.</a:t>
            </a:r>
          </a:p>
          <a:p>
            <a:pPr marL="0" indent="0">
              <a:buNone/>
            </a:pPr>
            <a:r>
              <a:rPr lang="fi-FI" sz="2100" dirty="0"/>
              <a:t>  </a:t>
            </a:r>
          </a:p>
          <a:p>
            <a:r>
              <a:rPr lang="fi-FI" sz="2100" b="1" dirty="0"/>
              <a:t>Konkreettisten operaatioiden eli konkreettisen ajattelun vaihe (7-11v.): </a:t>
            </a:r>
            <a:r>
              <a:rPr lang="fi-FI" sz="2100" dirty="0"/>
              <a:t>Itsekeskeisyys vähenee ja ajattelun loogisuus ja johdonmukaisuus paranee. Lapsi oppii normit ja moraalisäännöt. Ajattelussa käytetään konkreettisia asioita. Abstraktit käsitteet ovat vielä vaikeita (rajoittaa ajattelua). Käsitteiden hierarkkisuus syntyy (luokitteluiden rakentelu). </a:t>
            </a:r>
            <a:r>
              <a:rPr lang="fi-FI" sz="2100" b="1" dirty="0"/>
              <a:t>Käänteisyyden ja säilyvyyden ymmärtäminen.</a:t>
            </a:r>
          </a:p>
          <a:p>
            <a:pPr marL="0" indent="0">
              <a:buNone/>
            </a:pPr>
            <a:endParaRPr lang="fi-FI" sz="2100" dirty="0"/>
          </a:p>
          <a:p>
            <a:r>
              <a:rPr lang="fi-FI" sz="2100" b="1" dirty="0"/>
              <a:t>Muodollisten operaatioiden eli loogisen ajattelu vaihe (12v </a:t>
            </a:r>
            <a:r>
              <a:rPr lang="fi-FI" sz="2100" b="1" dirty="0">
                <a:sym typeface="Wingdings" panose="05000000000000000000" pitchFamily="2" charset="2"/>
              </a:rPr>
              <a:t></a:t>
            </a:r>
            <a:r>
              <a:rPr lang="fi-FI" sz="2100" b="1" dirty="0"/>
              <a:t>): </a:t>
            </a:r>
            <a:r>
              <a:rPr lang="fi-FI" sz="2100" dirty="0"/>
              <a:t>Abstrakti ajattelu ja empatiataito kehittyvät ja mielikuvitus laajenee. Nuori arvioi normi ja moraalisäännöstöä. Uskonnolliset ja elämän filosofiset kysymykset ovat kiinnostavia. Ajattelu irrottautuu konkreettisesta ympäristöstä. Hypoteesit ja olettamusten vertailu mahdollista.</a:t>
            </a:r>
          </a:p>
          <a:p>
            <a:endParaRPr lang="fi-FI" sz="2100" dirty="0"/>
          </a:p>
          <a:p>
            <a:endParaRPr lang="sv-FI" dirty="0"/>
          </a:p>
        </p:txBody>
      </p:sp>
    </p:spTree>
    <p:extLst>
      <p:ext uri="{BB962C8B-B14F-4D97-AF65-F5344CB8AC3E}">
        <p14:creationId xmlns:p14="http://schemas.microsoft.com/office/powerpoint/2010/main" val="476310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Kasvatustaidon gigantit: Jean Piaget ja </a:t>
            </a:r>
            <a:r>
              <a:rPr lang="fi-FI" dirty="0" err="1"/>
              <a:t>Lev</a:t>
            </a:r>
            <a:r>
              <a:rPr lang="fi-FI" dirty="0"/>
              <a:t> </a:t>
            </a:r>
            <a:r>
              <a:rPr lang="fi-FI" dirty="0" err="1"/>
              <a:t>Vygotski</a:t>
            </a:r>
            <a:endParaRPr lang="sv-FI" dirty="0"/>
          </a:p>
        </p:txBody>
      </p:sp>
      <p:sp>
        <p:nvSpPr>
          <p:cNvPr id="3" name="Sisällön paikkamerkki 2"/>
          <p:cNvSpPr>
            <a:spLocks noGrp="1"/>
          </p:cNvSpPr>
          <p:nvPr>
            <p:ph idx="1"/>
          </p:nvPr>
        </p:nvSpPr>
        <p:spPr>
          <a:xfrm>
            <a:off x="2589211" y="2133600"/>
            <a:ext cx="9458855" cy="3777622"/>
          </a:xfrm>
        </p:spPr>
        <p:txBody>
          <a:bodyPr/>
          <a:lstStyle/>
          <a:p>
            <a:pPr marL="0" indent="0">
              <a:buNone/>
            </a:pPr>
            <a:r>
              <a:rPr lang="fi-FI" dirty="0"/>
              <a:t>VIDEO: Kasvatustaidon gigantit. Piaget ja </a:t>
            </a:r>
            <a:r>
              <a:rPr lang="fi-FI" dirty="0" err="1"/>
              <a:t>Vygotski</a:t>
            </a:r>
            <a:r>
              <a:rPr lang="fi-FI" dirty="0"/>
              <a:t> (n. 30 min)</a:t>
            </a:r>
            <a:endParaRPr lang="sv-FI" dirty="0"/>
          </a:p>
          <a:p>
            <a:pPr marL="0" indent="0">
              <a:buNone/>
            </a:pPr>
            <a:r>
              <a:rPr lang="sv-FI" dirty="0">
                <a:hlinkClick r:id="rId2"/>
              </a:rPr>
              <a:t>https://yle.fi/aihe/artikkeli/2012/10/15/kasvatustaidon-gigantit</a:t>
            </a:r>
            <a:endParaRPr lang="sv-FI" dirty="0"/>
          </a:p>
          <a:p>
            <a:pPr marL="0" indent="0">
              <a:buNone/>
            </a:pPr>
            <a:endParaRPr lang="fi-FI" dirty="0"/>
          </a:p>
          <a:p>
            <a:r>
              <a:rPr lang="fi-FI" sz="2400" dirty="0"/>
              <a:t>Oppitunneilla käsitellään ajattelun kehitystä tarkemmin ikäkausittain. </a:t>
            </a:r>
            <a:endParaRPr lang="sv-FI" sz="2400" dirty="0"/>
          </a:p>
        </p:txBody>
      </p:sp>
    </p:spTree>
    <p:extLst>
      <p:ext uri="{BB962C8B-B14F-4D97-AF65-F5344CB8AC3E}">
        <p14:creationId xmlns:p14="http://schemas.microsoft.com/office/powerpoint/2010/main" val="3470944790"/>
      </p:ext>
    </p:extLst>
  </p:cSld>
  <p:clrMapOvr>
    <a:masterClrMapping/>
  </p:clrMapOvr>
</p:sld>
</file>

<file path=ppt/theme/theme1.xml><?xml version="1.0" encoding="utf-8"?>
<a:theme xmlns:a="http://schemas.openxmlformats.org/drawingml/2006/main" name="Kiehkura">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226</TotalTime>
  <Words>613</Words>
  <Application>Microsoft Office PowerPoint</Application>
  <PresentationFormat>Laajakuva</PresentationFormat>
  <Paragraphs>40</Paragraphs>
  <Slides>5</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5</vt:i4>
      </vt:variant>
    </vt:vector>
  </HeadingPairs>
  <TitlesOfParts>
    <vt:vector size="10" baseType="lpstr">
      <vt:lpstr>Arial</vt:lpstr>
      <vt:lpstr>Century Gothic</vt:lpstr>
      <vt:lpstr>Wingdings</vt:lpstr>
      <vt:lpstr>Wingdings 3</vt:lpstr>
      <vt:lpstr>Kiehkura</vt:lpstr>
      <vt:lpstr>AJATTELUN KEHITYS</vt:lpstr>
      <vt:lpstr>Piaget´n teoria kognitiivisesta kehityksestä</vt:lpstr>
      <vt:lpstr>KOGNITIIVISTA KEHITYSTÄ OHJAAVAT MEKANISMIT</vt:lpstr>
      <vt:lpstr>Piaget´n teorian vaiheet</vt:lpstr>
      <vt:lpstr>Kasvatustaidon gigantit: Jean Piaget ja Lev Vygotski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AJATTELUN KEHITYS</dc:title>
  <dc:creator>Leena Pirnes</dc:creator>
  <cp:lastModifiedBy>Leena</cp:lastModifiedBy>
  <cp:revision>33</cp:revision>
  <dcterms:created xsi:type="dcterms:W3CDTF">2019-03-24T19:34:57Z</dcterms:created>
  <dcterms:modified xsi:type="dcterms:W3CDTF">2021-01-07T11:42:39Z</dcterms:modified>
</cp:coreProperties>
</file>