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74" r:id="rId3"/>
    <p:sldId id="257" r:id="rId4"/>
    <p:sldId id="258" r:id="rId5"/>
    <p:sldId id="264" r:id="rId6"/>
    <p:sldId id="259" r:id="rId7"/>
    <p:sldId id="260" r:id="rId8"/>
    <p:sldId id="261" r:id="rId9"/>
    <p:sldId id="262" r:id="rId10"/>
    <p:sldId id="263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C94D8-A9DE-46F9-8FD4-48B538050B9A}" type="datetimeFigureOut">
              <a:rPr lang="fi-FI" smtClean="0"/>
              <a:t>18.9.2023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D683F9B-9763-4C11-9624-00893A0B50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1198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C94D8-A9DE-46F9-8FD4-48B538050B9A}" type="datetimeFigureOut">
              <a:rPr lang="fi-FI" smtClean="0"/>
              <a:t>18.9.2023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D683F9B-9763-4C11-9624-00893A0B50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9272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C94D8-A9DE-46F9-8FD4-48B538050B9A}" type="datetimeFigureOut">
              <a:rPr lang="fi-FI" smtClean="0"/>
              <a:t>18.9.2023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D683F9B-9763-4C11-9624-00893A0B50B8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5240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C94D8-A9DE-46F9-8FD4-48B538050B9A}" type="datetimeFigureOut">
              <a:rPr lang="fi-FI" smtClean="0"/>
              <a:t>18.9.2023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683F9B-9763-4C11-9624-00893A0B50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7971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C94D8-A9DE-46F9-8FD4-48B538050B9A}" type="datetimeFigureOut">
              <a:rPr lang="fi-FI" smtClean="0"/>
              <a:t>18.9.2023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683F9B-9763-4C11-9624-00893A0B50B8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78554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C94D8-A9DE-46F9-8FD4-48B538050B9A}" type="datetimeFigureOut">
              <a:rPr lang="fi-FI" smtClean="0"/>
              <a:t>18.9.2023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683F9B-9763-4C11-9624-00893A0B50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06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C94D8-A9DE-46F9-8FD4-48B538050B9A}" type="datetimeFigureOut">
              <a:rPr lang="fi-FI" smtClean="0"/>
              <a:t>18.9.2023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3F9B-9763-4C11-9624-00893A0B50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71871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C94D8-A9DE-46F9-8FD4-48B538050B9A}" type="datetimeFigureOut">
              <a:rPr lang="fi-FI" smtClean="0"/>
              <a:t>18.9.2023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3F9B-9763-4C11-9624-00893A0B50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0792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C94D8-A9DE-46F9-8FD4-48B538050B9A}" type="datetimeFigureOut">
              <a:rPr lang="fi-FI" smtClean="0"/>
              <a:t>18.9.2023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3F9B-9763-4C11-9624-00893A0B50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9978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C94D8-A9DE-46F9-8FD4-48B538050B9A}" type="datetimeFigureOut">
              <a:rPr lang="fi-FI" smtClean="0"/>
              <a:t>18.9.2023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D683F9B-9763-4C11-9624-00893A0B50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445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C94D8-A9DE-46F9-8FD4-48B538050B9A}" type="datetimeFigureOut">
              <a:rPr lang="fi-FI" smtClean="0"/>
              <a:t>18.9.2023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D683F9B-9763-4C11-9624-00893A0B50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1709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C94D8-A9DE-46F9-8FD4-48B538050B9A}" type="datetimeFigureOut">
              <a:rPr lang="fi-FI" smtClean="0"/>
              <a:t>18.9.2023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D683F9B-9763-4C11-9624-00893A0B50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6587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C94D8-A9DE-46F9-8FD4-48B538050B9A}" type="datetimeFigureOut">
              <a:rPr lang="fi-FI" smtClean="0"/>
              <a:t>18.9.2023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3F9B-9763-4C11-9624-00893A0B50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6118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C94D8-A9DE-46F9-8FD4-48B538050B9A}" type="datetimeFigureOut">
              <a:rPr lang="fi-FI" smtClean="0"/>
              <a:t>18.9.2023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3F9B-9763-4C11-9624-00893A0B50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7310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C94D8-A9DE-46F9-8FD4-48B538050B9A}" type="datetimeFigureOut">
              <a:rPr lang="fi-FI" smtClean="0"/>
              <a:t>18.9.2023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3F9B-9763-4C11-9624-00893A0B50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0839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C94D8-A9DE-46F9-8FD4-48B538050B9A}" type="datetimeFigureOut">
              <a:rPr lang="fi-FI" smtClean="0"/>
              <a:t>18.9.2023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683F9B-9763-4C11-9624-00893A0B50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4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C94D8-A9DE-46F9-8FD4-48B538050B9A}" type="datetimeFigureOut">
              <a:rPr lang="fi-FI" smtClean="0"/>
              <a:t>18.9.2023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D683F9B-9763-4C11-9624-00893A0B50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8769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D0CB2B-EA22-A661-CCEE-8D94AA6E6A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9137"/>
            <a:ext cx="9144000" cy="2387600"/>
          </a:xfrm>
        </p:spPr>
        <p:txBody>
          <a:bodyPr/>
          <a:lstStyle/>
          <a:p>
            <a:r>
              <a:rPr lang="fi-FI" dirty="0"/>
              <a:t>Kustannuslaskenta ja Yrittäjyys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6539016-A1CB-8DD2-A718-FCB066CF16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28643"/>
            <a:ext cx="9144000" cy="3899976"/>
          </a:xfrm>
        </p:spPr>
        <p:txBody>
          <a:bodyPr>
            <a:normAutofit/>
          </a:bodyPr>
          <a:lstStyle/>
          <a:p>
            <a:r>
              <a:rPr lang="fi-FI" dirty="0"/>
              <a:t>2 </a:t>
            </a:r>
            <a:r>
              <a:rPr lang="fi-FI" dirty="0" err="1"/>
              <a:t>osp</a:t>
            </a:r>
            <a:r>
              <a:rPr lang="fi-FI" dirty="0"/>
              <a:t>.</a:t>
            </a:r>
          </a:p>
          <a:p>
            <a:r>
              <a:rPr lang="fi-FI" dirty="0"/>
              <a:t>Ammattitaitovaatimukset:</a:t>
            </a:r>
          </a:p>
          <a:p>
            <a:r>
              <a:rPr lang="fi-FI" b="1" dirty="0"/>
              <a:t>Ymmärtää</a:t>
            </a:r>
            <a:r>
              <a:rPr lang="fi-FI" dirty="0"/>
              <a:t> mitä on yrittäjyys, yrittäjänä oleminen. </a:t>
            </a:r>
          </a:p>
          <a:p>
            <a:r>
              <a:rPr lang="fi-FI" b="1" dirty="0"/>
              <a:t>Ansaintalogiikka</a:t>
            </a:r>
            <a:r>
              <a:rPr lang="fi-FI" dirty="0"/>
              <a:t>: Ymmärtää miten raha yritykseen tulee.</a:t>
            </a:r>
          </a:p>
          <a:p>
            <a:r>
              <a:rPr lang="fi-FI" b="1" dirty="0"/>
              <a:t>Tietää ja ymmärtää </a:t>
            </a:r>
            <a:r>
              <a:rPr lang="fi-FI" dirty="0"/>
              <a:t>mitkä ovat yrityksen merkittävimmät kustannukset.</a:t>
            </a:r>
          </a:p>
          <a:p>
            <a:r>
              <a:rPr lang="fi-FI" b="1" dirty="0"/>
              <a:t>Ymmärtää</a:t>
            </a:r>
            <a:r>
              <a:rPr lang="fi-FI" dirty="0"/>
              <a:t> työntekijänä omasta työstä syntyvät kustannukset.</a:t>
            </a:r>
          </a:p>
          <a:p>
            <a:r>
              <a:rPr lang="fi-FI" dirty="0"/>
              <a:t>Osaa laskea oman työnsä kustannuksia; palkka, polttoaineet, turhat kustannukset.</a:t>
            </a:r>
          </a:p>
          <a:p>
            <a:r>
              <a:rPr lang="fi-FI" dirty="0"/>
              <a:t>Osaa laskea konehankinnan kustannuksia.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79512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022AF5-5C34-7D3F-AC63-A51EB5EDB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Yrittäjän kustannuksia säästävä työskentely.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77CFBD6-2A2D-EA65-8817-1FA851533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1988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1. Ei tyhjäkäyntiä ilman perusteita.</a:t>
            </a:r>
          </a:p>
          <a:p>
            <a:pPr marL="0" indent="0">
              <a:buNone/>
            </a:pPr>
            <a:r>
              <a:rPr lang="fi-FI" dirty="0"/>
              <a:t>2. Oikeat ajonopeudet ajokoneella</a:t>
            </a:r>
          </a:p>
          <a:p>
            <a:pPr marL="0" indent="0">
              <a:buNone/>
            </a:pPr>
            <a:r>
              <a:rPr lang="fi-FI" dirty="0"/>
              <a:t>  - ilman kuormaa (iso vaihde, ei työkierroksia).</a:t>
            </a:r>
          </a:p>
          <a:p>
            <a:pPr marL="0" indent="0">
              <a:buNone/>
            </a:pPr>
            <a:r>
              <a:rPr lang="fi-FI" dirty="0"/>
              <a:t>  - kuormattuna (sopiva vaihde, ei työkierroksia)</a:t>
            </a:r>
          </a:p>
          <a:p>
            <a:pPr marL="0" indent="0">
              <a:buNone/>
            </a:pPr>
            <a:r>
              <a:rPr lang="fi-FI" dirty="0"/>
              <a:t>3. Motolla sopivat työkierrokset puuston koosta riippuen</a:t>
            </a:r>
          </a:p>
          <a:p>
            <a:pPr marL="0" indent="0">
              <a:buNone/>
            </a:pPr>
            <a:r>
              <a:rPr lang="fi-FI" dirty="0"/>
              <a:t>- pientä puuta-&gt; pienemmät kierrokset, isoa puuta -&gt; korkeammat kierrokset</a:t>
            </a:r>
          </a:p>
          <a:p>
            <a:pPr marL="0" indent="0">
              <a:buNone/>
            </a:pPr>
            <a:r>
              <a:rPr lang="fi-FI" dirty="0"/>
              <a:t>4. Ajokoneella sopivat kierrokset kuormattaessa/ kuorman purussa.</a:t>
            </a:r>
          </a:p>
          <a:p>
            <a:pPr marL="0" indent="0">
              <a:buNone/>
            </a:pPr>
            <a:r>
              <a:rPr lang="fi-FI" dirty="0"/>
              <a:t>5. Ei puristeta kouraa kiinni taakan nosto/laskun aikana.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5883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521EB1-BBB4-C9D6-77C7-9FF4A5F1D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Palkkaus, Metsäkonealan </a:t>
            </a:r>
            <a:r>
              <a:rPr lang="fi-FI" dirty="0" err="1"/>
              <a:t>Tes</a:t>
            </a:r>
            <a:r>
              <a:rPr lang="fi-FI" dirty="0"/>
              <a:t> eli (Työehtosopimus) Etsi ja laske! 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0417E58-DE2A-E4CB-5245-745876BDD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Etsi netistä:</a:t>
            </a:r>
          </a:p>
          <a:p>
            <a:pPr marL="0" indent="0">
              <a:buNone/>
            </a:pPr>
            <a:r>
              <a:rPr lang="fi-FI" dirty="0"/>
              <a:t> Metsäkonealan työehtosopimus 2022, sivut 11-12.</a:t>
            </a:r>
          </a:p>
          <a:p>
            <a:pPr marL="514350" indent="-514350">
              <a:buAutoNum type="arabicPeriod"/>
            </a:pPr>
            <a:r>
              <a:rPr lang="fi-FI" dirty="0"/>
              <a:t>Palkkaryhmä A</a:t>
            </a:r>
          </a:p>
          <a:p>
            <a:pPr marL="0" indent="0">
              <a:buNone/>
            </a:pPr>
            <a:r>
              <a:rPr lang="fi-FI" dirty="0"/>
              <a:t>Paljonko tuntipalkkasi on?</a:t>
            </a:r>
          </a:p>
          <a:p>
            <a:pPr marL="0" indent="0">
              <a:buNone/>
            </a:pPr>
            <a:r>
              <a:rPr lang="fi-FI" dirty="0"/>
              <a:t>Paljonko yrittäjälle tuo tunti maksaa?</a:t>
            </a:r>
          </a:p>
          <a:p>
            <a:pPr marL="0" indent="0">
              <a:buNone/>
            </a:pPr>
            <a:r>
              <a:rPr lang="fi-FI" dirty="0"/>
              <a:t>2. Paljonko on iltavuorolisä/tunti?</a:t>
            </a:r>
          </a:p>
          <a:p>
            <a:pPr marL="0" indent="0">
              <a:buNone/>
            </a:pPr>
            <a:r>
              <a:rPr lang="fi-FI" dirty="0"/>
              <a:t>Paljonko iltavuoro tunti maksaa yrittäjälle?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012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4E1CAD-CB47-1306-4923-308DB150E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Laske lisää: Kuukausi palkka/vuosi palkka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A001AC3-E1E8-6C01-5E87-4FEB2F2D51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01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Laske edellisen perusteella: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Paljonko saat palkkaa kuukaudessa brutto?</a:t>
            </a:r>
          </a:p>
          <a:p>
            <a:pPr marL="0" indent="0">
              <a:buNone/>
            </a:pPr>
            <a:r>
              <a:rPr lang="fi-FI" dirty="0"/>
              <a:t>Työaika 160 tuntia/kk/päivävuoro.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Paljonko saat palkkaa vuodessa, brutto? Työaika 11 kk vuodessa, päivävuorossa.</a:t>
            </a:r>
          </a:p>
          <a:p>
            <a:pPr marL="0" indent="0">
              <a:buNone/>
            </a:pPr>
            <a:r>
              <a:rPr lang="fi-FI" dirty="0"/>
              <a:t>(Brutto= ilman veroja, netto=käteen jäävä rahamäärä).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03D8CDF0-426C-DEC7-B4FA-D0BCD81EB0E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Paljonko palkkakustannukset ovat yrittäjälle.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-Kuukaudessa?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- Vuodessa?</a:t>
            </a:r>
          </a:p>
        </p:txBody>
      </p:sp>
    </p:spTree>
    <p:extLst>
      <p:ext uri="{BB962C8B-B14F-4D97-AF65-F5344CB8AC3E}">
        <p14:creationId xmlns:p14="http://schemas.microsoft.com/office/powerpoint/2010/main" val="11116794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9847A8-6A8E-E66E-643C-5D77CAE30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Polttoaine kustannukset (Laske ihan </a:t>
            </a:r>
            <a:r>
              <a:rPr lang="fi-FI" dirty="0" err="1"/>
              <a:t>ite</a:t>
            </a:r>
            <a:r>
              <a:rPr lang="fi-FI" dirty="0"/>
              <a:t>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93A1D3-AC37-2702-1665-B4D07FF7B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360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Ajokone kuluttaa 10 litraa/tehotunti. Polttoainemaksaa 1,70€/litra.</a:t>
            </a:r>
          </a:p>
          <a:p>
            <a:pPr marL="0" indent="0">
              <a:buNone/>
            </a:pPr>
            <a:r>
              <a:rPr lang="fi-FI" dirty="0"/>
              <a:t>-Paljonko polttoainekustannus on tunnissa?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Teet työtä ajokoneella 8 t/pvä. Palkkasi on 13€/tunti/päivävuoro.</a:t>
            </a:r>
          </a:p>
          <a:p>
            <a:pPr marL="0" indent="0">
              <a:buNone/>
            </a:pPr>
            <a:r>
              <a:rPr lang="fi-FI" dirty="0"/>
              <a:t>Käyttötunteja ajokoneeseen kertyy päivässä 7 tuntia, työtunteja 8.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Paljonko kulutit polttoainetta päivässä litroina ja paljonko polttoaineet maksoi yhteensä?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Paljonko itse tienasit bruttona?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731438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48AF5594-6DCC-E36A-1F04-D220782F0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Palkka- ja polttoaine kustannukset</a:t>
            </a:r>
            <a:br>
              <a:rPr lang="fi-FI" dirty="0"/>
            </a:br>
            <a:r>
              <a:rPr lang="fi-FI" dirty="0"/>
              <a:t>Edellisen sivun hintoihin perustuen. Laske: 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7E40C9A-3685-EB71-E63C-E52EFCC54A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Palkkakustannus kuukaudessa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DF99F6F-1639-596F-B04A-CC522A1A8D9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Palkkakustannukset yritykselle kuukaudessa: 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3991F862-24EF-21F5-1A5B-6C58BA1E1E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Polttoainekustannus kuukaudessa</a:t>
            </a:r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41BDDB6A-3BB9-093A-AD89-EDB7821F819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Polttoainekustannukset:</a:t>
            </a:r>
          </a:p>
        </p:txBody>
      </p:sp>
    </p:spTree>
    <p:extLst>
      <p:ext uri="{BB962C8B-B14F-4D97-AF65-F5344CB8AC3E}">
        <p14:creationId xmlns:p14="http://schemas.microsoft.com/office/powerpoint/2010/main" val="42025351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43B345-5EAF-F13D-E5B0-AA7898E4F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Ansaintalogiikka laskuja… 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7B1FB3D-C75B-4DCA-37CC-3BB1C48136E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/>
              <a:t>Ajokoneen </a:t>
            </a:r>
            <a:r>
              <a:rPr lang="fi-FI" dirty="0"/>
              <a:t>taksa eri hakkuutavoittain:</a:t>
            </a:r>
          </a:p>
          <a:p>
            <a:pPr marL="0" indent="0">
              <a:buNone/>
            </a:pPr>
            <a:r>
              <a:rPr lang="fi-FI" dirty="0"/>
              <a:t>Ensiharvennus: 5 €/m3.</a:t>
            </a:r>
          </a:p>
          <a:p>
            <a:pPr marL="0" indent="0">
              <a:buNone/>
            </a:pPr>
            <a:r>
              <a:rPr lang="fi-FI" dirty="0"/>
              <a:t>Harvennushakkuu: 4€/m3.</a:t>
            </a:r>
          </a:p>
          <a:p>
            <a:pPr marL="0" indent="0">
              <a:buNone/>
            </a:pPr>
            <a:r>
              <a:rPr lang="fi-FI" dirty="0"/>
              <a:t>Avohakkuu: 3€/m3.</a:t>
            </a:r>
          </a:p>
          <a:p>
            <a:pPr marL="0" indent="0">
              <a:buNone/>
            </a:pPr>
            <a:r>
              <a:rPr lang="fi-FI" dirty="0"/>
              <a:t>Erikoispuuhakkuut: 5€/m3.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Kuormatilan koko 4 m2.</a:t>
            </a:r>
          </a:p>
          <a:p>
            <a:pPr marL="0" indent="0">
              <a:buNone/>
            </a:pPr>
            <a:r>
              <a:rPr lang="fi-FI" dirty="0"/>
              <a:t>Kuormaan mahtuu 10m3.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63A7786E-542E-0AB5-F769-CBE25C2EF33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Laske edellisiin kustannuksiin perustuen (palkka ja polttoainekustannukset):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Montako mottia Sinun pitää ajaa puuta pinoon tunnissa jotta työsi kattaa palkka- ja polttoainekustannukset?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70523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CA08EE-BB25-D301-3980-8CE9C1F0F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Ansaintalogiikka laskuja…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1B9A94-7118-22E9-346F-50974B82870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/>
              <a:t>Hakkuukoneen</a:t>
            </a:r>
            <a:r>
              <a:rPr lang="fi-FI" dirty="0"/>
              <a:t> taksa hakkutavoittain:</a:t>
            </a:r>
          </a:p>
          <a:p>
            <a:pPr marL="0" indent="0">
              <a:buNone/>
            </a:pPr>
            <a:r>
              <a:rPr lang="fi-FI" dirty="0"/>
              <a:t>Ensiharvennus: 15 €/m3.</a:t>
            </a:r>
          </a:p>
          <a:p>
            <a:pPr marL="0" indent="0">
              <a:buNone/>
            </a:pPr>
            <a:r>
              <a:rPr lang="fi-FI" dirty="0"/>
              <a:t>Harvennushakkuu: 10€/m3.</a:t>
            </a:r>
          </a:p>
          <a:p>
            <a:pPr marL="0" indent="0">
              <a:buNone/>
            </a:pPr>
            <a:r>
              <a:rPr lang="fi-FI" dirty="0"/>
              <a:t>Avohakkuu: 5€/m3.</a:t>
            </a:r>
          </a:p>
          <a:p>
            <a:pPr marL="0" indent="0">
              <a:buNone/>
            </a:pPr>
            <a:r>
              <a:rPr lang="fi-FI" dirty="0"/>
              <a:t>Tuotokset:</a:t>
            </a:r>
          </a:p>
          <a:p>
            <a:pPr marL="0" indent="0">
              <a:buNone/>
            </a:pPr>
            <a:r>
              <a:rPr lang="fi-FI" dirty="0"/>
              <a:t>Ensiharvennus: 5m3/tunti.</a:t>
            </a:r>
          </a:p>
          <a:p>
            <a:pPr marL="0" indent="0">
              <a:buNone/>
            </a:pPr>
            <a:r>
              <a:rPr lang="fi-FI" dirty="0"/>
              <a:t>Harvennushakkuu: 10m3/tunti.</a:t>
            </a:r>
          </a:p>
          <a:p>
            <a:pPr marL="0" indent="0">
              <a:buNone/>
            </a:pPr>
            <a:r>
              <a:rPr lang="fi-FI" dirty="0"/>
              <a:t>Avohakkuu: 30m3/tunti. 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4EB9222-BA64-7BC0-98B0-A12DF3005C7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Polttoainekulutus:</a:t>
            </a:r>
          </a:p>
          <a:p>
            <a:pPr marL="0" indent="0">
              <a:buNone/>
            </a:pPr>
            <a:r>
              <a:rPr lang="fi-FI" dirty="0"/>
              <a:t>Ensiharvennus: 11 l/tunti</a:t>
            </a:r>
          </a:p>
          <a:p>
            <a:pPr marL="0" indent="0">
              <a:buNone/>
            </a:pPr>
            <a:r>
              <a:rPr lang="fi-FI" dirty="0"/>
              <a:t>Harvennushakkuu: 15l/tunti</a:t>
            </a:r>
          </a:p>
          <a:p>
            <a:pPr marL="0" indent="0">
              <a:buNone/>
            </a:pPr>
            <a:r>
              <a:rPr lang="fi-FI" dirty="0"/>
              <a:t>Avohakkuu: 20 litraa/tunti.</a:t>
            </a:r>
          </a:p>
          <a:p>
            <a:pPr marL="0" indent="0">
              <a:buNone/>
            </a:pPr>
            <a:r>
              <a:rPr lang="fi-FI" dirty="0"/>
              <a:t>Kuljettajan palkka 15€/tunti.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Montako mottia Sinun pitää hakata tunnissa eri hakkuutavoilla jotta työsi kattaa yrittäjän palkka- ja polttoainekustannukset? 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431449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2E2C73-F709-47D3-5B22-6EED64746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Joutokäynti kustannus…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03EC43-56B7-FCBE-FAB3-EE6087463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79148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dirty="0"/>
              <a:t>Ajokone/moto kuluttaa polttoainetta tyhjäkäynnillä 5 litraa/tunti. Polttoaine maksaa 1,70€/litra.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Työntekijän palkka on 15€/tunti.</a:t>
            </a:r>
          </a:p>
          <a:p>
            <a:pPr marL="0" indent="0">
              <a:buNone/>
            </a:pPr>
            <a:r>
              <a:rPr lang="fi-FI" dirty="0"/>
              <a:t>Työntekijän työpäivä on </a:t>
            </a:r>
            <a:r>
              <a:rPr lang="fi-FI" b="1" dirty="0"/>
              <a:t>8 </a:t>
            </a:r>
            <a:r>
              <a:rPr lang="fi-FI" dirty="0"/>
              <a:t>tuntia/5 pvä/viikko. </a:t>
            </a:r>
          </a:p>
          <a:p>
            <a:pPr marL="0" indent="0">
              <a:buNone/>
            </a:pPr>
            <a:r>
              <a:rPr lang="fi-FI" dirty="0"/>
              <a:t>Työntekijä tekee 21 työpäivää kuukaudessa.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Konetta käytetään tyhjäkäynnillä joka  työpäivä </a:t>
            </a:r>
            <a:r>
              <a:rPr lang="fi-FI" b="1" dirty="0"/>
              <a:t>1 tunti eli kone tuntimittariin kertyy 8 tuntia </a:t>
            </a:r>
            <a:r>
              <a:rPr lang="fi-FI" dirty="0"/>
              <a:t>vaikka todellinen olisi 7 tuntia.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57887CA-B903-6F51-2A6C-FB11264486D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dirty="0"/>
              <a:t>Laske montako tuntia kone käy aivan turhaa tyhjäkäyntiä kuukaudessa ja vuodessa?</a:t>
            </a:r>
          </a:p>
          <a:p>
            <a:pPr marL="0" indent="0">
              <a:buNone/>
            </a:pPr>
            <a:r>
              <a:rPr lang="fi-FI" dirty="0"/>
              <a:t>Paljonko tuo tyhjäkäynti maksaa yrittäjälle kuukaudessa, vuodessa?</a:t>
            </a:r>
          </a:p>
          <a:p>
            <a:pPr marL="0" indent="0">
              <a:buNone/>
            </a:pPr>
            <a:r>
              <a:rPr lang="fi-FI" dirty="0"/>
              <a:t>(vuodessa kone työskentelee 10 kk)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Yrityksessä on 10 konetta ja 10 kuljettajaa joilla ”samat tavat”.</a:t>
            </a:r>
          </a:p>
          <a:p>
            <a:pPr marL="0" indent="0">
              <a:buNone/>
            </a:pPr>
            <a:r>
              <a:rPr lang="fi-FI" dirty="0"/>
              <a:t>Laske paljonko työnantajalle tulee palkkakustannuksia tyhjäkäynnistä?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Paljonko kustannuksia tulee vuodessa yhteensä?</a:t>
            </a:r>
          </a:p>
        </p:txBody>
      </p:sp>
    </p:spTree>
    <p:extLst>
      <p:ext uri="{BB962C8B-B14F-4D97-AF65-F5344CB8AC3E}">
        <p14:creationId xmlns:p14="http://schemas.microsoft.com/office/powerpoint/2010/main" val="32447489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CA1826-ACDE-55F1-E4E6-C63C59FE1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Tyhjäkäynti </a:t>
            </a:r>
            <a:r>
              <a:rPr lang="fi-FI" dirty="0" err="1"/>
              <a:t>vs</a:t>
            </a:r>
            <a:r>
              <a:rPr lang="fi-FI" dirty="0"/>
              <a:t> koneen vaihtoikä 10 000 tunnissa.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13939B-9C70-31FB-C0C0-278666D7C45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Edellisen sivun vastauksiin perustuen:</a:t>
            </a:r>
          </a:p>
          <a:p>
            <a:pPr marL="0" indent="0">
              <a:buNone/>
            </a:pPr>
            <a:r>
              <a:rPr lang="fi-FI" dirty="0"/>
              <a:t>Laske montako tuntia kone käy vuodessa? (Vuosi on 10 kk)</a:t>
            </a:r>
          </a:p>
          <a:p>
            <a:pPr marL="0" indent="0">
              <a:buNone/>
            </a:pPr>
            <a:r>
              <a:rPr lang="fi-FI" dirty="0"/>
              <a:t>Laske montako vuotta kestää että koneessa on 10 000 tuntia?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Laske montako tuntia 10 000:sta tunnista on tyhjäkäyntiä? 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748026D-BA52-AAFD-0D56-30FBE462698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Montako kuukautta/vuotta koneen tyhjäkäynti tunneilla olisi vielä voinut tehdä tuottavaa työtä?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Koneen vaihtoarvo laskee  n.30€/käyttötunti.</a:t>
            </a:r>
          </a:p>
          <a:p>
            <a:pPr marL="0" indent="0">
              <a:buNone/>
            </a:pPr>
            <a:r>
              <a:rPr lang="fi-FI" dirty="0"/>
              <a:t>Laske paljonko koneen vaihtoarvo laski yhteensä tyhjäkäynti tunneilla?</a:t>
            </a:r>
          </a:p>
        </p:txBody>
      </p:sp>
    </p:spTree>
    <p:extLst>
      <p:ext uri="{BB962C8B-B14F-4D97-AF65-F5344CB8AC3E}">
        <p14:creationId xmlns:p14="http://schemas.microsoft.com/office/powerpoint/2010/main" val="13291873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724AF0-A084-EBF1-4631-A5982BAC1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Vielä lasketaan…jaksaa </a:t>
            </a:r>
            <a:r>
              <a:rPr lang="fi-FI" dirty="0" err="1"/>
              <a:t>jaksaa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E3EC06-F607-8D34-2B95-A4805C00D6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929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Edellisen sivun vastauksiin perustuen:</a:t>
            </a:r>
          </a:p>
          <a:p>
            <a:pPr marL="0" indent="0">
              <a:buNone/>
            </a:pPr>
            <a:r>
              <a:rPr lang="fi-FI" dirty="0"/>
              <a:t>Ajokone</a:t>
            </a:r>
          </a:p>
          <a:p>
            <a:pPr marL="0" indent="0">
              <a:buNone/>
            </a:pPr>
            <a:r>
              <a:rPr lang="fi-FI" dirty="0"/>
              <a:t>Tuntituotos 60€/tunti.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Paljonko rahaa olisi tienattu tyhjäkäynti tunneilla? Paljonko rahaa jäi tienaamatta?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Yrityksellä 10 ajokonetta. Paljonko 10 ajokonetta olisi tienannut bruttona rahaa tyhjäkäynti tunneilla?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          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68FC988-35BF-C2A7-AA85-3DD0A28BF4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181600" cy="48111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Edellisen sivun vastauksiin perustuen:</a:t>
            </a:r>
          </a:p>
          <a:p>
            <a:pPr marL="0" indent="0">
              <a:buNone/>
            </a:pPr>
            <a:r>
              <a:rPr lang="fi-FI" dirty="0"/>
              <a:t>Moto</a:t>
            </a:r>
          </a:p>
          <a:p>
            <a:pPr marL="0" indent="0">
              <a:buNone/>
            </a:pPr>
            <a:r>
              <a:rPr lang="fi-FI" dirty="0"/>
              <a:t>Tuntituotos 90€/tunti.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Paljonko rahaa olisi tienattu tyhjäkäynti tunneilla? Paljonko rahaa jäi tienaamatta?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Yrityksellä 10 motoa. Paljonko 10 motoa olisi tienannut bruttona rahaa tyhjäkäynti tunneilla?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23723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3E6EC9-99F7-6A21-1F86-634BC51507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Puunkorjuu on: </a:t>
            </a:r>
            <a:br>
              <a:rPr lang="fi-FI" dirty="0"/>
            </a:br>
            <a:r>
              <a:rPr lang="fi-FI" dirty="0"/>
              <a:t>Fysiikkaa</a:t>
            </a:r>
            <a:br>
              <a:rPr lang="fi-FI" dirty="0"/>
            </a:br>
            <a:r>
              <a:rPr lang="fi-FI" dirty="0"/>
              <a:t>Logistiikkaa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32A81CC-6BEE-A60D-9326-83E9335F7B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 sz="7200" dirty="0"/>
              <a:t>MATEMATIIKKAA</a:t>
            </a:r>
          </a:p>
        </p:txBody>
      </p:sp>
    </p:spTree>
    <p:extLst>
      <p:ext uri="{BB962C8B-B14F-4D97-AF65-F5344CB8AC3E}">
        <p14:creationId xmlns:p14="http://schemas.microsoft.com/office/powerpoint/2010/main" val="7959495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3A349B-6495-7817-7A49-0E4845D79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Lopuksi	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2C4D11-D733-9EA1-BB47-3B162F9AE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3200" dirty="0"/>
              <a:t>Mieti, miten Sinä kuljettajana voit säästää eniten työnantaja kuluissa?</a:t>
            </a:r>
          </a:p>
          <a:p>
            <a:pPr marL="0" indent="0">
              <a:buNone/>
            </a:pPr>
            <a:r>
              <a:rPr lang="fi-FI" sz="3200" dirty="0"/>
              <a:t>Usko tai älä:</a:t>
            </a:r>
          </a:p>
          <a:p>
            <a:pPr marL="0" indent="0">
              <a:buNone/>
            </a:pPr>
            <a:r>
              <a:rPr lang="fi-FI" sz="3200" dirty="0"/>
              <a:t>Säästämällä työnantaja kuluja voit jopa ansaita itsellesi paremman tuntipalkan?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7954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614533-637C-DEF0-552F-B642D2A01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on yrittäminen? </a:t>
            </a:r>
            <a:br>
              <a:rPr lang="fi-FI" dirty="0"/>
            </a:br>
            <a:r>
              <a:rPr lang="fi-FI" dirty="0"/>
              <a:t>Mitä tarkoittaa yrittäminen?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731B62-AEE9-3AD8-7606-CDE315CA5B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Etsi netistä 1 määritelmää / kysymys. (</a:t>
            </a:r>
            <a:r>
              <a:rPr lang="fi-FI" dirty="0" err="1"/>
              <a:t>Kvg</a:t>
            </a:r>
            <a:r>
              <a:rPr lang="fi-FI" dirty="0"/>
              <a:t>…)</a:t>
            </a:r>
          </a:p>
        </p:txBody>
      </p:sp>
    </p:spTree>
    <p:extLst>
      <p:ext uri="{BB962C8B-B14F-4D97-AF65-F5344CB8AC3E}">
        <p14:creationId xmlns:p14="http://schemas.microsoft.com/office/powerpoint/2010/main" val="3163895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449916-D36A-BBED-C4FF-013F3256A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Ansaintalogiikasta taustaa…Miten se €</a:t>
            </a:r>
            <a:r>
              <a:rPr lang="fi-FI" dirty="0" err="1"/>
              <a:t>uro</a:t>
            </a:r>
            <a:r>
              <a:rPr lang="fi-FI" dirty="0"/>
              <a:t> yritykseen tuleekaan.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4CB11C-1FD5-DE21-58FB-CEF54A4BF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6903"/>
            <a:ext cx="10515600" cy="52110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000" dirty="0"/>
              <a:t>Metsäkoneyrityksessä työ tehdään yleensä urakalla.</a:t>
            </a:r>
          </a:p>
          <a:p>
            <a:pPr marL="0" indent="0">
              <a:buNone/>
            </a:pPr>
            <a:r>
              <a:rPr lang="fi-FI" sz="2000" dirty="0"/>
              <a:t>Metsäkoneyrityksessä raha kilisee kassaan siis tehtyjen mottien perusteella= €</a:t>
            </a:r>
            <a:r>
              <a:rPr lang="fi-FI" sz="2000" dirty="0" err="1"/>
              <a:t>uroa</a:t>
            </a:r>
            <a:r>
              <a:rPr lang="fi-FI" sz="2000" dirty="0"/>
              <a:t> /motti (m3).</a:t>
            </a:r>
          </a:p>
          <a:p>
            <a:pPr marL="0" indent="0">
              <a:buNone/>
            </a:pPr>
            <a:r>
              <a:rPr lang="fi-FI" sz="2000" dirty="0"/>
              <a:t>Monitoimikone hakkaa puuta €</a:t>
            </a:r>
            <a:r>
              <a:rPr lang="fi-FI" sz="2000" dirty="0" err="1"/>
              <a:t>uroa</a:t>
            </a:r>
            <a:r>
              <a:rPr lang="fi-FI" sz="2000" dirty="0"/>
              <a:t> /m3. </a:t>
            </a:r>
          </a:p>
          <a:p>
            <a:pPr marL="0" indent="0">
              <a:buNone/>
            </a:pPr>
            <a:r>
              <a:rPr lang="fi-FI" sz="2000" dirty="0"/>
              <a:t>Ajokone kuljettaa puuta tienvarsipinoon €</a:t>
            </a:r>
            <a:r>
              <a:rPr lang="fi-FI" sz="2000" dirty="0" err="1"/>
              <a:t>uroa</a:t>
            </a:r>
            <a:r>
              <a:rPr lang="fi-FI" sz="2000" dirty="0"/>
              <a:t>/m3.</a:t>
            </a:r>
          </a:p>
          <a:p>
            <a:pPr marL="0" indent="0">
              <a:buNone/>
            </a:pPr>
            <a:r>
              <a:rPr lang="fi-FI" sz="3600" b="1" dirty="0"/>
              <a:t>€</a:t>
            </a:r>
            <a:r>
              <a:rPr lang="fi-FI" sz="3600" b="1" dirty="0" err="1"/>
              <a:t>uroja</a:t>
            </a:r>
            <a:r>
              <a:rPr lang="fi-FI" sz="3600" b="1" dirty="0"/>
              <a:t> sataa yrityksen tilille vasta kun kaikki hakatut puut on tienvarressa pinossa!!!!! 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 Monitoimikoneella tehtävän hakkuutyön hinta vaihtelee hakkuutavan ja puuston keskikoon mukaan.</a:t>
            </a:r>
          </a:p>
          <a:p>
            <a:pPr marL="0" indent="0">
              <a:buNone/>
            </a:pPr>
            <a:r>
              <a:rPr lang="fi-FI" sz="2000" dirty="0"/>
              <a:t>Ajokoneella tehtävä puutavaranlähikuljetuksen hinta vaihtelee hakkuutavan ja puutavaran keskiajomatkan mukaan.</a:t>
            </a:r>
          </a:p>
          <a:p>
            <a:pPr marL="0" indent="0">
              <a:buNone/>
            </a:pPr>
            <a:r>
              <a:rPr lang="fi-FI" sz="2000" dirty="0"/>
              <a:t>Tuntiveloituksella tehtävät työt hinnoitellaan erikseen kaikki kustannukset kattavaksi + riski + kate.</a:t>
            </a:r>
          </a:p>
          <a:p>
            <a:pPr marL="0" indent="0">
              <a:buNone/>
            </a:pPr>
            <a:r>
              <a:rPr lang="fi-FI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001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BB04ED-CD6E-2C34-0C00-86739715B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Kustannus</a:t>
            </a:r>
            <a:br>
              <a:rPr lang="fi-FI" dirty="0"/>
            </a:br>
            <a:r>
              <a:rPr lang="fi-FI" dirty="0"/>
              <a:t>Miten määritellään sana ”</a:t>
            </a:r>
            <a:r>
              <a:rPr lang="fi-FI" u="sng" dirty="0"/>
              <a:t>Kustannus</a:t>
            </a:r>
            <a:r>
              <a:rPr lang="fi-FI" dirty="0"/>
              <a:t>”?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CF69872-3D06-21D8-2504-30113CC53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Etsi määritelmä netistä (</a:t>
            </a:r>
            <a:r>
              <a:rPr lang="fi-FI" dirty="0" err="1"/>
              <a:t>kvG</a:t>
            </a:r>
            <a:r>
              <a:rPr lang="fi-FI" dirty="0"/>
              <a:t>…).</a:t>
            </a:r>
          </a:p>
        </p:txBody>
      </p:sp>
    </p:spTree>
    <p:extLst>
      <p:ext uri="{BB962C8B-B14F-4D97-AF65-F5344CB8AC3E}">
        <p14:creationId xmlns:p14="http://schemas.microsoft.com/office/powerpoint/2010/main" val="1558188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B5B2F0-2099-75FD-C3D4-068617AAF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Yrityksen (yrittäjän)merkittävimmät kustannukset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8406AF-6F0A-6810-DFE6-F3F69716A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fi-FI" sz="2600" dirty="0"/>
              <a:t>Työvoima- eli palkkakustannukset</a:t>
            </a:r>
          </a:p>
          <a:p>
            <a:pPr marL="514350" indent="-514350">
              <a:buAutoNum type="arabicPeriod"/>
            </a:pPr>
            <a:r>
              <a:rPr lang="fi-FI" sz="2600" dirty="0"/>
              <a:t>Poltto- ja voiteluainekustannukset</a:t>
            </a:r>
          </a:p>
          <a:p>
            <a:pPr marL="514350" indent="-514350">
              <a:buAutoNum type="arabicPeriod"/>
            </a:pPr>
            <a:r>
              <a:rPr lang="fi-FI" sz="2600" dirty="0"/>
              <a:t>Muuttuvat kustannukset</a:t>
            </a:r>
          </a:p>
          <a:p>
            <a:pPr marL="457200" lvl="1" indent="0">
              <a:buNone/>
            </a:pPr>
            <a:r>
              <a:rPr lang="fi-FI" sz="2600" dirty="0"/>
              <a:t>- hydrauliikkaletkut, teräketjut, laipat, pesuaineet, </a:t>
            </a:r>
            <a:r>
              <a:rPr lang="fi-FI" sz="2600" dirty="0" err="1"/>
              <a:t>ym</a:t>
            </a:r>
            <a:r>
              <a:rPr lang="fi-FI" sz="2600" dirty="0"/>
              <a:t> muut tarvikkeet                                                                                                                                       </a:t>
            </a:r>
          </a:p>
          <a:p>
            <a:pPr marL="457200" lvl="1" indent="0">
              <a:buNone/>
            </a:pPr>
            <a:r>
              <a:rPr lang="fi-FI" sz="2800" dirty="0"/>
              <a:t>4. Korjaus- ja huoltokustannukset</a:t>
            </a:r>
          </a:p>
          <a:p>
            <a:pPr marL="457200" lvl="1" indent="0">
              <a:buNone/>
            </a:pPr>
            <a:r>
              <a:rPr lang="fi-FI" sz="2800" dirty="0"/>
              <a:t>   -määräaikaishuollot</a:t>
            </a:r>
          </a:p>
          <a:p>
            <a:pPr marL="457200" lvl="1" indent="0">
              <a:buNone/>
            </a:pPr>
            <a:r>
              <a:rPr lang="fi-FI" sz="2800" dirty="0"/>
              <a:t>- Korjauskustannukset</a:t>
            </a:r>
          </a:p>
          <a:p>
            <a:pPr marL="457200" lvl="1" indent="0">
              <a:buNone/>
            </a:pPr>
            <a:r>
              <a:rPr lang="fi-FI" sz="2800" dirty="0"/>
              <a:t>	-usein ennalta arvaamattomia.</a:t>
            </a:r>
          </a:p>
          <a:p>
            <a:pPr marL="457200" lvl="1" indent="0">
              <a:buNone/>
            </a:pPr>
            <a:endParaRPr lang="fi-FI" sz="2800" dirty="0"/>
          </a:p>
          <a:p>
            <a:pPr marL="457200" lvl="1" indent="0">
              <a:buNone/>
            </a:pPr>
            <a:endParaRPr lang="fi-FI" dirty="0"/>
          </a:p>
          <a:p>
            <a:pPr marL="514350" indent="-514350"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8770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1D6917-347E-DA45-3830-B505C1E11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Yrittäjän palkkakustannus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12F574-B8E5-5EA1-3B89-63F6FF7F8C8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Palkkakustannuskerroin yrittäjälle on </a:t>
            </a:r>
            <a:r>
              <a:rPr lang="fi-FI" sz="4000" dirty="0"/>
              <a:t>1,8.</a:t>
            </a:r>
          </a:p>
          <a:p>
            <a:pPr marL="0" indent="0">
              <a:buNone/>
            </a:pPr>
            <a:r>
              <a:rPr lang="fi-FI" dirty="0"/>
              <a:t>Kerroin </a:t>
            </a:r>
            <a:r>
              <a:rPr lang="fi-FI" sz="4000" dirty="0"/>
              <a:t>1,8 </a:t>
            </a:r>
            <a:r>
              <a:rPr lang="fi-FI" dirty="0"/>
              <a:t>sisältää kaikki työnantajakulut: vakuutukset, lomat, arkipyhät </a:t>
            </a:r>
            <a:r>
              <a:rPr lang="fi-FI" dirty="0" err="1"/>
              <a:t>ym</a:t>
            </a:r>
            <a:r>
              <a:rPr lang="fi-FI" dirty="0"/>
              <a:t> ym.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Työntekijälle maksettu tuntipalkka </a:t>
            </a:r>
            <a:r>
              <a:rPr lang="fi-FI" b="1" dirty="0"/>
              <a:t>kerrotaan</a:t>
            </a:r>
            <a:r>
              <a:rPr lang="fi-FI" dirty="0"/>
              <a:t> siis luvulla </a:t>
            </a:r>
            <a:r>
              <a:rPr lang="fi-FI" sz="4000" dirty="0"/>
              <a:t>1,8</a:t>
            </a:r>
            <a:r>
              <a:rPr lang="fi-FI" dirty="0"/>
              <a:t> jolla saadaan yrittäjän palkkakustannus €uroina.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6F00A28-B352-B4E8-6394-8BD2D915F9B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Tuntipalkka maksaa yrittäjälle.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10 €/tunti x 1,8 = 18 €/tunti.</a:t>
            </a:r>
          </a:p>
          <a:p>
            <a:pPr marL="0" indent="0">
              <a:buNone/>
            </a:pPr>
            <a:r>
              <a:rPr lang="fi-FI" dirty="0"/>
              <a:t>20 €/tunti x 1,8= 36 €/tunti.</a:t>
            </a:r>
          </a:p>
          <a:p>
            <a:pPr marL="0" indent="0">
              <a:buNone/>
            </a:pPr>
            <a:r>
              <a:rPr lang="fi-FI" dirty="0"/>
              <a:t>40 €/tunti x1,8 = 72 €/tunti jne.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392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DCD67B-02B4-F688-9398-333B7EF1B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Poltto-ja</a:t>
            </a:r>
            <a:r>
              <a:rPr lang="fi-FI" dirty="0"/>
              <a:t> voiteluainekustannus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BE6C892-D429-A72F-199B-FCE9B2C47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Polttoaine maksaa 1,70 €/litra.</a:t>
            </a:r>
          </a:p>
          <a:p>
            <a:pPr marL="0" indent="0">
              <a:buNone/>
            </a:pPr>
            <a:r>
              <a:rPr lang="fi-FI" dirty="0"/>
              <a:t>Hydrauliikkaöljy maksaa n. 3-3,5 €</a:t>
            </a:r>
            <a:r>
              <a:rPr lang="fi-FI" dirty="0" err="1"/>
              <a:t>uroa</a:t>
            </a:r>
            <a:r>
              <a:rPr lang="fi-FI" dirty="0"/>
              <a:t> litra.</a:t>
            </a:r>
          </a:p>
          <a:p>
            <a:pPr marL="0" indent="0">
              <a:buNone/>
            </a:pPr>
            <a:r>
              <a:rPr lang="fi-FI" dirty="0"/>
              <a:t>    - 650-700 €</a:t>
            </a:r>
            <a:r>
              <a:rPr lang="fi-FI" dirty="0" err="1"/>
              <a:t>uroa</a:t>
            </a:r>
            <a:r>
              <a:rPr lang="fi-FI" dirty="0"/>
              <a:t>/200 litraa.</a:t>
            </a:r>
          </a:p>
          <a:p>
            <a:pPr marL="0" indent="0">
              <a:buNone/>
            </a:pPr>
            <a:r>
              <a:rPr lang="fi-FI" dirty="0"/>
              <a:t>Moottoriöljy maksaa n.4 €</a:t>
            </a:r>
            <a:r>
              <a:rPr lang="fi-FI" dirty="0" err="1"/>
              <a:t>uroa</a:t>
            </a:r>
            <a:r>
              <a:rPr lang="fi-FI" dirty="0"/>
              <a:t>/litra.</a:t>
            </a:r>
          </a:p>
          <a:p>
            <a:pPr marL="0" indent="0">
              <a:buNone/>
            </a:pPr>
            <a:r>
              <a:rPr lang="fi-FI" dirty="0"/>
              <a:t>     - 800 €/200 litraa.</a:t>
            </a:r>
          </a:p>
          <a:p>
            <a:pPr marL="0" indent="0">
              <a:buNone/>
            </a:pPr>
            <a:r>
              <a:rPr lang="fi-FI" dirty="0" err="1"/>
              <a:t>AdBlue</a:t>
            </a:r>
            <a:r>
              <a:rPr lang="fi-FI" dirty="0"/>
              <a:t> maksaa 0,60 €</a:t>
            </a:r>
            <a:r>
              <a:rPr lang="fi-FI" dirty="0" err="1"/>
              <a:t>uroa</a:t>
            </a:r>
            <a:r>
              <a:rPr lang="fi-FI" dirty="0"/>
              <a:t>/litra.</a:t>
            </a:r>
          </a:p>
          <a:p>
            <a:pPr marL="0" indent="0">
              <a:buNone/>
            </a:pPr>
            <a:r>
              <a:rPr lang="fi-FI" dirty="0"/>
              <a:t>     - 600 €</a:t>
            </a:r>
            <a:r>
              <a:rPr lang="fi-FI" dirty="0" err="1"/>
              <a:t>uroa</a:t>
            </a:r>
            <a:r>
              <a:rPr lang="fi-FI" dirty="0"/>
              <a:t>/1000 litraa.</a:t>
            </a:r>
          </a:p>
        </p:txBody>
      </p:sp>
    </p:spTree>
    <p:extLst>
      <p:ext uri="{BB962C8B-B14F-4D97-AF65-F5344CB8AC3E}">
        <p14:creationId xmlns:p14="http://schemas.microsoft.com/office/powerpoint/2010/main" val="839370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6FA596-3894-4731-6D26-FB4617F02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Omasta työstä yrittäjälle aiheutuvat </a:t>
            </a:r>
            <a:r>
              <a:rPr lang="fi-FI" b="1" dirty="0"/>
              <a:t>turhista turhimmat</a:t>
            </a:r>
            <a:r>
              <a:rPr lang="fi-FI" dirty="0"/>
              <a:t> kustannukset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9FC9A3-59CC-DCF3-9164-59D63CB27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0646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AutoNum type="arabicPeriod"/>
            </a:pPr>
            <a:r>
              <a:rPr lang="fi-FI" sz="3200" dirty="0"/>
              <a:t>Jouto- eli tyhjäkäyttö, tyhjäkäynti.</a:t>
            </a:r>
          </a:p>
          <a:p>
            <a:pPr marL="0" indent="0">
              <a:buNone/>
            </a:pPr>
            <a:endParaRPr lang="fi-FI" sz="3200" dirty="0"/>
          </a:p>
          <a:p>
            <a:pPr marL="0" indent="0">
              <a:buNone/>
            </a:pPr>
            <a:r>
              <a:rPr lang="fi-FI" sz="3200" dirty="0"/>
              <a:t>2. Tarpeettoman korkeat työkierrokset hakkuussa/kuormaimella työskenneltäessä.</a:t>
            </a:r>
          </a:p>
          <a:p>
            <a:pPr marL="0" indent="0">
              <a:buNone/>
            </a:pPr>
            <a:endParaRPr lang="fi-FI" sz="3200" dirty="0"/>
          </a:p>
          <a:p>
            <a:pPr marL="0" indent="0">
              <a:buNone/>
            </a:pPr>
            <a:r>
              <a:rPr lang="fi-FI" sz="3200" dirty="0"/>
              <a:t>3. Työkierrokset tarpeettomasti aina päällä:    ajeltaessa kuorma tyhjänä/ajettaessa kuormattuna.</a:t>
            </a:r>
          </a:p>
          <a:p>
            <a:pPr marL="0" indent="0">
              <a:buNone/>
            </a:pPr>
            <a:endParaRPr lang="fi-FI" sz="3200" dirty="0"/>
          </a:p>
          <a:p>
            <a:pPr marL="0" indent="0">
              <a:buNone/>
            </a:pPr>
            <a:r>
              <a:rPr lang="fi-FI" sz="3200" dirty="0"/>
              <a:t>4.Ajokone: Koura kiinni liikkeen puristaminen taakan kuormaamisen aikana. </a:t>
            </a:r>
          </a:p>
          <a:p>
            <a:pPr marL="0" indent="0">
              <a:buNone/>
            </a:pPr>
            <a:endParaRPr lang="fi-FI" sz="4000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052052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265</TotalTime>
  <Words>1178</Words>
  <Application>Microsoft Office PowerPoint</Application>
  <PresentationFormat>Laajakuva</PresentationFormat>
  <Paragraphs>187</Paragraphs>
  <Slides>20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4" baseType="lpstr">
      <vt:lpstr>Arial</vt:lpstr>
      <vt:lpstr>Century Gothic</vt:lpstr>
      <vt:lpstr>Wingdings 3</vt:lpstr>
      <vt:lpstr>Kuiskaus</vt:lpstr>
      <vt:lpstr>Kustannuslaskenta ja Yrittäjyys</vt:lpstr>
      <vt:lpstr>Puunkorjuu on:  Fysiikkaa Logistiikkaa</vt:lpstr>
      <vt:lpstr>Mitä on yrittäminen?  Mitä tarkoittaa yrittäminen? </vt:lpstr>
      <vt:lpstr>Ansaintalogiikasta taustaa…Miten se €uro yritykseen tuleekaan.</vt:lpstr>
      <vt:lpstr>Kustannus Miten määritellään sana ”Kustannus”?</vt:lpstr>
      <vt:lpstr>Yrityksen (yrittäjän)merkittävimmät kustannukset</vt:lpstr>
      <vt:lpstr>Yrittäjän palkkakustannus</vt:lpstr>
      <vt:lpstr>Poltto-ja voiteluainekustannus</vt:lpstr>
      <vt:lpstr>Omasta työstä yrittäjälle aiheutuvat turhista turhimmat kustannukset</vt:lpstr>
      <vt:lpstr>Yrittäjän kustannuksia säästävä työskentely.</vt:lpstr>
      <vt:lpstr>Palkkaus, Metsäkonealan Tes eli (Työehtosopimus) Etsi ja laske! </vt:lpstr>
      <vt:lpstr>Laske lisää: Kuukausi palkka/vuosi palkka</vt:lpstr>
      <vt:lpstr>Polttoaine kustannukset (Laske ihan ite)</vt:lpstr>
      <vt:lpstr>Palkka- ja polttoaine kustannukset Edellisen sivun hintoihin perustuen. Laske: </vt:lpstr>
      <vt:lpstr>Ansaintalogiikka laskuja… </vt:lpstr>
      <vt:lpstr>Ansaintalogiikka laskuja… </vt:lpstr>
      <vt:lpstr>Joutokäynti kustannus…</vt:lpstr>
      <vt:lpstr>Tyhjäkäynti vs koneen vaihtoikä 10 000 tunnissa.</vt:lpstr>
      <vt:lpstr>Vielä lasketaan…jaksaa jaksaa</vt:lpstr>
      <vt:lpstr>Lopuksi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Kustannuslaskenta ja Yrittäjyys</dc:title>
  <dc:creator>Jouni Kauppinen</dc:creator>
  <cp:lastModifiedBy>Jouni Kauppinen</cp:lastModifiedBy>
  <cp:revision>19</cp:revision>
  <dcterms:created xsi:type="dcterms:W3CDTF">2023-09-18T08:29:48Z</dcterms:created>
  <dcterms:modified xsi:type="dcterms:W3CDTF">2023-09-18T12:56:06Z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da9c32a-bfae-405a-8b24-7b98e9ab8c95_Enabled">
    <vt:lpwstr>true</vt:lpwstr>
  </property>
  <property fmtid="{D5CDD505-2E9C-101B-9397-08002B2CF9AE}" pid="3" name="MSIP_Label_1da9c32a-bfae-405a-8b24-7b98e9ab8c95_SetDate">
    <vt:lpwstr>2023-09-18T08:30:42Z</vt:lpwstr>
  </property>
  <property fmtid="{D5CDD505-2E9C-101B-9397-08002B2CF9AE}" pid="4" name="MSIP_Label_1da9c32a-bfae-405a-8b24-7b98e9ab8c95_Method">
    <vt:lpwstr>Standard</vt:lpwstr>
  </property>
  <property fmtid="{D5CDD505-2E9C-101B-9397-08002B2CF9AE}" pid="5" name="MSIP_Label_1da9c32a-bfae-405a-8b24-7b98e9ab8c95_Name">
    <vt:lpwstr>Poke oletus</vt:lpwstr>
  </property>
  <property fmtid="{D5CDD505-2E9C-101B-9397-08002B2CF9AE}" pid="6" name="MSIP_Label_1da9c32a-bfae-405a-8b24-7b98e9ab8c95_SiteId">
    <vt:lpwstr>d9b5edb3-7859-4978-89c3-cadf9e5176b7</vt:lpwstr>
  </property>
  <property fmtid="{D5CDD505-2E9C-101B-9397-08002B2CF9AE}" pid="7" name="MSIP_Label_1da9c32a-bfae-405a-8b24-7b98e9ab8c95_ActionId">
    <vt:lpwstr>a54811f4-f746-4907-aa14-597823d72999</vt:lpwstr>
  </property>
  <property fmtid="{D5CDD505-2E9C-101B-9397-08002B2CF9AE}" pid="8" name="MSIP_Label_1da9c32a-bfae-405a-8b24-7b98e9ab8c95_ContentBits">
    <vt:lpwstr>0</vt:lpwstr>
  </property>
</Properties>
</file>