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4" r:id="rId18"/>
    <p:sldId id="272" r:id="rId19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584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2912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3445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44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026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406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055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936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132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75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2213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sv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AC40-A6BF-4207-88D5-B7B3D6172B64}" type="datetimeFigureOut">
              <a:rPr lang="sv-FI" smtClean="0"/>
              <a:t>4.12.2020</a:t>
            </a:fld>
            <a:endParaRPr lang="sv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630E-3957-4F9B-ABC9-0108FDA793B7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839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kreettistavarhaiskasvatusta.com/blog/pohja-kk25h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19398" y="2032846"/>
            <a:ext cx="6917267" cy="961496"/>
          </a:xfrm>
        </p:spPr>
        <p:txBody>
          <a:bodyPr/>
          <a:lstStyle/>
          <a:p>
            <a:r>
              <a:rPr lang="fi-FI" b="1" dirty="0">
                <a:solidFill>
                  <a:srgbClr val="00B050"/>
                </a:solidFill>
              </a:rPr>
              <a:t>LASTEN MATIKKAA</a:t>
            </a:r>
            <a:endParaRPr lang="sv-FI" b="1" dirty="0">
              <a:solidFill>
                <a:srgbClr val="00B05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47466" y="3263372"/>
            <a:ext cx="2328333" cy="453495"/>
          </a:xfrm>
        </p:spPr>
        <p:txBody>
          <a:bodyPr/>
          <a:lstStyle/>
          <a:p>
            <a:r>
              <a:rPr lang="fi-FI" dirty="0"/>
              <a:t>Leena Pirnes</a:t>
            </a:r>
            <a:endParaRPr lang="sv-FI" dirty="0"/>
          </a:p>
        </p:txBody>
      </p:sp>
      <p:pic>
        <p:nvPicPr>
          <p:cNvPr id="4" name="Kuva 3" descr="10 hauskaa matematiikkasovellusta lapsil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490">
            <a:off x="470324" y="373197"/>
            <a:ext cx="2956672" cy="208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5 viisivuotiaan suosikkipeliä tabletill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r="18275" b="6959"/>
          <a:stretch/>
        </p:blipFill>
        <p:spPr bwMode="auto">
          <a:xfrm rot="1158270">
            <a:off x="8720499" y="674308"/>
            <a:ext cx="2835539" cy="172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5" descr="Puinen palikkatorni | Kauppias Kaupp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95" y="2994342"/>
            <a:ext cx="2260705" cy="359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 descr="Yellow smiley face png, Picture #609286 yellow smiley face 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86" y="3982977"/>
            <a:ext cx="1584748" cy="1621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12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7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19218"/>
          <a:stretch/>
        </p:blipFill>
        <p:spPr bwMode="auto">
          <a:xfrm>
            <a:off x="2265786" y="155839"/>
            <a:ext cx="7479348" cy="654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05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9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 b="5914"/>
          <a:stretch/>
        </p:blipFill>
        <p:spPr bwMode="auto">
          <a:xfrm>
            <a:off x="1605385" y="160496"/>
            <a:ext cx="9206549" cy="6537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40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7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16693" r="5676" b="6027"/>
          <a:stretch/>
        </p:blipFill>
        <p:spPr bwMode="auto">
          <a:xfrm>
            <a:off x="101599" y="33866"/>
            <a:ext cx="5723467" cy="6671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Kuva 2" descr="C:\Users\Leena\Downloads\20190412_1048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8554"/>
          <a:stretch/>
        </p:blipFill>
        <p:spPr bwMode="auto">
          <a:xfrm>
            <a:off x="6968067" y="98741"/>
            <a:ext cx="3866091" cy="65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18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C:\Users\Leena\Downloads\20190412_1047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8" r="11280" b="11051"/>
          <a:stretch/>
        </p:blipFill>
        <p:spPr bwMode="auto">
          <a:xfrm>
            <a:off x="2035492" y="71860"/>
            <a:ext cx="7624975" cy="6714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44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5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2024" r="5514" b="30661"/>
          <a:stretch/>
        </p:blipFill>
        <p:spPr bwMode="auto">
          <a:xfrm>
            <a:off x="1658937" y="143298"/>
            <a:ext cx="8874125" cy="6571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298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50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1700" r="5209" b="-1448"/>
          <a:stretch/>
        </p:blipFill>
        <p:spPr bwMode="auto">
          <a:xfrm>
            <a:off x="3420532" y="207752"/>
            <a:ext cx="4975437" cy="6709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5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542"/>
          </a:xfrm>
        </p:spPr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VIISI PIENTÄ ANKKAA LÄHTI LEIKKIMÄÄN 2v.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br>
              <a:rPr lang="sv-FI" dirty="0"/>
            </a:b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291667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Tarkat lukumäärät</a:t>
            </a:r>
            <a:endParaRPr lang="sv-FI" dirty="0"/>
          </a:p>
          <a:p>
            <a:pPr marL="0" indent="0">
              <a:buNone/>
            </a:pPr>
            <a:endParaRPr lang="sv-FI" dirty="0"/>
          </a:p>
          <a:p>
            <a:r>
              <a:rPr lang="fi-FI" dirty="0"/>
              <a:t>Kuinka paljon on 5?</a:t>
            </a:r>
            <a:endParaRPr lang="sv-FI" dirty="0"/>
          </a:p>
          <a:p>
            <a:r>
              <a:rPr lang="fi-FI" dirty="0"/>
              <a:t>Lauletaan ja leikitään laulu. </a:t>
            </a:r>
            <a:endParaRPr lang="sv-FI" dirty="0"/>
          </a:p>
          <a:p>
            <a:r>
              <a:rPr lang="fi-FI" dirty="0"/>
              <a:t>Näytetään ankkojen lukumäärä sormilla (tai leikkiankoilla)</a:t>
            </a:r>
            <a:endParaRPr lang="sv-FI" dirty="0"/>
          </a:p>
        </p:txBody>
      </p:sp>
      <p:pic>
        <p:nvPicPr>
          <p:cNvPr id="4" name="Kuva 3" descr="Kylpyankat 5 kpl setti | Karkkainen.com verkkokaupp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1" b="25854"/>
          <a:stretch/>
        </p:blipFill>
        <p:spPr bwMode="auto">
          <a:xfrm>
            <a:off x="3276600" y="4013199"/>
            <a:ext cx="4312814" cy="2455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06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4125" y="169333"/>
            <a:ext cx="8347046" cy="677955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B050"/>
                </a:solidFill>
              </a:rPr>
              <a:t>TOIMINNAN SUUNNITTELU</a:t>
            </a:r>
            <a:endParaRPr lang="sv-FI" sz="40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7171" y="847289"/>
            <a:ext cx="11568418" cy="584137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i-FI" sz="2600" dirty="0"/>
              <a:t>1. </a:t>
            </a:r>
            <a:r>
              <a:rPr lang="fi-FI" sz="2600" b="1" dirty="0"/>
              <a:t>Tavoitteet</a:t>
            </a:r>
          </a:p>
          <a:p>
            <a:pPr marL="45720" indent="0">
              <a:buNone/>
            </a:pPr>
            <a:r>
              <a:rPr lang="fi-FI" sz="2600" dirty="0"/>
              <a:t>2. </a:t>
            </a:r>
            <a:r>
              <a:rPr lang="fi-FI" sz="2600" b="1" dirty="0"/>
              <a:t>Osallistujat </a:t>
            </a:r>
            <a:r>
              <a:rPr lang="fi-FI" sz="2600" dirty="0"/>
              <a:t>(lasten määrä ja ikä)</a:t>
            </a:r>
          </a:p>
          <a:p>
            <a:pPr marL="45720" indent="0">
              <a:buNone/>
            </a:pPr>
            <a:r>
              <a:rPr lang="fi-FI" sz="2600" dirty="0"/>
              <a:t>3. </a:t>
            </a:r>
            <a:r>
              <a:rPr lang="fi-FI" sz="2600" b="1" dirty="0"/>
              <a:t>Materiaalit ja välineet, </a:t>
            </a:r>
            <a:r>
              <a:rPr lang="fi-FI" sz="2600" dirty="0"/>
              <a:t>joita tarvitset tuokiossa. Etukäteissuunnittelua vaativat asiat</a:t>
            </a:r>
          </a:p>
          <a:p>
            <a:pPr marL="45720" indent="0">
              <a:buNone/>
            </a:pPr>
            <a:r>
              <a:rPr lang="fi-FI" sz="2600" dirty="0"/>
              <a:t>4. </a:t>
            </a:r>
            <a:r>
              <a:rPr lang="fi-FI" sz="2600" b="1" dirty="0"/>
              <a:t>Tuokion aloitus </a:t>
            </a:r>
            <a:r>
              <a:rPr lang="fi-FI" sz="2600" dirty="0"/>
              <a:t>(lasten motivointi ja innostaminen mukaan toimintaan)</a:t>
            </a:r>
          </a:p>
          <a:p>
            <a:pPr marL="45720" indent="0">
              <a:buNone/>
            </a:pPr>
            <a:r>
              <a:rPr lang="fi-FI" sz="2600" dirty="0"/>
              <a:t>5. </a:t>
            </a:r>
            <a:r>
              <a:rPr lang="fi-FI" sz="2600" b="1" dirty="0"/>
              <a:t>Toiminnan keskiö </a:t>
            </a:r>
            <a:r>
              <a:rPr lang="fi-FI" sz="2600" dirty="0"/>
              <a:t>(mitä tapahtuu esim. aloitusleikin jälkeen?)</a:t>
            </a:r>
          </a:p>
          <a:p>
            <a:pPr marL="45720" indent="0">
              <a:buNone/>
            </a:pPr>
            <a:r>
              <a:rPr lang="fi-FI" sz="2600" dirty="0"/>
              <a:t>6. </a:t>
            </a:r>
            <a:r>
              <a:rPr lang="fi-FI" sz="2600" b="1" dirty="0"/>
              <a:t>Tuokion lopettaminen </a:t>
            </a:r>
            <a:r>
              <a:rPr lang="fi-FI" sz="2600" dirty="0"/>
              <a:t>(leikki, laulu, loru, tehtävä? Mistä lapset tietävät selkeästi, että tuokio päättyy?)</a:t>
            </a:r>
          </a:p>
          <a:p>
            <a:pPr marL="45720" indent="0">
              <a:buNone/>
            </a:pPr>
            <a:r>
              <a:rPr lang="fi-FI" sz="2600" dirty="0"/>
              <a:t>(7. </a:t>
            </a:r>
            <a:r>
              <a:rPr lang="fi-FI" sz="2600" b="1" dirty="0"/>
              <a:t>Arviointi: </a:t>
            </a:r>
            <a:r>
              <a:rPr lang="fi-FI" sz="2600" dirty="0"/>
              <a:t>Tehdään aina toiminnan jälkeen)</a:t>
            </a:r>
          </a:p>
          <a:p>
            <a:pPr marL="45720" indent="0">
              <a:buNone/>
            </a:pPr>
            <a:r>
              <a:rPr lang="fi-FI" b="1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</a:p>
          <a:p>
            <a:pPr marL="45720" indent="0">
              <a:buNone/>
            </a:pPr>
            <a:r>
              <a:rPr lang="fi-FI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	HUOM!</a:t>
            </a:r>
          </a:p>
          <a:p>
            <a:r>
              <a:rPr lang="fi-FI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Yksi tehtävä ei tee tuokiota </a:t>
            </a:r>
            <a:br>
              <a:rPr lang="fi-FI" sz="2400" dirty="0">
                <a:sym typeface="Wingdings" panose="05000000000000000000" pitchFamily="2" charset="2"/>
              </a:rPr>
            </a:br>
            <a:r>
              <a:rPr lang="fi-FI" sz="2400" dirty="0">
                <a:sym typeface="Wingdings" panose="05000000000000000000" pitchFamily="2" charset="2"/>
              </a:rPr>
              <a:t>Suunnitelmassa tulee olla toimintaa eli tee siitä monipuolinen ja lapsia innostava.    </a:t>
            </a:r>
            <a:br>
              <a:rPr lang="fi-FI" sz="2400" dirty="0">
                <a:sym typeface="Wingdings" panose="05000000000000000000" pitchFamily="2" charset="2"/>
              </a:rPr>
            </a:br>
            <a:r>
              <a:rPr lang="fi-FI" sz="2400" dirty="0">
                <a:sym typeface="Wingdings" panose="05000000000000000000" pitchFamily="2" charset="2"/>
              </a:rPr>
              <a:t>Tämä on valmista materiaalia Lahkon </a:t>
            </a:r>
            <a:r>
              <a:rPr lang="fi-FI" sz="2400" dirty="0" err="1">
                <a:sym typeface="Wingdings" panose="05000000000000000000" pitchFamily="2" charset="2"/>
              </a:rPr>
              <a:t>TEO:on</a:t>
            </a:r>
            <a:endParaRPr lang="fi-FI" sz="2400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sv-FI" dirty="0"/>
          </a:p>
        </p:txBody>
      </p:sp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6C40024B-6E41-4DAE-A76F-6B9D1C104897}"/>
              </a:ext>
            </a:extLst>
          </p:cNvPr>
          <p:cNvSpPr/>
          <p:nvPr/>
        </p:nvSpPr>
        <p:spPr>
          <a:xfrm>
            <a:off x="587230" y="4832059"/>
            <a:ext cx="679508" cy="49495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739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7410" y="179326"/>
            <a:ext cx="10515600" cy="845608"/>
          </a:xfrm>
        </p:spPr>
        <p:txBody>
          <a:bodyPr/>
          <a:lstStyle/>
          <a:p>
            <a:r>
              <a:rPr lang="fi-FI" b="1" dirty="0">
                <a:solidFill>
                  <a:srgbClr val="00B050"/>
                </a:solidFill>
              </a:rPr>
              <a:t>TEHTÄVÄ</a:t>
            </a:r>
            <a:endParaRPr lang="sv-FI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6267" y="1024934"/>
            <a:ext cx="11557000" cy="5587532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Suunnittele</a:t>
            </a:r>
            <a:r>
              <a:rPr lang="fi-FI" dirty="0"/>
              <a:t> lapsille (1-6v.) noin 30 minuuttia kestävä tuokio, jossa keskeistä on matemaattisten taitojen harjoitteleminen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Mieti </a:t>
            </a:r>
            <a:r>
              <a:rPr lang="fi-FI" dirty="0"/>
              <a:t>minkä ikäisille lapsille tuokion suunnittelet</a:t>
            </a:r>
            <a:br>
              <a:rPr lang="fi-FI" dirty="0"/>
            </a:br>
            <a:endParaRPr lang="fi-FI" dirty="0"/>
          </a:p>
          <a:p>
            <a:r>
              <a:rPr lang="fi-FI" dirty="0"/>
              <a:t>Käytä hyödyksesi tässä esiteltyjä ideoita, linkistä löytyviä ideoita ja kirjan s. 126-128. Mieti </a:t>
            </a:r>
            <a:r>
              <a:rPr lang="fi-FI" b="1" dirty="0"/>
              <a:t>mukaan </a:t>
            </a:r>
            <a:r>
              <a:rPr lang="fi-FI" dirty="0"/>
              <a:t>myös </a:t>
            </a:r>
            <a:r>
              <a:rPr lang="fi-FI" b="1" dirty="0"/>
              <a:t>mm. jumppaa, lauluja, loruja</a:t>
            </a:r>
            <a:br>
              <a:rPr lang="fi-FI" b="1" dirty="0"/>
            </a:br>
            <a:endParaRPr lang="fi-FI" b="1" dirty="0"/>
          </a:p>
          <a:p>
            <a:r>
              <a:rPr lang="fi-FI" b="1" dirty="0"/>
              <a:t>Kirjoita</a:t>
            </a:r>
            <a:r>
              <a:rPr lang="fi-FI" dirty="0"/>
              <a:t> suunnitelmasi koneella, lisää mukaan havainnollistavia kuvia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Palauta </a:t>
            </a:r>
            <a:r>
              <a:rPr lang="fi-FI" dirty="0"/>
              <a:t>suunnitelmasi </a:t>
            </a:r>
            <a:r>
              <a:rPr lang="fi-FI" dirty="0" err="1"/>
              <a:t>Pedanetiin</a:t>
            </a:r>
            <a:r>
              <a:rPr lang="fi-FI" dirty="0"/>
              <a:t> </a:t>
            </a:r>
            <a:r>
              <a:rPr lang="fi-FI" b="1" dirty="0"/>
              <a:t>Matikkatoiminnan suunnitelma-palautuskansioon pe 11.12. iltaan mennessä.</a:t>
            </a:r>
            <a:br>
              <a:rPr lang="fi-FI" b="1" dirty="0"/>
            </a:br>
            <a:endParaRPr lang="fi-FI" b="1" dirty="0"/>
          </a:p>
          <a:p>
            <a:r>
              <a:rPr lang="fi-FI" b="1" dirty="0"/>
              <a:t>Lue toisten palauttamat suunnitelmat </a:t>
            </a:r>
          </a:p>
        </p:txBody>
      </p:sp>
    </p:spTree>
    <p:extLst>
      <p:ext uri="{BB962C8B-B14F-4D97-AF65-F5344CB8AC3E}">
        <p14:creationId xmlns:p14="http://schemas.microsoft.com/office/powerpoint/2010/main" val="240599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0973" y="413314"/>
            <a:ext cx="9372600" cy="499533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B050"/>
                </a:solidFill>
              </a:rPr>
              <a:t>MATEMATIIKKAA VARHAISKASVATUSIKÄISILLÄ</a:t>
            </a:r>
            <a:endParaRPr lang="sv-FI" sz="36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7230" y="1258349"/>
            <a:ext cx="11341510" cy="5469622"/>
          </a:xfrm>
        </p:spPr>
        <p:txBody>
          <a:bodyPr>
            <a:normAutofit fontScale="92500"/>
          </a:bodyPr>
          <a:lstStyle/>
          <a:p>
            <a:r>
              <a:rPr lang="fi-FI" b="1" dirty="0"/>
              <a:t>Osa jokapäiväistä toimintaa – kaikkiin arkipäivän tilanteisiin voi liittää matematiikan ihmettelyä, keksimistä ja oppimista. </a:t>
            </a:r>
            <a:r>
              <a:rPr lang="fi-FI" b="1" dirty="0">
                <a:solidFill>
                  <a:srgbClr val="FF0000"/>
                </a:solidFill>
              </a:rPr>
              <a:t>Ei ole pelkkää laskemista!!!</a:t>
            </a:r>
          </a:p>
          <a:p>
            <a:r>
              <a:rPr lang="fi-FI" b="1" dirty="0">
                <a:solidFill>
                  <a:srgbClr val="FF0000"/>
                </a:solidFill>
              </a:rPr>
              <a:t>Lapsen oppiminen on kokonaisvaltaista ja konkreettista</a:t>
            </a:r>
            <a:endParaRPr lang="fi-FI" b="1" dirty="0"/>
          </a:p>
          <a:p>
            <a:r>
              <a:rPr lang="fi-FI" b="1" dirty="0"/>
              <a:t>Käsitteitä</a:t>
            </a:r>
            <a:r>
              <a:rPr lang="fi-FI" dirty="0"/>
              <a:t> (iso-pieni, puolikas, </a:t>
            </a:r>
            <a:r>
              <a:rPr lang="fi-FI" dirty="0" err="1"/>
              <a:t>lyhyempi</a:t>
            </a:r>
            <a:r>
              <a:rPr lang="fi-FI" dirty="0"/>
              <a:t>, ylhäällä, yhtä paljon jne.)</a:t>
            </a:r>
          </a:p>
          <a:p>
            <a:r>
              <a:rPr lang="fi-FI" b="1" dirty="0" err="1"/>
              <a:t>Matemaattissa</a:t>
            </a:r>
            <a:r>
              <a:rPr lang="fi-FI" b="1" dirty="0"/>
              <a:t> taidoissa yhdistyvät </a:t>
            </a:r>
            <a:r>
              <a:rPr lang="fi-FI" dirty="0"/>
              <a:t>kehityksen eri osa-alueet mm. kielelliset taidot, ajattelun taidot (esim. ongelmaratkaisutaidot), hienomotoriset taidot ja sosiaaliset taidot (vuorovaikutus, yhdessä tekeminen)</a:t>
            </a:r>
          </a:p>
          <a:p>
            <a:r>
              <a:rPr lang="fi-FI" b="1" dirty="0"/>
              <a:t>Koetaan eri aistein </a:t>
            </a:r>
            <a:r>
              <a:rPr lang="fi-FI" dirty="0"/>
              <a:t>mm. liikkuen, leikkien, tunnustellen, laulaen</a:t>
            </a:r>
          </a:p>
          <a:p>
            <a:r>
              <a:rPr lang="fi-FI" b="1" dirty="0"/>
              <a:t>Konkreettiset välineet </a:t>
            </a:r>
            <a:r>
              <a:rPr lang="fi-FI" dirty="0"/>
              <a:t>auttavat hahmottamaan ja ymmärtämään matemaattisia peruskäsitteitä (yhtä paljon nalleja, enemmän, vähemmän, litra, metri jne.)</a:t>
            </a:r>
            <a:br>
              <a:rPr lang="fi-FI" dirty="0"/>
            </a:br>
            <a:endParaRPr lang="fi-FI" dirty="0"/>
          </a:p>
          <a:p>
            <a:r>
              <a:rPr lang="fi-FI" b="1" dirty="0">
                <a:solidFill>
                  <a:srgbClr val="FF0000"/>
                </a:solidFill>
              </a:rPr>
              <a:t>LUE KIRJASTA s. 126-128</a:t>
            </a:r>
            <a:endParaRPr lang="fi-FI" dirty="0">
              <a:solidFill>
                <a:srgbClr val="FF0000"/>
              </a:solidFill>
            </a:endParaRP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4040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865" y="187325"/>
            <a:ext cx="10515600" cy="727075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B050"/>
                </a:solidFill>
              </a:rPr>
              <a:t>Mitä vasussa sanotaan matematiikasta? </a:t>
            </a:r>
            <a:endParaRPr lang="sv-FI" sz="40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0867" y="914401"/>
            <a:ext cx="11827933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rgbClr val="7030A0"/>
                </a:solidFill>
              </a:rPr>
              <a:t>TUTKIN JA TOIMIN YMPÄRISTÖSSÄNI </a:t>
            </a:r>
            <a:r>
              <a:rPr lang="fi-FI" sz="2000" b="1" dirty="0"/>
              <a:t>(</a:t>
            </a:r>
            <a:r>
              <a:rPr lang="fi-FI" sz="2000" b="1" dirty="0" err="1"/>
              <a:t>Varhaiskasvatussuunitelman</a:t>
            </a:r>
            <a:r>
              <a:rPr lang="fi-FI" sz="2000" b="1" dirty="0"/>
              <a:t> perusteet s. 46)</a:t>
            </a:r>
          </a:p>
          <a:p>
            <a:r>
              <a:rPr lang="fi-FI" sz="2000" dirty="0"/>
              <a:t>Varhaiskasvatuksen tavoitteena on tarjota oivaltamisen ja oppimisen iloa matemaattisen ajattelunsa eri vaiheissa oleville lapsille.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Lapset tutustuvat matematiikkaan ja sen osa-alueisiin havainnollisen ja leikinomaisen toiminnan myötä. Lapsia ohjataan kiinnittämään huomiota päivittäisissä tilanteissa ja lähiympäristössä ilmeneviin muotoihin, määriin ja muutoksiin.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Lapsia innostetaan pohtimaan ja kuvailemaan matemaattisia havaintojaan ilmaisemalla ja tarkastelemalla niitä esimerkiksi kehollisesti tai eri välineiden ja kuvien avulla.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Lapsille tarjotaan mahdollisuuksia luokitella, vertailla ja asettaa järjestykseen asioita ja esineitä sekä löytää ja tuottaa säännönmukaisuuksia ja muutoksia.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Lapsia kannustetaan myös oppimisympäristöön liittyvien ongelmien löytämisessä, pohtimisessa ja päättelyssä sekä ratkaisujen etsimisessä. </a:t>
            </a:r>
          </a:p>
          <a:p>
            <a:r>
              <a:rPr lang="fi-FI" sz="2000" dirty="0"/>
              <a:t>Lukukäsitteen kehittymistä tuetaan monipuolisesti vuorovaikutteisissa tilanteissa, esimerkiksi leikkiä ja lapsia houkuttelevia materiaaleja hyödyntäen. </a:t>
            </a:r>
          </a:p>
        </p:txBody>
      </p:sp>
    </p:spTree>
    <p:extLst>
      <p:ext uri="{BB962C8B-B14F-4D97-AF65-F5344CB8AC3E}">
        <p14:creationId xmlns:p14="http://schemas.microsoft.com/office/powerpoint/2010/main" val="105016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57386" y="241663"/>
            <a:ext cx="116772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Lapsia innostetaan havainnoimaan lukumääriä ympäristöstä ja taitojen karttuessa liittämään ne lukusanaan ja numeromerkkeihin taitojensa mukaan. 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Lukujonotaitoja ja nimeämistä voidaan kehittää esimerkiksi lorujen ja riimien avulla.</a:t>
            </a:r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Lasten kanssa kokeillaan mittaamista ja harjoitellaan sijainti- ja suhdekäsitteitä esimerkiksi liikuntaleikeissä, piirtäen tai eri välineiden avulla. 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Erilaisilla harjoituksilla tuetaan lasten tilan ja tason hahmottamista. Lapsia kannustetaan tutkimaan kappaleita ja muotoja sekä leikkimään niillä. 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Lasten geometrisen ajattelun vahvistamiseksi heille järjestetään mahdollisuuksia rakenteluun, askarteluun ja muovailuun. </a:t>
            </a:r>
            <a:br>
              <a:rPr lang="fi-FI" sz="2400" dirty="0"/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Aikakäsitettä avataan esimerkiksi vuorokauden- ja vuodenaikoja havainnoimalla.</a:t>
            </a:r>
            <a:br>
              <a:rPr lang="fi-FI" sz="2400" dirty="0"/>
            </a:br>
            <a:endParaRPr lang="fi-FI" dirty="0"/>
          </a:p>
          <a:p>
            <a:r>
              <a:rPr lang="fi-FI" b="1" dirty="0"/>
              <a:t>TUTUSTU SIVUUN: </a:t>
            </a:r>
            <a:r>
              <a:rPr lang="sv-FI" dirty="0">
                <a:hlinkClick r:id="rId2"/>
              </a:rPr>
              <a:t>https://www.konkreettistavarhaiskasvatusta.com/blog/pohja-kk25h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9272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53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8" b="10583"/>
          <a:stretch/>
        </p:blipFill>
        <p:spPr bwMode="auto">
          <a:xfrm>
            <a:off x="5369420" y="80433"/>
            <a:ext cx="6731000" cy="6697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AD53E92-0AE6-4BAE-BF81-E752C363A9DD}"/>
              </a:ext>
            </a:extLst>
          </p:cNvPr>
          <p:cNvSpPr txBox="1"/>
          <p:nvPr/>
        </p:nvSpPr>
        <p:spPr>
          <a:xfrm rot="20901294">
            <a:off x="260058" y="1098958"/>
            <a:ext cx="4347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accent2"/>
                </a:solidFill>
              </a:rPr>
              <a:t>Erilaisia vinkkejä matemaattisia taitoja </a:t>
            </a:r>
            <a:br>
              <a:rPr lang="fi-FI" sz="2000" b="1" dirty="0">
                <a:solidFill>
                  <a:schemeClr val="accent2"/>
                </a:solidFill>
              </a:rPr>
            </a:br>
            <a:r>
              <a:rPr lang="fi-FI" sz="2000" b="1" dirty="0">
                <a:solidFill>
                  <a:schemeClr val="accent2"/>
                </a:solidFill>
              </a:rPr>
              <a:t>harjoittavaan toimintaan</a:t>
            </a:r>
          </a:p>
        </p:txBody>
      </p:sp>
    </p:spTree>
    <p:extLst>
      <p:ext uri="{BB962C8B-B14F-4D97-AF65-F5344CB8AC3E}">
        <p14:creationId xmlns:p14="http://schemas.microsoft.com/office/powerpoint/2010/main" val="285251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6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9884"/>
          <a:stretch/>
        </p:blipFill>
        <p:spPr bwMode="auto">
          <a:xfrm>
            <a:off x="2325053" y="46461"/>
            <a:ext cx="6632681" cy="6765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018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5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1" b="18518"/>
          <a:stretch/>
        </p:blipFill>
        <p:spPr bwMode="auto">
          <a:xfrm>
            <a:off x="1800117" y="150548"/>
            <a:ext cx="8326015" cy="6556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43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6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4" b="20156"/>
          <a:stretch/>
        </p:blipFill>
        <p:spPr bwMode="auto">
          <a:xfrm>
            <a:off x="2071052" y="254423"/>
            <a:ext cx="8224415" cy="6349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3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C:\Users\Leena\Downloads\20190412_1049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21786"/>
          <a:stretch/>
        </p:blipFill>
        <p:spPr bwMode="auto">
          <a:xfrm>
            <a:off x="1884785" y="97631"/>
            <a:ext cx="8131281" cy="6662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4028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582</Words>
  <Application>Microsoft Office PowerPoint</Application>
  <PresentationFormat>Laajakuva</PresentationFormat>
  <Paragraphs>51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LASTEN MATIKKAA</vt:lpstr>
      <vt:lpstr>MATEMATIIKKAA VARHAISKASVATUSIKÄISILLÄ</vt:lpstr>
      <vt:lpstr>Mitä vasussa sanotaan matematiikasta?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VIISI PIENTÄ ANKKAA LÄHTI LEIKKIMÄÄN 2v.   </vt:lpstr>
      <vt:lpstr>TOIMINNAN SUUNNITTELU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Leena Pirnes</dc:creator>
  <cp:lastModifiedBy>Leena Pirnes</cp:lastModifiedBy>
  <cp:revision>20</cp:revision>
  <dcterms:created xsi:type="dcterms:W3CDTF">2020-03-27T06:12:01Z</dcterms:created>
  <dcterms:modified xsi:type="dcterms:W3CDTF">2020-12-04T12:37:18Z</dcterms:modified>
</cp:coreProperties>
</file>