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7" r:id="rId3"/>
    <p:sldId id="261" r:id="rId4"/>
    <p:sldId id="262" r:id="rId5"/>
    <p:sldId id="265" r:id="rId6"/>
    <p:sldId id="263" r:id="rId7"/>
    <p:sldId id="266"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346F"/>
    <a:srgbClr val="168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Lst>
  <dgm:cxnLst>
    <dgm:cxn modelId="{DC951A47-D712-4DDF-BC45-034C400F587A}" type="presOf" srcId="{08F627ED-A304-4697-8C44-18E45D3D2B1A}" destId="{D6614DDC-66DE-4E26-A0E6-8B5D4F611437}" srcOrd="0"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Suorakulmi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Suorakulmi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Suorakulmi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Ryhmä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uora yhdysviiva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Otsikko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fi-FI"/>
              <a:t>Muokkaa ots. perustyyl. napsautt.</a:t>
            </a:r>
            <a:endParaRPr lang="en-US" dirty="0"/>
          </a:p>
        </p:txBody>
      </p:sp>
      <p:sp>
        <p:nvSpPr>
          <p:cNvPr id="3" name="Alaotsikk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a:t>Muokkaa alaotsikon perustyyliä napsautt.</a:t>
            </a:r>
            <a:endParaRPr lang="en-US" dirty="0"/>
          </a:p>
        </p:txBody>
      </p:sp>
      <p:sp>
        <p:nvSpPr>
          <p:cNvPr id="20" name="Päivämäärän paikkamerkki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525C14C-32AC-4474-A426-CAA068386EA6}" type="datetime1">
              <a:rPr lang="fi-FI" smtClean="0"/>
              <a:t>4.12.2020</a:t>
            </a:fld>
            <a:endParaRPr lang="en-US" dirty="0"/>
          </a:p>
        </p:txBody>
      </p:sp>
      <p:sp>
        <p:nvSpPr>
          <p:cNvPr id="21" name="Alatunnisteen paikkamerkki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Dian numeron paikkamerkki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62112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A8B4113D-3402-4654-A4B8-B80062F3F150}" type="datetime1">
              <a:rPr lang="fi-FI" smtClean="0"/>
              <a:t>4.12.2020</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78036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991600" y="762000"/>
            <a:ext cx="2362200" cy="5257800"/>
          </a:xfrm>
        </p:spPr>
        <p:txBody>
          <a:bodyPr vert="eaVert"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838200" y="762000"/>
            <a:ext cx="8077200" cy="5257800"/>
          </a:xfrm>
        </p:spPr>
        <p:txBody>
          <a:bodyPr vert="eaVert"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4A708E3F-763B-4352-8631-E68BAB4D2966}" type="datetime1">
              <a:rPr lang="fi-FI" smtClean="0"/>
              <a:t>4.12.2020</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27486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C73678D5-1E69-47F7-8A50-C4ACACDDA695}" type="datetime1">
              <a:rPr lang="fi-FI" smtClean="0"/>
              <a:t>4.12.2020</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17552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Suorakulmi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Suorakulmi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Suorakulmi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fi-FI"/>
              <a:t>Muokkaa ots. perustyyl. napsautt.</a:t>
            </a:r>
            <a:endParaRPr lang="en-US" dirty="0"/>
          </a:p>
        </p:txBody>
      </p:sp>
      <p:grpSp>
        <p:nvGrpSpPr>
          <p:cNvPr id="16" name="Ryhmä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uora yhdysviiva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in paikkamerkki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a:t>Muokkaa tekstin perustyylejä napsauttamalla</a:t>
            </a:r>
          </a:p>
        </p:txBody>
      </p:sp>
      <p:sp>
        <p:nvSpPr>
          <p:cNvPr id="4" name="Päivämäärän paikkamerkki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A8A98951-26C8-4BDC-B0DB-8A0B8B5ACE9A}" type="datetime1">
              <a:rPr lang="fi-FI" smtClean="0"/>
              <a:t>4.12.2020</a:t>
            </a:fld>
            <a:endParaRPr lang="en-US" dirty="0"/>
          </a:p>
        </p:txBody>
      </p:sp>
      <p:sp>
        <p:nvSpPr>
          <p:cNvPr id="5" name="Alatunnisteen paikkamerkki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Dian numeron paikkamerkki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3061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Päivämäärän paikkamerkki 4"/>
          <p:cNvSpPr>
            <a:spLocks noGrp="1"/>
          </p:cNvSpPr>
          <p:nvPr>
            <p:ph type="dt" sz="half" idx="10"/>
          </p:nvPr>
        </p:nvSpPr>
        <p:spPr/>
        <p:txBody>
          <a:bodyPr rtlCol="0"/>
          <a:lstStyle/>
          <a:p>
            <a:pPr rtl="0"/>
            <a:fld id="{77F3643E-C9AC-497B-AF33-E65281A45714}" type="datetime1">
              <a:rPr lang="fi-FI" smtClean="0"/>
              <a:t>4.12.2020</a:t>
            </a:fld>
            <a:endParaRPr lang="en-US"/>
          </a:p>
        </p:txBody>
      </p:sp>
      <p:sp>
        <p:nvSpPr>
          <p:cNvPr id="6" name="Alatunnisteen paikkamerkki 5"/>
          <p:cNvSpPr>
            <a:spLocks noGrp="1"/>
          </p:cNvSpPr>
          <p:nvPr>
            <p:ph type="ftr" sz="quarter" idx="11"/>
          </p:nvPr>
        </p:nvSpPr>
        <p:spPr/>
        <p:txBody>
          <a:bodyPr rtlCol="0"/>
          <a:lstStyle/>
          <a:p>
            <a:pPr rtl="0"/>
            <a:endParaRPr lang="en-US"/>
          </a:p>
        </p:txBody>
      </p:sp>
      <p:sp>
        <p:nvSpPr>
          <p:cNvPr id="7" name="Dian numeron paikkamerkki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21891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Tekstin paikkamerkki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5" name="Tekstin paikkamerkki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7" name="Päivämäärän paikkamerkki 6"/>
          <p:cNvSpPr>
            <a:spLocks noGrp="1"/>
          </p:cNvSpPr>
          <p:nvPr>
            <p:ph type="dt" sz="half" idx="10"/>
          </p:nvPr>
        </p:nvSpPr>
        <p:spPr/>
        <p:txBody>
          <a:bodyPr rtlCol="0"/>
          <a:lstStyle/>
          <a:p>
            <a:pPr rtl="0"/>
            <a:fld id="{F6418A5C-C3AD-4419-8C14-77EB9D17207C}" type="datetime1">
              <a:rPr lang="fi-FI" smtClean="0"/>
              <a:t>4.12.2020</a:t>
            </a:fld>
            <a:endParaRPr lang="en-US"/>
          </a:p>
        </p:txBody>
      </p:sp>
      <p:sp>
        <p:nvSpPr>
          <p:cNvPr id="8" name="Alatunnisteen paikkamerkki 7"/>
          <p:cNvSpPr>
            <a:spLocks noGrp="1"/>
          </p:cNvSpPr>
          <p:nvPr>
            <p:ph type="ftr" sz="quarter" idx="11"/>
          </p:nvPr>
        </p:nvSpPr>
        <p:spPr/>
        <p:txBody>
          <a:bodyPr rtlCol="0"/>
          <a:lstStyle/>
          <a:p>
            <a:pPr rtl="0"/>
            <a:endParaRPr lang="en-US"/>
          </a:p>
        </p:txBody>
      </p:sp>
      <p:sp>
        <p:nvSpPr>
          <p:cNvPr id="9" name="Dian numeron paikkamerkki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0239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äivämäärän paikkamerkki 2"/>
          <p:cNvSpPr>
            <a:spLocks noGrp="1"/>
          </p:cNvSpPr>
          <p:nvPr>
            <p:ph type="dt" sz="half" idx="10"/>
          </p:nvPr>
        </p:nvSpPr>
        <p:spPr/>
        <p:txBody>
          <a:bodyPr rtlCol="0"/>
          <a:lstStyle/>
          <a:p>
            <a:pPr rtl="0"/>
            <a:fld id="{EBEB6239-C649-4DB2-B029-68B030EB3BF3}" type="datetime1">
              <a:rPr lang="fi-FI" smtClean="0"/>
              <a:t>4.12.2020</a:t>
            </a:fld>
            <a:endParaRPr lang="en-US"/>
          </a:p>
        </p:txBody>
      </p:sp>
      <p:sp>
        <p:nvSpPr>
          <p:cNvPr id="4" name="Alatunnisteen paikkamerkki 3"/>
          <p:cNvSpPr>
            <a:spLocks noGrp="1"/>
          </p:cNvSpPr>
          <p:nvPr>
            <p:ph type="ftr" sz="quarter" idx="11"/>
          </p:nvPr>
        </p:nvSpPr>
        <p:spPr/>
        <p:txBody>
          <a:bodyPr rtlCol="0"/>
          <a:lstStyle/>
          <a:p>
            <a:pPr rtl="0"/>
            <a:endParaRPr lang="en-US"/>
          </a:p>
        </p:txBody>
      </p:sp>
      <p:sp>
        <p:nvSpPr>
          <p:cNvPr id="5" name="Dian numeron paikkamerkki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35741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fld id="{B64789A5-DC44-4986-95C6-F9F68215A6AC}" type="datetime1">
              <a:rPr lang="fi-FI" smtClean="0"/>
              <a:t>4.12.2020</a:t>
            </a:fld>
            <a:endParaRPr lang="en-US"/>
          </a:p>
        </p:txBody>
      </p:sp>
      <p:sp>
        <p:nvSpPr>
          <p:cNvPr id="3" name="Alatunnisteen paikkamerkki 2"/>
          <p:cNvSpPr>
            <a:spLocks noGrp="1"/>
          </p:cNvSpPr>
          <p:nvPr>
            <p:ph type="ftr" sz="quarter" idx="11"/>
          </p:nvPr>
        </p:nvSpPr>
        <p:spPr/>
        <p:txBody>
          <a:bodyPr rtlCol="0"/>
          <a:lstStyle/>
          <a:p>
            <a:pPr rtl="0"/>
            <a:endParaRPr lang="en-US"/>
          </a:p>
        </p:txBody>
      </p:sp>
      <p:sp>
        <p:nvSpPr>
          <p:cNvPr id="4" name="Dian numeron paikkamerkki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9260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uorakulmi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fi-FI"/>
              <a:t>Muokkaa ots. perustyyl. napsautt.</a:t>
            </a:r>
            <a:endParaRPr lang="en-US" dirty="0"/>
          </a:p>
        </p:txBody>
      </p:sp>
      <p:sp>
        <p:nvSpPr>
          <p:cNvPr id="3" name="Sisällön paikkamerkki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8" name="Päivämäärän paikkamerkki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8047D6CF-C87E-4BC4-BE29-4A145BFE9851}" type="datetime1">
              <a:rPr lang="fi-FI" smtClean="0"/>
              <a:t>4.12.2020</a:t>
            </a:fld>
            <a:endParaRPr lang="en-US"/>
          </a:p>
        </p:txBody>
      </p:sp>
      <p:sp>
        <p:nvSpPr>
          <p:cNvPr id="9" name="Alatunnisteen paikkamerkki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Dian numeron paikkamerkki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44426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en-US" dirty="0"/>
          </a:p>
        </p:txBody>
      </p:sp>
      <p:sp>
        <p:nvSpPr>
          <p:cNvPr id="5" name="Päivämäärän paikkamerkki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6BCF9FB-63B8-49F0-849D-25066B742F11}" type="datetime1">
              <a:rPr lang="fi-FI" smtClean="0"/>
              <a:t>4.12.2020</a:t>
            </a:fld>
            <a:endParaRPr lang="en-US" dirty="0"/>
          </a:p>
        </p:txBody>
      </p:sp>
      <p:sp>
        <p:nvSpPr>
          <p:cNvPr id="6" name="Alatunnisteen paikkamerkki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Dian numeron paikkamerkki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Suorakulmi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fi-FI"/>
              <a:t>Muokkaa ots. perustyyl. napsautt.</a:t>
            </a:r>
            <a:endParaRPr lang="en-US" dirty="0"/>
          </a:p>
        </p:txBody>
      </p:sp>
      <p:sp>
        <p:nvSpPr>
          <p:cNvPr id="4" name="Tekstin paikkamerkki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Tree>
    <p:extLst>
      <p:ext uri="{BB962C8B-B14F-4D97-AF65-F5344CB8AC3E}">
        <p14:creationId xmlns:p14="http://schemas.microsoft.com/office/powerpoint/2010/main" val="368649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Suorakulmi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Suorakulmi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Suorakulmi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Otsikon paikkamerkki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fi"/>
              <a:t>Muokkaa otsikon perustyyliä napsauttamalla</a:t>
            </a:r>
            <a:endParaRPr lang="en-US" dirty="0"/>
          </a:p>
        </p:txBody>
      </p:sp>
      <p:sp>
        <p:nvSpPr>
          <p:cNvPr id="3" name="Tekstin paikkamerkki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C964D7C4-78CD-4C9A-ADF3-BF7F58286BB1}" type="datetime1">
              <a:rPr lang="fi-FI" smtClean="0"/>
              <a:t>4.12.2020</a:t>
            </a:fld>
            <a:endParaRPr lang="en-US" dirty="0"/>
          </a:p>
        </p:txBody>
      </p:sp>
      <p:sp>
        <p:nvSpPr>
          <p:cNvPr id="5" name="Alatunnisteen paikkamerkki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Dian numeron paikkamerkki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080694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eda.net/lappeenranta/varhaiskasvatus/paivakodit/lappeen-p%C3%A4iv%C3%A4koti/ryhm%C3%A4t/taikalampi/arkistot/2017-2018/nallematikka/nallematikka-9/img_1309-jp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ssa on kangasta, pöytä, punaista, peitetty&#10;&#10;Automaattisesti luotu kuvaus">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Suorakulmi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Suorakulmi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92C9295F-E638-4F61-AFE2-CF3E40556031}"/>
              </a:ext>
            </a:extLst>
          </p:cNvPr>
          <p:cNvSpPr>
            <a:spLocks noGrp="1"/>
          </p:cNvSpPr>
          <p:nvPr>
            <p:ph type="title"/>
          </p:nvPr>
        </p:nvSpPr>
        <p:spPr>
          <a:xfrm>
            <a:off x="5507473" y="495747"/>
            <a:ext cx="5515661" cy="4915151"/>
          </a:xfrm>
        </p:spPr>
        <p:txBody>
          <a:bodyPr rtlCol="0">
            <a:normAutofit/>
          </a:bodyPr>
          <a:lstStyle/>
          <a:p>
            <a:pPr algn="ctr"/>
            <a:r>
              <a:rPr lang="sv-FI" sz="4800" b="1" dirty="0">
                <a:solidFill>
                  <a:srgbClr val="0070C0"/>
                </a:solidFill>
              </a:rPr>
              <a:t>Mitä </a:t>
            </a:r>
            <a:r>
              <a:rPr lang="sv-FI" sz="4800" b="1" dirty="0" err="1">
                <a:solidFill>
                  <a:srgbClr val="0070C0"/>
                </a:solidFill>
              </a:rPr>
              <a:t>matematiikka</a:t>
            </a:r>
            <a:r>
              <a:rPr lang="sv-FI" sz="4800" b="1" dirty="0">
                <a:solidFill>
                  <a:srgbClr val="0070C0"/>
                </a:solidFill>
              </a:rPr>
              <a:t> </a:t>
            </a:r>
            <a:r>
              <a:rPr lang="sv-FI" sz="4800" b="1" dirty="0" err="1">
                <a:solidFill>
                  <a:srgbClr val="0070C0"/>
                </a:solidFill>
              </a:rPr>
              <a:t>tarkoittaa</a:t>
            </a:r>
            <a:r>
              <a:rPr lang="sv-FI" sz="4800" b="1" dirty="0">
                <a:solidFill>
                  <a:srgbClr val="0070C0"/>
                </a:solidFill>
              </a:rPr>
              <a:t> </a:t>
            </a:r>
            <a:r>
              <a:rPr lang="sv-FI" sz="4800" b="1" dirty="0" err="1">
                <a:solidFill>
                  <a:srgbClr val="0070C0"/>
                </a:solidFill>
              </a:rPr>
              <a:t>varhaiskasvatuksen</a:t>
            </a:r>
            <a:r>
              <a:rPr lang="sv-FI" sz="4800" b="1" dirty="0">
                <a:solidFill>
                  <a:srgbClr val="0070C0"/>
                </a:solidFill>
              </a:rPr>
              <a:t> </a:t>
            </a:r>
            <a:r>
              <a:rPr lang="sv-FI" sz="4800" b="1" dirty="0" err="1">
                <a:solidFill>
                  <a:srgbClr val="0070C0"/>
                </a:solidFill>
              </a:rPr>
              <a:t>arjessa</a:t>
            </a:r>
            <a:r>
              <a:rPr lang="sv-FI" sz="4800" b="1" dirty="0">
                <a:solidFill>
                  <a:srgbClr val="0070C0"/>
                </a:solidFill>
              </a:rPr>
              <a:t>?</a:t>
            </a:r>
            <a:br>
              <a:rPr lang="sv-FI" sz="4800" b="1" dirty="0">
                <a:solidFill>
                  <a:srgbClr val="0070C0"/>
                </a:solidFill>
              </a:rPr>
            </a:br>
            <a:br>
              <a:rPr lang="sv-FI" dirty="0"/>
            </a:br>
            <a:r>
              <a:rPr lang="sv-FI" dirty="0"/>
              <a:t> </a:t>
            </a:r>
            <a:r>
              <a:rPr lang="sv-FI" dirty="0" err="1">
                <a:highlight>
                  <a:srgbClr val="00FFFF"/>
                </a:highlight>
                <a:latin typeface="Brush Script MT" panose="03060802040406070304" pitchFamily="66" charset="0"/>
              </a:rPr>
              <a:t>Matikkaa</a:t>
            </a:r>
            <a:r>
              <a:rPr lang="sv-FI" dirty="0">
                <a:highlight>
                  <a:srgbClr val="00FFFF"/>
                </a:highlight>
                <a:latin typeface="Brush Script MT" panose="03060802040406070304" pitchFamily="66" charset="0"/>
              </a:rPr>
              <a:t> on </a:t>
            </a:r>
            <a:r>
              <a:rPr lang="sv-FI" dirty="0" err="1">
                <a:highlight>
                  <a:srgbClr val="00FFFF"/>
                </a:highlight>
                <a:latin typeface="Brush Script MT" panose="03060802040406070304" pitchFamily="66" charset="0"/>
              </a:rPr>
              <a:t>kaikkialla</a:t>
            </a:r>
            <a:r>
              <a:rPr lang="sv-FI" dirty="0">
                <a:highlight>
                  <a:srgbClr val="00FFFF"/>
                </a:highlight>
                <a:latin typeface="Brush Script MT" panose="03060802040406070304" pitchFamily="66" charset="0"/>
              </a:rPr>
              <a:t> </a:t>
            </a:r>
            <a:r>
              <a:rPr lang="sv-FI" dirty="0">
                <a:sym typeface="Wingdings" panose="05000000000000000000" pitchFamily="2" charset="2"/>
              </a:rPr>
              <a:t></a:t>
            </a:r>
            <a:endParaRPr lang="en-US" b="1" dirty="0">
              <a:solidFill>
                <a:schemeClr val="tx1">
                  <a:lumMod val="75000"/>
                  <a:lumOff val="25000"/>
                </a:schemeClr>
              </a:solidFill>
            </a:endParaRPr>
          </a:p>
        </p:txBody>
      </p:sp>
      <p:graphicFrame>
        <p:nvGraphicFramePr>
          <p:cNvPr id="31" name="Sisällön paikkamerkki 2">
            <a:extLst>
              <a:ext uri="{FF2B5EF4-FFF2-40B4-BE49-F238E27FC236}">
                <a16:creationId xmlns:a16="http://schemas.microsoft.com/office/drawing/2014/main" id="{613FC9B6-ED9E-4F51-A217-156DA01928CD}"/>
              </a:ext>
            </a:extLst>
          </p:cNvPr>
          <p:cNvGraphicFramePr/>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a:extLst>
              <a:ext uri="{FF2B5EF4-FFF2-40B4-BE49-F238E27FC236}">
                <a16:creationId xmlns:a16="http://schemas.microsoft.com/office/drawing/2014/main" id="{F2EA5962-C0BB-4F75-B024-8684F9D0F603}"/>
              </a:ext>
            </a:extLst>
          </p:cNvPr>
          <p:cNvSpPr>
            <a:spLocks noChangeArrowheads="1"/>
          </p:cNvSpPr>
          <p:nvPr/>
        </p:nvSpPr>
        <p:spPr bwMode="auto">
          <a:xfrm>
            <a:off x="5429307" y="3291041"/>
            <a:ext cx="72536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FI" alt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fi-FI" alt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fi-FI"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CAA711-77CB-4CAE-8485-9897DB71C778}"/>
              </a:ext>
            </a:extLst>
          </p:cNvPr>
          <p:cNvSpPr>
            <a:spLocks noGrp="1"/>
          </p:cNvSpPr>
          <p:nvPr>
            <p:ph type="title"/>
          </p:nvPr>
        </p:nvSpPr>
        <p:spPr>
          <a:xfrm>
            <a:off x="8458200" y="607392"/>
            <a:ext cx="3161963" cy="3486436"/>
          </a:xfrm>
        </p:spPr>
        <p:txBody>
          <a:bodyPr>
            <a:noAutofit/>
          </a:bodyPr>
          <a:lstStyle/>
          <a:p>
            <a:pPr algn="ctr"/>
            <a:r>
              <a:rPr lang="en-US" sz="5400" dirty="0" err="1">
                <a:solidFill>
                  <a:srgbClr val="00B050"/>
                </a:solidFill>
                <a:latin typeface="Arial" panose="020B0604020202020204" pitchFamily="34" charset="0"/>
                <a:cs typeface="Arial" panose="020B0604020202020204" pitchFamily="34" charset="0"/>
              </a:rPr>
              <a:t>Mitähän</a:t>
            </a:r>
            <a:r>
              <a:rPr lang="en-US" sz="5400" dirty="0">
                <a:solidFill>
                  <a:srgbClr val="00B050"/>
                </a:solidFill>
                <a:latin typeface="Arial" panose="020B0604020202020204" pitchFamily="34" charset="0"/>
                <a:cs typeface="Arial" panose="020B0604020202020204" pitchFamily="34" charset="0"/>
              </a:rPr>
              <a:t> </a:t>
            </a:r>
            <a:r>
              <a:rPr lang="en-US" sz="5400" dirty="0" err="1">
                <a:solidFill>
                  <a:srgbClr val="00B050"/>
                </a:solidFill>
                <a:latin typeface="Arial" panose="020B0604020202020204" pitchFamily="34" charset="0"/>
                <a:cs typeface="Arial" panose="020B0604020202020204" pitchFamily="34" charset="0"/>
              </a:rPr>
              <a:t>tässä</a:t>
            </a:r>
            <a:r>
              <a:rPr lang="en-US" sz="5400" dirty="0">
                <a:solidFill>
                  <a:srgbClr val="00B050"/>
                </a:solidFill>
                <a:latin typeface="Arial" panose="020B0604020202020204" pitchFamily="34" charset="0"/>
                <a:cs typeface="Arial" panose="020B0604020202020204" pitchFamily="34" charset="0"/>
              </a:rPr>
              <a:t> </a:t>
            </a:r>
            <a:r>
              <a:rPr lang="en-US" sz="5400" dirty="0" err="1">
                <a:solidFill>
                  <a:srgbClr val="00B050"/>
                </a:solidFill>
                <a:latin typeface="Arial" panose="020B0604020202020204" pitchFamily="34" charset="0"/>
                <a:cs typeface="Arial" panose="020B0604020202020204" pitchFamily="34" charset="0"/>
              </a:rPr>
              <a:t>tapahtuu</a:t>
            </a:r>
            <a:r>
              <a:rPr lang="en-US" sz="5400" dirty="0">
                <a:solidFill>
                  <a:srgbClr val="00B050"/>
                </a:solidFill>
                <a:latin typeface="Arial" panose="020B0604020202020204" pitchFamily="34" charset="0"/>
                <a:cs typeface="Arial" panose="020B0604020202020204" pitchFamily="34" charset="0"/>
              </a:rPr>
              <a:t>?</a:t>
            </a:r>
          </a:p>
        </p:txBody>
      </p:sp>
      <p:pic>
        <p:nvPicPr>
          <p:cNvPr id="3" name="Kuva 2">
            <a:hlinkClick r:id="rId2" tooltip="&quot;IMG_1309.JPG&quot;"/>
            <a:extLst>
              <a:ext uri="{FF2B5EF4-FFF2-40B4-BE49-F238E27FC236}">
                <a16:creationId xmlns:a16="http://schemas.microsoft.com/office/drawing/2014/main" id="{B2743FA6-37EF-4B59-92A7-442FB48270F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05070" y="192832"/>
            <a:ext cx="5543036" cy="6543870"/>
          </a:xfrm>
          <a:prstGeom prst="rect">
            <a:avLst/>
          </a:prstGeom>
          <a:noFill/>
          <a:ln>
            <a:noFill/>
          </a:ln>
        </p:spPr>
      </p:pic>
      <p:sp>
        <p:nvSpPr>
          <p:cNvPr id="10" name="Text Placeholder 3">
            <a:extLst>
              <a:ext uri="{FF2B5EF4-FFF2-40B4-BE49-F238E27FC236}">
                <a16:creationId xmlns:a16="http://schemas.microsoft.com/office/drawing/2014/main" id="{EA49630B-A458-45A7-B170-122E77F74A53}"/>
              </a:ext>
            </a:extLst>
          </p:cNvPr>
          <p:cNvSpPr>
            <a:spLocks noGrp="1"/>
          </p:cNvSpPr>
          <p:nvPr>
            <p:ph type="body" sz="half" idx="2"/>
          </p:nvPr>
        </p:nvSpPr>
        <p:spPr>
          <a:xfrm>
            <a:off x="8458200" y="5855516"/>
            <a:ext cx="3161963" cy="88084"/>
          </a:xfrm>
        </p:spPr>
        <p:txBody>
          <a:bodyPr>
            <a:normAutofit fontScale="25000" lnSpcReduction="20000"/>
          </a:bodyPr>
          <a:lstStyle/>
          <a:p>
            <a:endParaRPr lang="en-US" dirty="0"/>
          </a:p>
        </p:txBody>
      </p:sp>
      <p:sp>
        <p:nvSpPr>
          <p:cNvPr id="2" name="Päivämäärän paikkamerkki 1">
            <a:extLst>
              <a:ext uri="{FF2B5EF4-FFF2-40B4-BE49-F238E27FC236}">
                <a16:creationId xmlns:a16="http://schemas.microsoft.com/office/drawing/2014/main" id="{43BAAB57-C8C5-4A8F-B51F-2DC2D12A9254}"/>
              </a:ext>
            </a:extLst>
          </p:cNvPr>
          <p:cNvSpPr>
            <a:spLocks noGrp="1"/>
          </p:cNvSpPr>
          <p:nvPr>
            <p:ph type="dt" sz="half" idx="10"/>
          </p:nvPr>
        </p:nvSpPr>
        <p:spPr>
          <a:xfrm>
            <a:off x="5588000" y="6035040"/>
            <a:ext cx="1955800" cy="36576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4789A5-DC44-4986-95C6-F9F68215A6AC}" type="datetime1">
              <a:rPr kumimoji="0" lang="fi-FI" sz="800" b="0" i="0" u="none" strike="noStrike" kern="1200" cap="none" spc="0" normalizeH="0" baseline="0" noProof="0" smtClean="0">
                <a:ln>
                  <a:noFill/>
                </a:ln>
                <a:solidFill>
                  <a:prstClr val="black">
                    <a:lumMod val="85000"/>
                    <a:lumOff val="15000"/>
                  </a:prstClr>
                </a:solidFill>
                <a:effectLst/>
                <a:uLnTx/>
                <a:uFillTx/>
                <a:latin typeface="Avenir Next LT Pro" panose="020204040303010108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4.12.2020</a:t>
            </a:fld>
            <a:endParaRPr kumimoji="0" lang="en-US" sz="800" b="0" i="0" u="none" strike="noStrike" kern="1200" cap="none" spc="0" normalizeH="0" baseline="0" noProof="0">
              <a:ln>
                <a:noFill/>
              </a:ln>
              <a:solidFill>
                <a:prstClr val="black">
                  <a:lumMod val="85000"/>
                  <a:lumOff val="15000"/>
                </a:prstClr>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378621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366D3F9-57B2-4731-AD07-5D3223050B02}"/>
              </a:ext>
            </a:extLst>
          </p:cNvPr>
          <p:cNvPicPr/>
          <p:nvPr/>
        </p:nvPicPr>
        <p:blipFill rotWithShape="1">
          <a:blip r:embed="rId2" cstate="print">
            <a:extLst>
              <a:ext uri="{28A0092B-C50C-407E-A947-70E740481C1C}">
                <a14:useLocalDpi xmlns:a14="http://schemas.microsoft.com/office/drawing/2010/main" val="0"/>
              </a:ext>
            </a:extLst>
          </a:blip>
          <a:srcRect t="49593" b="6384"/>
          <a:stretch/>
        </p:blipFill>
        <p:spPr bwMode="auto">
          <a:xfrm>
            <a:off x="724011" y="312388"/>
            <a:ext cx="6705377" cy="6382512"/>
          </a:xfrm>
          <a:prstGeom prst="rect">
            <a:avLst/>
          </a:prstGeom>
          <a:noFill/>
          <a:ln>
            <a:noFill/>
          </a:ln>
          <a:extLst>
            <a:ext uri="{53640926-AAD7-44D8-BBD7-CCE9431645EC}">
              <a14:shadowObscured xmlns:a14="http://schemas.microsoft.com/office/drawing/2010/main"/>
            </a:ext>
          </a:extLst>
        </p:spPr>
      </p:pic>
      <p:sp>
        <p:nvSpPr>
          <p:cNvPr id="2" name="Päivämäärän paikkamerkki 1">
            <a:extLst>
              <a:ext uri="{FF2B5EF4-FFF2-40B4-BE49-F238E27FC236}">
                <a16:creationId xmlns:a16="http://schemas.microsoft.com/office/drawing/2014/main" id="{0CC58DA6-DA4E-4F73-82D7-30A17DFA722D}"/>
              </a:ext>
            </a:extLst>
          </p:cNvPr>
          <p:cNvSpPr>
            <a:spLocks noGrp="1"/>
          </p:cNvSpPr>
          <p:nvPr>
            <p:ph type="dt" sz="half" idx="10"/>
          </p:nvPr>
        </p:nvSpPr>
        <p:spPr>
          <a:xfrm>
            <a:off x="5662337" y="6035040"/>
            <a:ext cx="2071963" cy="36576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4789A5-DC44-4986-95C6-F9F68215A6AC}" type="datetime1">
              <a:rPr kumimoji="0" lang="fi-FI" sz="800" b="1" i="0" u="none" strike="noStrike" kern="1200" cap="none" spc="0" normalizeH="0" baseline="0" noProof="0" smtClean="0">
                <a:ln>
                  <a:noFill/>
                </a:ln>
                <a:solidFill>
                  <a:srgbClr val="FFFFFF"/>
                </a:solidFill>
                <a:effectLst>
                  <a:outerShdw blurRad="19050" dist="6350" dir="2700000" algn="tl" rotWithShape="0">
                    <a:prstClr val="black">
                      <a:alpha val="40000"/>
                    </a:prstClr>
                  </a:outerShdw>
                </a:effectLst>
                <a:uLnTx/>
                <a:uFillTx/>
                <a:latin typeface="Avenir Next LT Pro" panose="020204040303010108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4.12.2020</a:t>
            </a:fld>
            <a:endParaRPr kumimoji="0" lang="en-US" sz="800" b="1" i="0" u="none" strike="noStrike" kern="1200" cap="none" spc="0" normalizeH="0" baseline="0" noProof="0">
              <a:ln>
                <a:noFill/>
              </a:ln>
              <a:solidFill>
                <a:srgbClr val="FFFFFF"/>
              </a:solidFill>
              <a:effectLst>
                <a:outerShdw blurRad="19050" dist="6350" dir="2700000" algn="tl" rotWithShape="0">
                  <a:prstClr val="black">
                    <a:alpha val="40000"/>
                  </a:prstClr>
                </a:outerShdw>
              </a:effectLst>
              <a:uLnTx/>
              <a:uFillTx/>
              <a:latin typeface="Avenir Next LT Pro" panose="02020404030301010803"/>
              <a:ea typeface="+mn-ea"/>
              <a:cs typeface="+mn-cs"/>
            </a:endParaRPr>
          </a:p>
        </p:txBody>
      </p:sp>
      <p:sp>
        <p:nvSpPr>
          <p:cNvPr id="8" name="Title 3">
            <a:extLst>
              <a:ext uri="{FF2B5EF4-FFF2-40B4-BE49-F238E27FC236}">
                <a16:creationId xmlns:a16="http://schemas.microsoft.com/office/drawing/2014/main" id="{D23DD4C1-567D-481E-A078-8B872EEF7115}"/>
              </a:ext>
            </a:extLst>
          </p:cNvPr>
          <p:cNvSpPr>
            <a:spLocks noGrp="1"/>
          </p:cNvSpPr>
          <p:nvPr>
            <p:ph type="title"/>
          </p:nvPr>
        </p:nvSpPr>
        <p:spPr>
          <a:xfrm rot="1392977">
            <a:off x="8569936" y="1812761"/>
            <a:ext cx="3144774" cy="1116239"/>
          </a:xfrm>
        </p:spPr>
        <p:txBody>
          <a:bodyPr/>
          <a:lstStyle/>
          <a:p>
            <a:pPr algn="ctr"/>
            <a:r>
              <a:rPr lang="en-US" dirty="0" err="1">
                <a:solidFill>
                  <a:srgbClr val="C00000"/>
                </a:solidFill>
                <a:latin typeface="Arial Black" panose="020B0A04020102020204" pitchFamily="34" charset="0"/>
              </a:rPr>
              <a:t>Tämäkin</a:t>
            </a:r>
            <a:r>
              <a:rPr lang="en-US" dirty="0">
                <a:solidFill>
                  <a:srgbClr val="C00000"/>
                </a:solidFill>
                <a:latin typeface="Arial Black" panose="020B0A04020102020204" pitchFamily="34" charset="0"/>
              </a:rPr>
              <a:t> on </a:t>
            </a:r>
            <a:r>
              <a:rPr lang="en-US" dirty="0" err="1">
                <a:solidFill>
                  <a:srgbClr val="C00000"/>
                </a:solidFill>
                <a:latin typeface="Arial Black" panose="020B0A04020102020204" pitchFamily="34" charset="0"/>
              </a:rPr>
              <a:t>matikkaa</a:t>
            </a:r>
            <a:r>
              <a:rPr lang="en-US" dirty="0">
                <a:solidFill>
                  <a:srgbClr val="C00000"/>
                </a:solidFill>
                <a:latin typeface="Arial Black" panose="020B0A04020102020204" pitchFamily="34" charset="0"/>
              </a:rPr>
              <a:t> </a:t>
            </a:r>
            <a:r>
              <a:rPr lang="en-US" dirty="0">
                <a:solidFill>
                  <a:srgbClr val="C00000"/>
                </a:solidFill>
                <a:latin typeface="Arial Black" panose="020B0A04020102020204" pitchFamily="34" charset="0"/>
                <a:sym typeface="Wingdings" panose="05000000000000000000" pitchFamily="2" charset="2"/>
              </a:rPr>
              <a:t></a:t>
            </a:r>
            <a:endParaRPr lang="en-US" dirty="0">
              <a:solidFill>
                <a:srgbClr val="C00000"/>
              </a:solidFill>
              <a:latin typeface="Arial Black" panose="020B0A04020102020204" pitchFamily="34" charset="0"/>
            </a:endParaRPr>
          </a:p>
        </p:txBody>
      </p:sp>
      <p:sp>
        <p:nvSpPr>
          <p:cNvPr id="10" name="Text Placeholder 4">
            <a:extLst>
              <a:ext uri="{FF2B5EF4-FFF2-40B4-BE49-F238E27FC236}">
                <a16:creationId xmlns:a16="http://schemas.microsoft.com/office/drawing/2014/main" id="{8ED1F852-6A95-47D9-A4D8-A51F3463550F}"/>
              </a:ext>
            </a:extLst>
          </p:cNvPr>
          <p:cNvSpPr>
            <a:spLocks noGrp="1"/>
          </p:cNvSpPr>
          <p:nvPr>
            <p:ph type="body" sz="half" idx="2"/>
          </p:nvPr>
        </p:nvSpPr>
        <p:spPr>
          <a:xfrm>
            <a:off x="8477250" y="5587068"/>
            <a:ext cx="3144774" cy="310812"/>
          </a:xfrm>
        </p:spPr>
        <p:txBody>
          <a:bodyPr>
            <a:normAutofit fontScale="85000" lnSpcReduction="20000"/>
          </a:bodyPr>
          <a:lstStyle/>
          <a:p>
            <a:endParaRPr lang="en-US" dirty="0"/>
          </a:p>
        </p:txBody>
      </p:sp>
    </p:spTree>
    <p:extLst>
      <p:ext uri="{BB962C8B-B14F-4D97-AF65-F5344CB8AC3E}">
        <p14:creationId xmlns:p14="http://schemas.microsoft.com/office/powerpoint/2010/main" val="166672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Jag har bÃ¶rjat gÃ¶ra lite olika stencilmaterial till mina barn. Det Ã¤r inte montessorimaterial men nÃ¥gon kanske kan ha nytta av dem Ã¤ndÃ¥ sÃ¥ jag lÃ¤gger in dem hÃ¤r.Materialet innehÃ¥ller 20 stenciler dÃ¤râ¦">
            <a:extLst>
              <a:ext uri="{FF2B5EF4-FFF2-40B4-BE49-F238E27FC236}">
                <a16:creationId xmlns:a16="http://schemas.microsoft.com/office/drawing/2014/main" id="{D094DB3E-A372-43AF-A99E-5BB124BCA3E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555607" y="237744"/>
            <a:ext cx="4910507" cy="6382512"/>
          </a:xfrm>
          <a:prstGeom prst="rect">
            <a:avLst/>
          </a:prstGeom>
          <a:noFill/>
          <a:ln>
            <a:noFill/>
          </a:ln>
        </p:spPr>
      </p:pic>
      <p:sp>
        <p:nvSpPr>
          <p:cNvPr id="2" name="Päivämäärän paikkamerkki 1">
            <a:extLst>
              <a:ext uri="{FF2B5EF4-FFF2-40B4-BE49-F238E27FC236}">
                <a16:creationId xmlns:a16="http://schemas.microsoft.com/office/drawing/2014/main" id="{B67E0178-480C-4CDD-9AF8-4257849978EE}"/>
              </a:ext>
            </a:extLst>
          </p:cNvPr>
          <p:cNvSpPr>
            <a:spLocks noGrp="1"/>
          </p:cNvSpPr>
          <p:nvPr>
            <p:ph type="dt" sz="half" idx="10"/>
          </p:nvPr>
        </p:nvSpPr>
        <p:spPr>
          <a:xfrm>
            <a:off x="5662337" y="6035040"/>
            <a:ext cx="2071963" cy="36576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4789A5-DC44-4986-95C6-F9F68215A6AC}" type="datetime1">
              <a:rPr kumimoji="0" lang="fi-FI" sz="800" b="1" i="0" u="none" strike="noStrike" kern="1200" cap="none" spc="0" normalizeH="0" baseline="0" noProof="0" smtClean="0">
                <a:ln>
                  <a:noFill/>
                </a:ln>
                <a:solidFill>
                  <a:srgbClr val="FFFFFF"/>
                </a:solidFill>
                <a:effectLst>
                  <a:outerShdw blurRad="19050" dist="6350" dir="2700000" algn="tl" rotWithShape="0">
                    <a:prstClr val="black">
                      <a:alpha val="40000"/>
                    </a:prstClr>
                  </a:outerShdw>
                </a:effectLst>
                <a:uLnTx/>
                <a:uFillTx/>
                <a:latin typeface="Avenir Next LT Pro" panose="020204040303010108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4.12.2020</a:t>
            </a:fld>
            <a:endParaRPr kumimoji="0" lang="en-US" sz="800" b="1" i="0" u="none" strike="noStrike" kern="1200" cap="none" spc="0" normalizeH="0" baseline="0" noProof="0">
              <a:ln>
                <a:noFill/>
              </a:ln>
              <a:solidFill>
                <a:srgbClr val="FFFFFF"/>
              </a:solidFill>
              <a:effectLst>
                <a:outerShdw blurRad="19050" dist="6350" dir="2700000" algn="tl" rotWithShape="0">
                  <a:prstClr val="black">
                    <a:alpha val="40000"/>
                  </a:prstClr>
                </a:outerShdw>
              </a:effectLst>
              <a:uLnTx/>
              <a:uFillTx/>
              <a:latin typeface="Avenir Next LT Pro" panose="02020404030301010803"/>
              <a:ea typeface="+mn-ea"/>
              <a:cs typeface="+mn-cs"/>
            </a:endParaRPr>
          </a:p>
        </p:txBody>
      </p:sp>
      <p:sp>
        <p:nvSpPr>
          <p:cNvPr id="8" name="Title 3">
            <a:extLst>
              <a:ext uri="{FF2B5EF4-FFF2-40B4-BE49-F238E27FC236}">
                <a16:creationId xmlns:a16="http://schemas.microsoft.com/office/drawing/2014/main" id="{0688B58F-0ED3-48A9-9F8B-7DCFC571368E}"/>
              </a:ext>
            </a:extLst>
          </p:cNvPr>
          <p:cNvSpPr>
            <a:spLocks noGrp="1"/>
          </p:cNvSpPr>
          <p:nvPr>
            <p:ph type="title"/>
          </p:nvPr>
        </p:nvSpPr>
        <p:spPr>
          <a:xfrm>
            <a:off x="8338657" y="528505"/>
            <a:ext cx="3431097" cy="3005741"/>
          </a:xfrm>
        </p:spPr>
        <p:txBody>
          <a:bodyPr/>
          <a:lstStyle/>
          <a:p>
            <a:r>
              <a:rPr lang="en-US" sz="3200" dirty="0" err="1">
                <a:solidFill>
                  <a:srgbClr val="00B050"/>
                </a:solidFill>
                <a:latin typeface="Arial Black" panose="020B0A04020102020204" pitchFamily="34" charset="0"/>
              </a:rPr>
              <a:t>Muistatko</a:t>
            </a:r>
            <a:r>
              <a:rPr lang="en-US" sz="3200" dirty="0">
                <a:solidFill>
                  <a:srgbClr val="00B050"/>
                </a:solidFill>
                <a:latin typeface="Arial Black" panose="020B0A04020102020204" pitchFamily="34" charset="0"/>
              </a:rPr>
              <a:t> </a:t>
            </a:r>
            <a:r>
              <a:rPr lang="en-US" sz="3200" dirty="0" err="1">
                <a:solidFill>
                  <a:srgbClr val="00B050"/>
                </a:solidFill>
                <a:latin typeface="Arial Black" panose="020B0A04020102020204" pitchFamily="34" charset="0"/>
              </a:rPr>
              <a:t>omasta</a:t>
            </a:r>
            <a:r>
              <a:rPr lang="en-US" sz="3200" dirty="0">
                <a:solidFill>
                  <a:srgbClr val="00B050"/>
                </a:solidFill>
                <a:latin typeface="Arial Black" panose="020B0A04020102020204" pitchFamily="34" charset="0"/>
              </a:rPr>
              <a:t> </a:t>
            </a:r>
            <a:r>
              <a:rPr lang="en-US" sz="3200" dirty="0" err="1">
                <a:solidFill>
                  <a:srgbClr val="00B050"/>
                </a:solidFill>
                <a:latin typeface="Arial Black" panose="020B0A04020102020204" pitchFamily="34" charset="0"/>
              </a:rPr>
              <a:t>lapsuudestasi</a:t>
            </a:r>
            <a:r>
              <a:rPr lang="en-US" sz="3200" dirty="0">
                <a:solidFill>
                  <a:srgbClr val="00B050"/>
                </a:solidFill>
                <a:latin typeface="Arial Black" panose="020B0A04020102020204" pitchFamily="34" charset="0"/>
              </a:rPr>
              <a:t> </a:t>
            </a:r>
            <a:r>
              <a:rPr lang="en-US" sz="3200" dirty="0" err="1">
                <a:solidFill>
                  <a:srgbClr val="00B050"/>
                </a:solidFill>
                <a:latin typeface="Arial Black" panose="020B0A04020102020204" pitchFamily="34" charset="0"/>
              </a:rPr>
              <a:t>muotojen</a:t>
            </a:r>
            <a:r>
              <a:rPr lang="en-US" sz="3200" dirty="0">
                <a:solidFill>
                  <a:srgbClr val="00B050"/>
                </a:solidFill>
                <a:latin typeface="Arial Black" panose="020B0A04020102020204" pitchFamily="34" charset="0"/>
              </a:rPr>
              <a:t> </a:t>
            </a:r>
            <a:r>
              <a:rPr lang="en-US" sz="3200" dirty="0" err="1">
                <a:solidFill>
                  <a:srgbClr val="00B050"/>
                </a:solidFill>
                <a:latin typeface="Arial Black" panose="020B0A04020102020204" pitchFamily="34" charset="0"/>
              </a:rPr>
              <a:t>kanssa</a:t>
            </a:r>
            <a:r>
              <a:rPr lang="en-US" sz="3200" dirty="0">
                <a:solidFill>
                  <a:srgbClr val="00B050"/>
                </a:solidFill>
                <a:latin typeface="Arial Black" panose="020B0A04020102020204" pitchFamily="34" charset="0"/>
              </a:rPr>
              <a:t> </a:t>
            </a:r>
            <a:r>
              <a:rPr lang="en-US" sz="3200" dirty="0" err="1">
                <a:solidFill>
                  <a:srgbClr val="00B050"/>
                </a:solidFill>
                <a:latin typeface="Arial Black" panose="020B0A04020102020204" pitchFamily="34" charset="0"/>
              </a:rPr>
              <a:t>leikkimistä</a:t>
            </a:r>
            <a:r>
              <a:rPr lang="en-US" sz="3200" dirty="0">
                <a:solidFill>
                  <a:srgbClr val="00B050"/>
                </a:solidFill>
                <a:latin typeface="Arial Black" panose="020B0A04020102020204" pitchFamily="34" charset="0"/>
              </a:rPr>
              <a:t>?</a:t>
            </a:r>
          </a:p>
        </p:txBody>
      </p:sp>
      <p:sp>
        <p:nvSpPr>
          <p:cNvPr id="10" name="Text Placeholder 4">
            <a:extLst>
              <a:ext uri="{FF2B5EF4-FFF2-40B4-BE49-F238E27FC236}">
                <a16:creationId xmlns:a16="http://schemas.microsoft.com/office/drawing/2014/main" id="{973DC136-59E9-4B1D-BB59-01CE99FA0811}"/>
              </a:ext>
            </a:extLst>
          </p:cNvPr>
          <p:cNvSpPr>
            <a:spLocks noGrp="1"/>
          </p:cNvSpPr>
          <p:nvPr>
            <p:ph type="body" sz="half" idx="2"/>
          </p:nvPr>
        </p:nvSpPr>
        <p:spPr>
          <a:xfrm>
            <a:off x="8481818" y="3867326"/>
            <a:ext cx="3144774" cy="2239860"/>
          </a:xfrm>
        </p:spPr>
        <p:txBody>
          <a:bodyPr>
            <a:noAutofit/>
          </a:bodyPr>
          <a:lstStyle/>
          <a:p>
            <a:pPr marL="285750" indent="-285750">
              <a:buFont typeface="Wingdings" panose="05000000000000000000" pitchFamily="2" charset="2"/>
              <a:buChar char="ü"/>
            </a:pPr>
            <a:r>
              <a:rPr lang="en-US" sz="2600" dirty="0" err="1">
                <a:latin typeface="Arial" panose="020B0604020202020204" pitchFamily="34" charset="0"/>
                <a:cs typeface="Arial" panose="020B0604020202020204" pitchFamily="34" charset="0"/>
              </a:rPr>
              <a:t>Millaisia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muistoja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sinulla</a:t>
            </a:r>
            <a:r>
              <a:rPr lang="en-US" sz="2600" dirty="0">
                <a:latin typeface="Arial" panose="020B0604020202020204" pitchFamily="34" charset="0"/>
                <a:cs typeface="Arial" panose="020B0604020202020204" pitchFamily="34" charset="0"/>
              </a:rPr>
              <a:t> on?</a:t>
            </a:r>
          </a:p>
          <a:p>
            <a:pPr marL="285750" indent="-285750">
              <a:buFont typeface="Wingdings" panose="05000000000000000000" pitchFamily="2" charset="2"/>
              <a:buChar char="ü"/>
            </a:pPr>
            <a:r>
              <a:rPr lang="en-US" sz="2600" dirty="0" err="1">
                <a:latin typeface="Arial" panose="020B0604020202020204" pitchFamily="34" charset="0"/>
                <a:cs typeface="Arial" panose="020B0604020202020204" pitchFamily="34" charset="0"/>
              </a:rPr>
              <a:t>Mitä</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muotojen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kanssa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oppia</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221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2FA4387-CB8B-4D43-899B-0FE3DF05DEB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789A5-DC44-4986-95C6-F9F68215A6AC}" type="datetime1">
              <a:rPr kumimoji="0" lang="fi-FI" sz="800" b="0" i="0" u="none" strike="noStrike" kern="1200" cap="none" spc="0" normalizeH="0" baseline="0" noProof="0" smtClean="0">
                <a:ln>
                  <a:noFill/>
                </a:ln>
                <a:solidFill>
                  <a:prstClr val="black">
                    <a:lumMod val="75000"/>
                    <a:lumOff val="25000"/>
                  </a:prstClr>
                </a:solidFill>
                <a:effectLst/>
                <a:uLnTx/>
                <a:uFillTx/>
                <a:latin typeface="Avenir Next LT Pro"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4.12.2020</a:t>
            </a:fld>
            <a:endParaRPr kumimoji="0" lang="en-US" sz="800" b="0" i="0" u="none" strike="noStrike" kern="1200" cap="none" spc="0" normalizeH="0" baseline="0" noProof="0">
              <a:ln>
                <a:noFill/>
              </a:ln>
              <a:solidFill>
                <a:prstClr val="black">
                  <a:lumMod val="75000"/>
                  <a:lumOff val="25000"/>
                </a:prstClr>
              </a:solidFill>
              <a:effectLst/>
              <a:uLnTx/>
              <a:uFillTx/>
              <a:latin typeface="Avenir Next LT Pro" panose="02020404030301010803"/>
              <a:ea typeface="+mn-ea"/>
              <a:cs typeface="+mn-cs"/>
            </a:endParaRPr>
          </a:p>
        </p:txBody>
      </p:sp>
      <p:pic>
        <p:nvPicPr>
          <p:cNvPr id="4098" name="Picture 2" descr="Counting Game for Preschool Children. Educational a mathematical game. Count the animals on the train and write the result. Tasks for addition">
            <a:extLst>
              <a:ext uri="{FF2B5EF4-FFF2-40B4-BE49-F238E27FC236}">
                <a16:creationId xmlns:a16="http://schemas.microsoft.com/office/drawing/2014/main" id="{62D0F06F-8786-4EA0-BC8A-21DD321DA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4439701" y="380222"/>
            <a:ext cx="6124776" cy="6097555"/>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E2E0EFBE-CCAE-49E5-ACF7-2674D67784D6}"/>
              </a:ext>
            </a:extLst>
          </p:cNvPr>
          <p:cNvSpPr txBox="1"/>
          <p:nvPr/>
        </p:nvSpPr>
        <p:spPr>
          <a:xfrm rot="21021482">
            <a:off x="1003941" y="1723595"/>
            <a:ext cx="28039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Eskarimatikkaa</a:t>
            </a:r>
          </a:p>
        </p:txBody>
      </p:sp>
    </p:spTree>
    <p:extLst>
      <p:ext uri="{BB962C8B-B14F-4D97-AF65-F5344CB8AC3E}">
        <p14:creationId xmlns:p14="http://schemas.microsoft.com/office/powerpoint/2010/main" val="337820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ssa on kangasta, pöytä, punaista, peitetty&#10;&#10;Automaattisesti luotu kuvau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Otsikko 1">
            <a:extLst>
              <a:ext uri="{FF2B5EF4-FFF2-40B4-BE49-F238E27FC236}">
                <a16:creationId xmlns:a16="http://schemas.microsoft.com/office/drawing/2014/main" id="{18C3B467-088C-4F3D-A9A7-105C4E1E20CD}"/>
              </a:ext>
            </a:extLst>
          </p:cNvPr>
          <p:cNvSpPr>
            <a:spLocks noGrp="1"/>
          </p:cNvSpPr>
          <p:nvPr>
            <p:ph type="ctrTitle"/>
          </p:nvPr>
        </p:nvSpPr>
        <p:spPr>
          <a:xfrm>
            <a:off x="2595859" y="1535808"/>
            <a:ext cx="6743820" cy="2764519"/>
          </a:xfrm>
          <a:solidFill>
            <a:srgbClr val="FFC000"/>
          </a:solidFill>
        </p:spPr>
        <p:txBody>
          <a:bodyPr rtlCol="0">
            <a:normAutofit/>
          </a:bodyPr>
          <a:lstStyle/>
          <a:p>
            <a:pPr rtl="0"/>
            <a:r>
              <a:rPr lang="fi-FI" sz="4400" dirty="0">
                <a:solidFill>
                  <a:schemeClr val="tx1"/>
                </a:solidFill>
              </a:rPr>
              <a:t>Muistatko leikin:</a:t>
            </a:r>
            <a:br>
              <a:rPr lang="fi-FI" sz="4400" dirty="0">
                <a:solidFill>
                  <a:schemeClr val="tx1"/>
                </a:solidFill>
              </a:rPr>
            </a:br>
            <a:br>
              <a:rPr lang="fi-FI" sz="4400" dirty="0">
                <a:solidFill>
                  <a:schemeClr val="tx1"/>
                </a:solidFill>
              </a:rPr>
            </a:br>
            <a:r>
              <a:rPr lang="fi-FI" sz="4400" dirty="0">
                <a:solidFill>
                  <a:schemeClr val="tx1"/>
                </a:solidFill>
              </a:rPr>
              <a:t>m</a:t>
            </a:r>
            <a:r>
              <a:rPr lang="fi-FI" sz="4400" cap="none" dirty="0">
                <a:solidFill>
                  <a:schemeClr val="tx1"/>
                </a:solidFill>
              </a:rPr>
              <a:t>issä asuu talonpoika</a:t>
            </a:r>
            <a:endParaRPr lang="fi" sz="4400" dirty="0">
              <a:solidFill>
                <a:schemeClr val="tx1"/>
              </a:solidFill>
            </a:endParaRPr>
          </a:p>
        </p:txBody>
      </p:sp>
      <p:sp>
        <p:nvSpPr>
          <p:cNvPr id="3" name="Alaotsikko 2">
            <a:extLst>
              <a:ext uri="{FF2B5EF4-FFF2-40B4-BE49-F238E27FC236}">
                <a16:creationId xmlns:a16="http://schemas.microsoft.com/office/drawing/2014/main" id="{C8722DDC-8EEE-4A06-8DFE-B44871EAA2CF}"/>
              </a:ext>
            </a:extLst>
          </p:cNvPr>
          <p:cNvSpPr>
            <a:spLocks noGrp="1"/>
          </p:cNvSpPr>
          <p:nvPr>
            <p:ph type="subTitle" idx="1"/>
          </p:nvPr>
        </p:nvSpPr>
        <p:spPr>
          <a:xfrm>
            <a:off x="3708462" y="5836124"/>
            <a:ext cx="4775075" cy="559656"/>
          </a:xfrm>
        </p:spPr>
        <p:txBody>
          <a:bodyPr rtlCol="0">
            <a:normAutofit/>
          </a:bodyPr>
          <a:lstStyle/>
          <a:p>
            <a:pPr rtl="0"/>
            <a:endParaRPr lang="fi" dirty="0">
              <a:solidFill>
                <a:schemeClr val="tx1"/>
              </a:solidFill>
            </a:endParaRPr>
          </a:p>
        </p:txBody>
      </p:sp>
    </p:spTree>
    <p:extLst>
      <p:ext uri="{BB962C8B-B14F-4D97-AF65-F5344CB8AC3E}">
        <p14:creationId xmlns:p14="http://schemas.microsoft.com/office/powerpoint/2010/main" val="378099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ssa on kangasta, pöytä, punaista, peitetty&#10;&#10;Automaattisesti luotu kuvau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Otsikko 1">
            <a:extLst>
              <a:ext uri="{FF2B5EF4-FFF2-40B4-BE49-F238E27FC236}">
                <a16:creationId xmlns:a16="http://schemas.microsoft.com/office/drawing/2014/main" id="{18C3B467-088C-4F3D-A9A7-105C4E1E20CD}"/>
              </a:ext>
            </a:extLst>
          </p:cNvPr>
          <p:cNvSpPr>
            <a:spLocks noGrp="1"/>
          </p:cNvSpPr>
          <p:nvPr>
            <p:ph type="ctrTitle"/>
          </p:nvPr>
        </p:nvSpPr>
        <p:spPr>
          <a:xfrm>
            <a:off x="172285" y="148904"/>
            <a:ext cx="6743820" cy="6409189"/>
          </a:xfrm>
          <a:solidFill>
            <a:srgbClr val="1683AA"/>
          </a:solidFill>
        </p:spPr>
        <p:txBody>
          <a:bodyPr rtlCol="0">
            <a:normAutofit/>
          </a:bodyPr>
          <a:lstStyle/>
          <a:p>
            <a:pPr rtl="0"/>
            <a:r>
              <a:rPr lang="fi-FI" sz="4400" dirty="0">
                <a:solidFill>
                  <a:schemeClr val="tx1"/>
                </a:solidFill>
              </a:rPr>
              <a:t>Matikkaa on siis kaikkialla</a:t>
            </a:r>
            <a:br>
              <a:rPr lang="fi-FI" sz="4400" dirty="0">
                <a:solidFill>
                  <a:schemeClr val="tx1"/>
                </a:solidFill>
              </a:rPr>
            </a:br>
            <a:r>
              <a:rPr lang="fi-FI" sz="3200" cap="none" dirty="0">
                <a:solidFill>
                  <a:schemeClr val="tx1"/>
                </a:solidFill>
              </a:rPr>
              <a:t>mm.</a:t>
            </a:r>
            <a:br>
              <a:rPr lang="fi-FI" sz="4400" dirty="0">
                <a:solidFill>
                  <a:schemeClr val="tx1"/>
                </a:solidFill>
              </a:rPr>
            </a:br>
            <a:r>
              <a:rPr lang="fi-FI" sz="3200" dirty="0">
                <a:solidFill>
                  <a:schemeClr val="tx1"/>
                </a:solidFill>
              </a:rPr>
              <a:t>- </a:t>
            </a:r>
            <a:r>
              <a:rPr lang="fi-FI" sz="3200" cap="none" dirty="0">
                <a:solidFill>
                  <a:schemeClr val="tx1"/>
                </a:solidFill>
              </a:rPr>
              <a:t>pukeutumistilanteet</a:t>
            </a:r>
            <a:br>
              <a:rPr lang="fi-FI" sz="3200" cap="none" dirty="0">
                <a:solidFill>
                  <a:schemeClr val="tx1"/>
                </a:solidFill>
              </a:rPr>
            </a:br>
            <a:r>
              <a:rPr lang="fi-FI" sz="3200" cap="none" dirty="0">
                <a:solidFill>
                  <a:schemeClr val="tx1"/>
                </a:solidFill>
              </a:rPr>
              <a:t>-lelujen kerääminen ja lajittelu</a:t>
            </a:r>
            <a:br>
              <a:rPr lang="fi-FI" sz="3200" cap="none" dirty="0">
                <a:solidFill>
                  <a:schemeClr val="tx1"/>
                </a:solidFill>
              </a:rPr>
            </a:br>
            <a:r>
              <a:rPr lang="fi-FI" sz="3200" cap="none" dirty="0">
                <a:solidFill>
                  <a:schemeClr val="tx1"/>
                </a:solidFill>
              </a:rPr>
              <a:t>-laululeikit mm. viisi pientä ankkaa, kolme varista</a:t>
            </a:r>
            <a:br>
              <a:rPr lang="fi-FI" sz="3200" cap="none" dirty="0">
                <a:solidFill>
                  <a:schemeClr val="tx1"/>
                </a:solidFill>
              </a:rPr>
            </a:br>
            <a:r>
              <a:rPr lang="fi-FI" sz="3200" cap="none" dirty="0">
                <a:solidFill>
                  <a:schemeClr val="tx1"/>
                </a:solidFill>
              </a:rPr>
              <a:t>- ajan miettiminen esim. aamulla, välipalan jälkeen, ulkoilun aikana</a:t>
            </a:r>
            <a:br>
              <a:rPr lang="fi-FI" sz="3200" cap="none" dirty="0">
                <a:solidFill>
                  <a:schemeClr val="tx1"/>
                </a:solidFill>
              </a:rPr>
            </a:br>
            <a:r>
              <a:rPr lang="fi-FI" sz="3200" cap="none" dirty="0">
                <a:solidFill>
                  <a:schemeClr val="tx1"/>
                </a:solidFill>
              </a:rPr>
              <a:t>- jono, rivi, piiri</a:t>
            </a:r>
            <a:br>
              <a:rPr lang="fi-FI" sz="3200" cap="none" dirty="0">
                <a:solidFill>
                  <a:schemeClr val="tx1"/>
                </a:solidFill>
              </a:rPr>
            </a:br>
            <a:r>
              <a:rPr lang="fi-FI" sz="3200" cap="none" dirty="0">
                <a:solidFill>
                  <a:schemeClr val="tx1"/>
                </a:solidFill>
              </a:rPr>
              <a:t>- vertailu esim. isompi-pienempi</a:t>
            </a:r>
            <a:br>
              <a:rPr lang="fi-FI" sz="3200" cap="none" dirty="0">
                <a:solidFill>
                  <a:schemeClr val="tx1"/>
                </a:solidFill>
              </a:rPr>
            </a:br>
            <a:r>
              <a:rPr lang="fi-FI" sz="3200" cap="none" dirty="0">
                <a:solidFill>
                  <a:schemeClr val="tx1"/>
                </a:solidFill>
              </a:rPr>
              <a:t>- KIM-leikki </a:t>
            </a:r>
            <a:br>
              <a:rPr lang="fi-FI" sz="3200" cap="none" dirty="0">
                <a:solidFill>
                  <a:schemeClr val="tx1"/>
                </a:solidFill>
              </a:rPr>
            </a:br>
            <a:r>
              <a:rPr lang="fi-FI" sz="3200" cap="none" dirty="0">
                <a:solidFill>
                  <a:schemeClr val="tx1"/>
                </a:solidFill>
              </a:rPr>
              <a:t>jne. jne. </a:t>
            </a:r>
            <a:r>
              <a:rPr lang="fi-FI" sz="3200" cap="none" dirty="0" err="1">
                <a:solidFill>
                  <a:schemeClr val="tx1"/>
                </a:solidFill>
              </a:rPr>
              <a:t>jne</a:t>
            </a:r>
            <a:br>
              <a:rPr lang="fi-FI" sz="3200" cap="none" dirty="0">
                <a:solidFill>
                  <a:schemeClr val="tx1"/>
                </a:solidFill>
              </a:rPr>
            </a:br>
            <a:endParaRPr lang="fi" sz="3200" dirty="0">
              <a:solidFill>
                <a:schemeClr val="tx1"/>
              </a:solidFill>
            </a:endParaRPr>
          </a:p>
        </p:txBody>
      </p:sp>
      <p:sp>
        <p:nvSpPr>
          <p:cNvPr id="3" name="Alaotsikko 2">
            <a:extLst>
              <a:ext uri="{FF2B5EF4-FFF2-40B4-BE49-F238E27FC236}">
                <a16:creationId xmlns:a16="http://schemas.microsoft.com/office/drawing/2014/main" id="{C8722DDC-8EEE-4A06-8DFE-B44871EAA2CF}"/>
              </a:ext>
            </a:extLst>
          </p:cNvPr>
          <p:cNvSpPr>
            <a:spLocks noGrp="1"/>
          </p:cNvSpPr>
          <p:nvPr>
            <p:ph type="subTitle" idx="1"/>
          </p:nvPr>
        </p:nvSpPr>
        <p:spPr>
          <a:xfrm rot="1526876">
            <a:off x="7176745" y="1163326"/>
            <a:ext cx="4903034" cy="1629343"/>
          </a:xfrm>
          <a:solidFill>
            <a:srgbClr val="9C346F"/>
          </a:solidFill>
        </p:spPr>
        <p:txBody>
          <a:bodyPr rtlCol="0">
            <a:normAutofit/>
          </a:bodyPr>
          <a:lstStyle/>
          <a:p>
            <a:pPr rtl="0"/>
            <a:r>
              <a:rPr lang="fi-FI" dirty="0">
                <a:solidFill>
                  <a:schemeClr val="tx1"/>
                </a:solidFill>
              </a:rPr>
              <a:t>Muista aina, että sinä olet esimerkki! Suhde matematiikkaan syntyy jo varhaislapsuudessa. </a:t>
            </a:r>
          </a:p>
          <a:p>
            <a:pPr rtl="0"/>
            <a:endParaRPr lang="fi-FI" dirty="0">
              <a:solidFill>
                <a:schemeClr val="tx1"/>
              </a:solidFill>
            </a:endParaRPr>
          </a:p>
          <a:p>
            <a:pPr rtl="0"/>
            <a:r>
              <a:rPr lang="fi-FI" dirty="0">
                <a:solidFill>
                  <a:schemeClr val="tx1"/>
                </a:solidFill>
              </a:rPr>
              <a:t>OLE POSITIIVINEN JA INNOSTAVA MALLI</a:t>
            </a:r>
            <a:endParaRPr lang="fi" dirty="0">
              <a:solidFill>
                <a:schemeClr val="tx1"/>
              </a:solidFill>
            </a:endParaRPr>
          </a:p>
        </p:txBody>
      </p:sp>
      <p:sp>
        <p:nvSpPr>
          <p:cNvPr id="4" name="Tähti: 5-sakarainen 3">
            <a:extLst>
              <a:ext uri="{FF2B5EF4-FFF2-40B4-BE49-F238E27FC236}">
                <a16:creationId xmlns:a16="http://schemas.microsoft.com/office/drawing/2014/main" id="{1A6E4908-9FD5-4CD1-9111-A7E7E7904084}"/>
              </a:ext>
            </a:extLst>
          </p:cNvPr>
          <p:cNvSpPr/>
          <p:nvPr/>
        </p:nvSpPr>
        <p:spPr>
          <a:xfrm>
            <a:off x="11291580" y="2939005"/>
            <a:ext cx="327171" cy="3159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6" name="Tähti: 5-sakarainen 5">
            <a:extLst>
              <a:ext uri="{FF2B5EF4-FFF2-40B4-BE49-F238E27FC236}">
                <a16:creationId xmlns:a16="http://schemas.microsoft.com/office/drawing/2014/main" id="{4A69B7D1-3696-4948-BEC9-7B8668BB7702}"/>
              </a:ext>
            </a:extLst>
          </p:cNvPr>
          <p:cNvSpPr/>
          <p:nvPr/>
        </p:nvSpPr>
        <p:spPr>
          <a:xfrm>
            <a:off x="7413852" y="1044521"/>
            <a:ext cx="327171" cy="3396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2192928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52_TF56410444" id="{675667E8-4F91-425F-91CB-F4277F6258F6}" vid="{64E83926-0827-417F-9F5B-EAA7F6CAA930}"/>
    </a:ext>
  </a:extLst>
</a:theme>
</file>

<file path=docProps/app.xml><?xml version="1.0" encoding="utf-8"?>
<Properties xmlns="http://schemas.openxmlformats.org/officeDocument/2006/extended-properties" xmlns:vt="http://schemas.openxmlformats.org/officeDocument/2006/docPropsVTypes">
  <TotalTime>4</TotalTime>
  <Words>135</Words>
  <Application>Microsoft Office PowerPoint</Application>
  <PresentationFormat>Laajakuva</PresentationFormat>
  <Paragraphs>17</Paragraphs>
  <Slides>7</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7</vt:i4>
      </vt:variant>
    </vt:vector>
  </HeadingPairs>
  <TitlesOfParts>
    <vt:vector size="15" baseType="lpstr">
      <vt:lpstr>Arial</vt:lpstr>
      <vt:lpstr>Arial Black</vt:lpstr>
      <vt:lpstr>Avenir Next LT Pro</vt:lpstr>
      <vt:lpstr>Avenir Next LT Pro Light</vt:lpstr>
      <vt:lpstr>Brush Script MT</vt:lpstr>
      <vt:lpstr>Garamond</vt:lpstr>
      <vt:lpstr>Wingdings</vt:lpstr>
      <vt:lpstr>SavonVTI</vt:lpstr>
      <vt:lpstr>Mitä matematiikka tarkoittaa varhaiskasvatuksen arjessa?   Matikkaa on kaikkialla </vt:lpstr>
      <vt:lpstr>Mitähän tässä tapahtuu?</vt:lpstr>
      <vt:lpstr>Tämäkin on matikkaa </vt:lpstr>
      <vt:lpstr>Muistatko omasta lapsuudestasi muotojen kanssa leikkimistä?</vt:lpstr>
      <vt:lpstr>PowerPoint-esitys</vt:lpstr>
      <vt:lpstr>Muistatko leikin:  missä asuu talonpoika</vt:lpstr>
      <vt:lpstr>Matikkaa on siis kaikkialla mm. - pukeutumistilanteet -lelujen kerääminen ja lajittelu -laululeikit mm. viisi pientä ankkaa, kolme varista - ajan miettiminen esim. aamulla, välipalan jälkeen, ulkoilun aikana - jono, rivi, piiri - vertailu esim. isompi-pienempi - KIM-leikki  jne. jne. jne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matematiikka tarkoittaa arjessa?   Matikkaa on kaikkialla </dc:title>
  <dc:creator>Leena Pirnes</dc:creator>
  <cp:lastModifiedBy>Leena Pirnes</cp:lastModifiedBy>
  <cp:revision>3</cp:revision>
  <dcterms:created xsi:type="dcterms:W3CDTF">2020-12-04T12:43:14Z</dcterms:created>
  <dcterms:modified xsi:type="dcterms:W3CDTF">2020-12-04T12:50:36Z</dcterms:modified>
</cp:coreProperties>
</file>