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4"/>
  </p:sldMasterIdLst>
  <p:handoutMasterIdLst>
    <p:handoutMasterId r:id="rId14"/>
  </p:handout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</p:sldIdLst>
  <p:sldSz cx="12192000" cy="6858000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80" d="100"/>
          <a:sy n="80" d="100"/>
        </p:scale>
        <p:origin x="100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4B48282-6205-4340-A408-20B03E83E61C}" type="datetimeFigureOut">
              <a:rPr lang="fi-FI" smtClean="0"/>
              <a:t>14.3.2022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7409D6E-5131-4685-93F6-636B710E6C2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8368363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amakuva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3/14/2022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3/14/2022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s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3/14/2022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3/14/2022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arak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3/14/2022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kuvan sarak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3/14/2022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3/14/2022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3/14/2022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3/14/2022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3/14/2022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3/14/2022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3/14/2022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3/14/2022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4">
                <a:lumMod val="67000"/>
              </a:schemeClr>
            </a:gs>
            <a:gs pos="48000">
              <a:schemeClr val="accent4">
                <a:lumMod val="97000"/>
                <a:lumOff val="3000"/>
              </a:schemeClr>
            </a:gs>
            <a:gs pos="100000">
              <a:schemeClr val="accent4">
                <a:lumMod val="60000"/>
                <a:lumOff val="40000"/>
              </a:schemeClr>
            </a:gs>
          </a:gsLst>
          <a:lin ang="162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fi-FI" sz="3200" b="1" dirty="0">
                <a:latin typeface="Arial" panose="020B0604020202020204" pitchFamily="34" charset="0"/>
                <a:cs typeface="Arial" panose="020B0604020202020204" pitchFamily="34" charset="0"/>
              </a:rPr>
              <a:t>TUNNETAITOJEN KEHITTYMINEN</a:t>
            </a:r>
            <a:br>
              <a:rPr lang="fi-FI" sz="32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fi-FI" sz="3200" b="1" dirty="0">
                <a:latin typeface="Arial" panose="020B0604020202020204" pitchFamily="34" charset="0"/>
                <a:cs typeface="Arial" panose="020B0604020202020204" pitchFamily="34" charset="0"/>
              </a:rPr>
              <a:t>Vauvaikä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775254" y="4176584"/>
            <a:ext cx="8876270" cy="1989438"/>
          </a:xfrm>
        </p:spPr>
        <p:txBody>
          <a:bodyPr>
            <a:norm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2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Ripeä vastaaminen perustarpeisiin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2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Helliminen ja hoiva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2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Sosiaalinen vuorovaikutus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2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Sopivat virikkeet</a:t>
            </a:r>
          </a:p>
        </p:txBody>
      </p:sp>
    </p:spTree>
    <p:extLst>
      <p:ext uri="{BB962C8B-B14F-4D97-AF65-F5344CB8AC3E}">
        <p14:creationId xmlns:p14="http://schemas.microsoft.com/office/powerpoint/2010/main" val="17356186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1">
                <a:tint val="90000"/>
                <a:lumMod val="110000"/>
              </a:schemeClr>
            </a:gs>
            <a:gs pos="100000">
              <a:schemeClr val="accent4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/>
              <a:t>Tunnetaitojen kehittyminen</a:t>
            </a:r>
            <a:br>
              <a:rPr lang="fi-FI" b="1" dirty="0"/>
            </a:br>
            <a:r>
              <a:rPr lang="fi-FI" b="1" dirty="0"/>
              <a:t>VAUVAIKÄ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fi-FI" b="1" dirty="0"/>
              <a:t>Empatian kehitys alkaa jo vauvaiässä</a:t>
            </a:r>
          </a:p>
          <a:p>
            <a:pPr lvl="1"/>
            <a:r>
              <a:rPr lang="fi-FI" b="1" dirty="0"/>
              <a:t>Vauvat tuntevat empaattista huolta jo ennen kuin ymmärtävät olevansa yksilöitä, esim. itkevät kun muutkin lapset itkevät</a:t>
            </a:r>
          </a:p>
          <a:p>
            <a:pPr lvl="1"/>
            <a:r>
              <a:rPr lang="fi-FI" b="1" dirty="0"/>
              <a:t>Noin vuoden ikäisenä ymmärtävät, että kyse jonkun muun hädästä</a:t>
            </a:r>
          </a:p>
          <a:p>
            <a:pPr lvl="1"/>
            <a:r>
              <a:rPr lang="fi-FI" b="1" dirty="0"/>
              <a:t>Empatia kehittyy ensi alkuun perustarpeista huolehtimisen, hoivan, hellyyden ja hyväksymisen seurauksena</a:t>
            </a:r>
          </a:p>
          <a:p>
            <a:pPr lvl="1"/>
            <a:r>
              <a:rPr lang="fi-FI" b="1" dirty="0"/>
              <a:t>Annettu itsetunto= itsensä hyväksymistä sellaisena kuin on</a:t>
            </a:r>
          </a:p>
          <a:p>
            <a:pPr lvl="1"/>
            <a:r>
              <a:rPr lang="fi-FI" b="1" dirty="0"/>
              <a:t>Suoritusitsetunto kehittyy annetun itsetunnon päälle myöhemmin, siihen vaikutetaan toiminnalla, suorituksilla ja kyvyillä</a:t>
            </a:r>
          </a:p>
        </p:txBody>
      </p:sp>
    </p:spTree>
    <p:extLst>
      <p:ext uri="{BB962C8B-B14F-4D97-AF65-F5344CB8AC3E}">
        <p14:creationId xmlns:p14="http://schemas.microsoft.com/office/powerpoint/2010/main" val="36590670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1">
                <a:tint val="90000"/>
                <a:lumMod val="110000"/>
              </a:schemeClr>
            </a:gs>
            <a:gs pos="100000">
              <a:srgbClr val="FFFF00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/>
              <a:t>TUNNETAITOJEN KEHITTYMINEN</a:t>
            </a:r>
            <a:br>
              <a:rPr lang="fi-FI" b="1" dirty="0"/>
            </a:br>
            <a:r>
              <a:rPr lang="fi-FI" b="1" dirty="0"/>
              <a:t>LEIKKI-IKÄ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fi-FI" b="1" dirty="0"/>
              <a:t>PERUSTARPEISTA HUOLEHTIMINEN</a:t>
            </a:r>
          </a:p>
          <a:p>
            <a:r>
              <a:rPr lang="fi-FI" b="1" dirty="0"/>
              <a:t>HELLYYS JA HOIVA</a:t>
            </a:r>
          </a:p>
          <a:p>
            <a:r>
              <a:rPr lang="fi-FI" b="1" dirty="0"/>
              <a:t>RAJOJEN ASETTAMINEN JA TURVALLISUUDEN VALVONTA</a:t>
            </a:r>
          </a:p>
          <a:p>
            <a:r>
              <a:rPr lang="fi-FI" b="1" dirty="0"/>
              <a:t>MONIPUOLISET VIRIKKEET</a:t>
            </a:r>
          </a:p>
          <a:p>
            <a:r>
              <a:rPr lang="fi-FI" b="1" dirty="0"/>
              <a:t>OHJATTU TOIMINTA </a:t>
            </a:r>
          </a:p>
          <a:p>
            <a:r>
              <a:rPr lang="fi-FI" b="1" dirty="0"/>
              <a:t>TUKI SOSIAALISELLE KASVULLE JA IKÄRYHMÄÄN OSALLISTUMISELLE</a:t>
            </a:r>
          </a:p>
        </p:txBody>
      </p:sp>
    </p:spTree>
    <p:extLst>
      <p:ext uri="{BB962C8B-B14F-4D97-AF65-F5344CB8AC3E}">
        <p14:creationId xmlns:p14="http://schemas.microsoft.com/office/powerpoint/2010/main" val="32183469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FFFF00"/>
            </a:gs>
            <a:gs pos="100000">
              <a:schemeClr val="bg1">
                <a:shade val="64000"/>
                <a:lumMod val="88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/>
              <a:t>TUNNETAITOJEN KEHITTYMINEN</a:t>
            </a:r>
            <a:br>
              <a:rPr lang="fi-FI" b="1" dirty="0"/>
            </a:br>
            <a:r>
              <a:rPr lang="fi-FI" b="1" dirty="0"/>
              <a:t>LEIKKI-IKÄ</a:t>
            </a:r>
            <a:br>
              <a:rPr lang="fi-FI" b="1" dirty="0"/>
            </a:br>
            <a:endParaRPr lang="fi-FI" b="1" dirty="0"/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3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i-FI" b="1" dirty="0"/>
              <a:t>EMPATIAN KEHITTYMINEN: LAPSEN OPITTAVA YMMÄRTÄMÄÄN, ETTÄ HÄNEN TOIMINNALLAAN ON VAIKUTUSTA TOISIIN -&gt; VOI SAADA AIKAAN MIELIPAHAA JA TOISAALTA LAPSEN SAATAVA MYÖS MYÖNTEISTÄ PALAUTETTA KÄYTÖKSESTÄÄN</a:t>
            </a:r>
          </a:p>
          <a:p>
            <a:r>
              <a:rPr lang="fi-FI" b="1" dirty="0"/>
              <a:t>MALLIOPPIMINEN</a:t>
            </a:r>
          </a:p>
          <a:p>
            <a:r>
              <a:rPr lang="fi-FI" b="1" dirty="0"/>
              <a:t>KAIKKIVOIPAISUUSVAIHE: USEIN KUN ALKAA KÄVELLÄ, VÄLTTÄMÄTÖN LEIKKI-IKÄISEN LAPSEN TOIMINTAKYVYN KEHITTYMISELLE JA AUTTAA KÄSITTELEMÄÄN VIELÄ TUNTEMATONTA JA HALLITSEMATONTA MAAILMAA LAPSEN NÄKÖKULMASTA</a:t>
            </a:r>
          </a:p>
          <a:p>
            <a:r>
              <a:rPr lang="fi-FI" b="1" dirty="0"/>
              <a:t>UHMAIKÄ: TARVITAAN LAPSEN TAHDON, AUTONOMISUUDEN JA HALLINNANTUNTEEN KEHITTYMISEKSI</a:t>
            </a:r>
          </a:p>
        </p:txBody>
      </p:sp>
    </p:spTree>
    <p:extLst>
      <p:ext uri="{BB962C8B-B14F-4D97-AF65-F5344CB8AC3E}">
        <p14:creationId xmlns:p14="http://schemas.microsoft.com/office/powerpoint/2010/main" val="27780366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FFFF00"/>
            </a:gs>
            <a:gs pos="100000">
              <a:schemeClr val="bg1">
                <a:shade val="64000"/>
                <a:lumMod val="88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/>
              <a:t>TUNNETAITOJEN KEHITTYMINEN</a:t>
            </a:r>
            <a:br>
              <a:rPr lang="fi-FI" b="1" dirty="0"/>
            </a:br>
            <a:r>
              <a:rPr lang="fi-FI" b="1" dirty="0"/>
              <a:t>LEIKKI-IKÄ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516226" cy="4293200"/>
          </a:xfrm>
        </p:spPr>
        <p:txBody>
          <a:bodyPr>
            <a:normAutofit fontScale="92500" lnSpcReduction="10000"/>
          </a:bodyPr>
          <a:lstStyle/>
          <a:p>
            <a:r>
              <a:rPr lang="fi-FI" b="1" dirty="0"/>
              <a:t>PIENELLE LAPSELLE TÄRKEÄÄ VOIDA ILMAISTA KAIKKIA TUNTEITA JA OPETELLA ILMAISEMAAN TUNTEITAAN</a:t>
            </a:r>
          </a:p>
          <a:p>
            <a:r>
              <a:rPr lang="fi-FI" b="1" dirty="0"/>
              <a:t>LAPSI TARVITSEE TUNTEEN, ETTÄ AIKUISET OVAT VAHVOJA JA KESTÄVIÄ JA KESTÄVÄT Myös ”HYÖKKÄYKSIÄ” SILLOIN, KUN LAPSI EI VIELÄ KYKENE HALLITSEMAAN ITSEÄÄN JA TUNNEREAKTIOITAAN</a:t>
            </a:r>
          </a:p>
          <a:p>
            <a:r>
              <a:rPr lang="fi-FI" b="1" dirty="0"/>
              <a:t>PIKKULAPSI-IÄN JÄLKEEN LAPSELTA VOI JO VAATIA JA EDELLYTTÄÄ YHÄ PAREMMAKSI KEHITTYVÄÄ TUNTEIDEN HALLINTAA</a:t>
            </a:r>
          </a:p>
          <a:p>
            <a:r>
              <a:rPr lang="fi-FI" b="1" dirty="0"/>
              <a:t>KÄSITYS ITSESTÄ SYNTYY VUOROVAIKUTUKSESSA, MM. PEILAAMALLA ITSEÄÄN VANHEMPIEN REAKTIOISTA, MITÄ HÄN OSAA JA MILLAINEN HÄN ON, SANALLINEN JA SANATON PALAUTE</a:t>
            </a:r>
          </a:p>
          <a:p>
            <a:r>
              <a:rPr lang="fi-FI" b="1" dirty="0"/>
              <a:t>MYÖNTEINEN ja kannustava palaute antaa lapsen itsetunnolle ja realistiselle minäkuvalle vahvan pohjan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2614377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accent1">
                <a:lumMod val="60000"/>
                <a:lumOff val="40000"/>
              </a:schemeClr>
            </a:gs>
            <a:gs pos="100000">
              <a:schemeClr val="bg1">
                <a:shade val="64000"/>
                <a:lumMod val="88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/>
              <a:t>Tunnetaitojen kehittyminen</a:t>
            </a:r>
            <a:br>
              <a:rPr lang="fi-FI" b="1" dirty="0"/>
            </a:br>
            <a:r>
              <a:rPr lang="fi-FI" b="1" dirty="0"/>
              <a:t>kouluikä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fi-FI" b="1" dirty="0"/>
              <a:t>Perustarpeista huolehtiminen</a:t>
            </a:r>
          </a:p>
          <a:p>
            <a:r>
              <a:rPr lang="fi-FI" b="1" dirty="0"/>
              <a:t>Hyväksyntä</a:t>
            </a:r>
          </a:p>
          <a:p>
            <a:r>
              <a:rPr lang="fi-FI" b="1" dirty="0"/>
              <a:t>Hellyys ja hoiva</a:t>
            </a:r>
          </a:p>
          <a:p>
            <a:r>
              <a:rPr lang="fi-FI" b="1" dirty="0"/>
              <a:t>Turvalliset rajat ja niiden valvonta</a:t>
            </a:r>
          </a:p>
          <a:p>
            <a:r>
              <a:rPr lang="fi-FI" b="1" dirty="0"/>
              <a:t>Monipuoliset virikkeet ja mielekkäät harrastukset</a:t>
            </a:r>
          </a:p>
          <a:p>
            <a:r>
              <a:rPr lang="fi-FI" b="1" dirty="0"/>
              <a:t>Ohjattu toiminta</a:t>
            </a:r>
          </a:p>
          <a:p>
            <a:r>
              <a:rPr lang="fi-FI" b="1" dirty="0"/>
              <a:t>Tuki sosiaaliselle kasvulle ja ikäryhmään osallistumiselle</a:t>
            </a:r>
          </a:p>
        </p:txBody>
      </p:sp>
    </p:spTree>
    <p:extLst>
      <p:ext uri="{BB962C8B-B14F-4D97-AF65-F5344CB8AC3E}">
        <p14:creationId xmlns:p14="http://schemas.microsoft.com/office/powerpoint/2010/main" val="8378962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accent1">
                <a:lumMod val="60000"/>
                <a:lumOff val="40000"/>
              </a:schemeClr>
            </a:gs>
            <a:gs pos="100000">
              <a:schemeClr val="bg1">
                <a:shade val="64000"/>
                <a:lumMod val="88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/>
              <a:t>Tunnetaitojen kehittyminen</a:t>
            </a:r>
            <a:br>
              <a:rPr lang="fi-FI" b="1" dirty="0"/>
            </a:br>
            <a:r>
              <a:rPr lang="fi-FI" b="1" dirty="0"/>
              <a:t>kouluikä</a:t>
            </a:r>
            <a:br>
              <a:rPr lang="fi-FI" b="1" dirty="0"/>
            </a:br>
            <a:endParaRPr lang="fi-FI" b="1" dirty="0"/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3"/>
          </p:nvPr>
        </p:nvSpPr>
        <p:spPr/>
        <p:txBody>
          <a:bodyPr>
            <a:normAutofit lnSpcReduction="10000"/>
          </a:bodyPr>
          <a:lstStyle/>
          <a:p>
            <a:r>
              <a:rPr lang="fi-FI" b="1" dirty="0"/>
              <a:t>Tuki ja kannustus tämän elämänvaiheen tärkeissä tehtävissä</a:t>
            </a:r>
          </a:p>
          <a:p>
            <a:r>
              <a:rPr lang="fi-FI" b="1" dirty="0"/>
              <a:t>Rakastaminen ja ehdoitta hyväksyminen, ei koskaan uhata lasta tämän menettämisellä</a:t>
            </a:r>
          </a:p>
          <a:p>
            <a:r>
              <a:rPr lang="fi-FI" b="1" dirty="0"/>
              <a:t>Onnistumisen kokemukset, sopiva vaatimustaso, myös se vaikuttaa miten vanhemmat suoritukseen asennoituvat</a:t>
            </a:r>
          </a:p>
          <a:p>
            <a:r>
              <a:rPr lang="fi-FI" b="1" dirty="0"/>
              <a:t>Parempi kehua lasta yrittämisestä ja tekemisestä, ei suoritusten tuloksista</a:t>
            </a:r>
          </a:p>
          <a:p>
            <a:r>
              <a:rPr lang="fi-FI" b="1" dirty="0"/>
              <a:t>Voidaan vaatia myös liian vähän -&gt; ei kiinnostu, ei innostu, ei koe iloa onnistumisestaan</a:t>
            </a:r>
          </a:p>
        </p:txBody>
      </p:sp>
    </p:spTree>
    <p:extLst>
      <p:ext uri="{BB962C8B-B14F-4D97-AF65-F5344CB8AC3E}">
        <p14:creationId xmlns:p14="http://schemas.microsoft.com/office/powerpoint/2010/main" val="3793206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accent1">
                <a:lumMod val="60000"/>
                <a:lumOff val="40000"/>
              </a:schemeClr>
            </a:gs>
            <a:gs pos="100000">
              <a:schemeClr val="bg1">
                <a:shade val="64000"/>
                <a:lumMod val="88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/>
              <a:t>Tunnetaitojen kehittyminen</a:t>
            </a:r>
            <a:br>
              <a:rPr lang="fi-FI" b="1" dirty="0"/>
            </a:br>
            <a:r>
              <a:rPr lang="fi-FI" b="1" dirty="0"/>
              <a:t>kouluikä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fi-FI" b="1" dirty="0"/>
              <a:t>Sisäisen itsesäätely= palautetaan mielen tasapaino, jos se joutuu uhatuksi</a:t>
            </a:r>
          </a:p>
          <a:p>
            <a:pPr lvl="1"/>
            <a:r>
              <a:rPr lang="fi-FI" b="1" dirty="0"/>
              <a:t>Poistaa mielipahaa, pettymystä tai surua</a:t>
            </a:r>
          </a:p>
          <a:p>
            <a:r>
              <a:rPr lang="fi-FI" b="1" dirty="0"/>
              <a:t>Itsesäätelyn keinoja opitaan lapsuuden ja nuoruuden aikana</a:t>
            </a:r>
          </a:p>
          <a:p>
            <a:r>
              <a:rPr lang="fi-FI" b="1" dirty="0"/>
              <a:t>Lapsen pettymystä ei saa vähätellä tai kieltää</a:t>
            </a:r>
          </a:p>
          <a:p>
            <a:r>
              <a:rPr lang="fi-FI" b="1" dirty="0"/>
              <a:t>Lapsi kaipaa lohduttelua, mukana suremista ja myötäelämistä ja kokemusta hyväksytyksi tulemisesta</a:t>
            </a:r>
          </a:p>
          <a:p>
            <a:r>
              <a:rPr lang="fi-FI" b="1" dirty="0"/>
              <a:t>Minäkuva ja itsetunto pysyvät, vaikka pettymykset niitä koettelevatkin</a:t>
            </a:r>
          </a:p>
        </p:txBody>
      </p:sp>
    </p:spTree>
    <p:extLst>
      <p:ext uri="{BB962C8B-B14F-4D97-AF65-F5344CB8AC3E}">
        <p14:creationId xmlns:p14="http://schemas.microsoft.com/office/powerpoint/2010/main" val="12286415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gradFill>
            <a:gsLst>
              <a:gs pos="0">
                <a:schemeClr val="accent1">
                  <a:lumMod val="60000"/>
                  <a:lumOff val="40000"/>
                </a:schemeClr>
              </a:gs>
              <a:gs pos="100000">
                <a:schemeClr val="bg1">
                  <a:shade val="64000"/>
                  <a:lumMod val="88000"/>
                </a:schemeClr>
              </a:gs>
            </a:gsLst>
            <a:lin ang="5400000" scaled="0"/>
          </a:gradFill>
        </p:spPr>
        <p:txBody>
          <a:bodyPr/>
          <a:lstStyle/>
          <a:p>
            <a:r>
              <a:rPr lang="fi-FI" b="1" dirty="0"/>
              <a:t>Tunnetaitojen kehittyminen</a:t>
            </a:r>
            <a:br>
              <a:rPr lang="fi-FI" b="1" dirty="0"/>
            </a:br>
            <a:r>
              <a:rPr lang="fi-FI" b="1" dirty="0"/>
              <a:t>kouluikä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3"/>
          </p:nvPr>
        </p:nvSpPr>
        <p:spPr>
          <a:gradFill>
            <a:gsLst>
              <a:gs pos="0">
                <a:schemeClr val="accent1">
                  <a:lumMod val="60000"/>
                  <a:lumOff val="40000"/>
                </a:schemeClr>
              </a:gs>
              <a:gs pos="100000">
                <a:schemeClr val="bg1">
                  <a:shade val="64000"/>
                  <a:lumMod val="88000"/>
                </a:schemeClr>
              </a:gs>
            </a:gsLst>
            <a:lin ang="5400000" scaled="0"/>
          </a:gradFill>
        </p:spPr>
        <p:txBody>
          <a:bodyPr/>
          <a:lstStyle/>
          <a:p>
            <a:r>
              <a:rPr lang="fi-FI" b="1" dirty="0"/>
              <a:t>Päättely ja ajattelu osa sosiaalisia taitoja ja tunnetaitoja</a:t>
            </a:r>
          </a:p>
          <a:p>
            <a:r>
              <a:rPr lang="fi-FI" b="1" dirty="0"/>
              <a:t>Päättelyn oppiminen:</a:t>
            </a:r>
          </a:p>
          <a:p>
            <a:pPr lvl="1"/>
            <a:r>
              <a:rPr lang="fi-FI" b="1" dirty="0"/>
              <a:t>Esim. syiden ja seurausten paikantaminen:</a:t>
            </a:r>
          </a:p>
          <a:p>
            <a:pPr lvl="2"/>
            <a:r>
              <a:rPr lang="fi-FI" b="1" dirty="0"/>
              <a:t>Miksi jokin tapahtui</a:t>
            </a:r>
          </a:p>
          <a:p>
            <a:pPr lvl="2"/>
            <a:r>
              <a:rPr lang="fi-FI" b="1" dirty="0"/>
              <a:t>Mitkä syyt johtivat tilanteeseen</a:t>
            </a:r>
          </a:p>
          <a:p>
            <a:pPr lvl="2"/>
            <a:r>
              <a:rPr lang="fi-FI" b="1" dirty="0"/>
              <a:t>Miten ongelmasta selvittiin</a:t>
            </a:r>
          </a:p>
          <a:p>
            <a:pPr lvl="2"/>
            <a:r>
              <a:rPr lang="fi-FI" b="1" dirty="0"/>
              <a:t>Miten muuten tilanne olisi voitu ratkaista (vaihtoehtoiset ratkaisumallit ja selviytymiskeinot)</a:t>
            </a:r>
          </a:p>
          <a:p>
            <a:pPr lvl="2"/>
            <a:r>
              <a:rPr lang="fi-FI" b="1" dirty="0"/>
              <a:t>Mitä tilanteesta seurasi</a:t>
            </a:r>
          </a:p>
          <a:p>
            <a:pPr lvl="2"/>
            <a:endParaRPr lang="fi-FI" dirty="0"/>
          </a:p>
          <a:p>
            <a:pPr lvl="2"/>
            <a:endParaRPr lang="fi-FI" dirty="0"/>
          </a:p>
          <a:p>
            <a:pPr lvl="2"/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85764103"/>
      </p:ext>
    </p:extLst>
  </p:cSld>
  <p:clrMapOvr>
    <a:masterClrMapping/>
  </p:clrMapOvr>
</p:sld>
</file>

<file path=ppt/theme/theme1.xml><?xml version="1.0" encoding="utf-8"?>
<a:theme xmlns:a="http://schemas.openxmlformats.org/drawingml/2006/main" name="Pisara">
  <a:themeElements>
    <a:clrScheme name="Droplet">
      <a:dk1>
        <a:sysClr val="windowText" lastClr="000000"/>
      </a:dk1>
      <a:lt1>
        <a:sysClr val="window" lastClr="FFFFFF"/>
      </a:lt1>
      <a:dk2>
        <a:srgbClr val="355071"/>
      </a:dk2>
      <a:lt2>
        <a:srgbClr val="AABED7"/>
      </a:lt2>
      <a:accent1>
        <a:srgbClr val="2FA3EE"/>
      </a:accent1>
      <a:accent2>
        <a:srgbClr val="4BCAAD"/>
      </a:accent2>
      <a:accent3>
        <a:srgbClr val="86C157"/>
      </a:accent3>
      <a:accent4>
        <a:srgbClr val="D99C3F"/>
      </a:accent4>
      <a:accent5>
        <a:srgbClr val="CE6633"/>
      </a:accent5>
      <a:accent6>
        <a:srgbClr val="A35DD1"/>
      </a:accent6>
      <a:hlink>
        <a:srgbClr val="56BCFE"/>
      </a:hlink>
      <a:folHlink>
        <a:srgbClr val="97C5E3"/>
      </a:folHlink>
    </a:clrScheme>
    <a:fontScheme name="Drople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roplet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130000"/>
                <a:satMod val="150000"/>
                <a:lumMod val="112000"/>
              </a:schemeClr>
            </a:gs>
            <a:gs pos="100000">
              <a:schemeClr val="phClr">
                <a:shade val="92000"/>
                <a:satMod val="140000"/>
                <a:lumMod val="11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A633B6A3-9E7F-4C10-9C98-2517A3134361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734869792EF3CA44942F52A74CFB5F91" ma:contentTypeVersion="11" ma:contentTypeDescription="Luo uusi asiakirja." ma:contentTypeScope="" ma:versionID="e2c5d4b649d8a974a8a9d69e3b8b4c25">
  <xsd:schema xmlns:xsd="http://www.w3.org/2001/XMLSchema" xmlns:xs="http://www.w3.org/2001/XMLSchema" xmlns:p="http://schemas.microsoft.com/office/2006/metadata/properties" xmlns:ns3="ade71359-3537-401c-9868-1806424b62dd" xmlns:ns4="f62c03c4-62e9-4843-a10b-7ecc129f62dd" targetNamespace="http://schemas.microsoft.com/office/2006/metadata/properties" ma:root="true" ma:fieldsID="93d89707baee54cdcaf63be0eebf5f45" ns3:_="" ns4:_="">
    <xsd:import namespace="ade71359-3537-401c-9868-1806424b62dd"/>
    <xsd:import namespace="f62c03c4-62e9-4843-a10b-7ecc129f62dd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de71359-3537-401c-9868-1806424b62d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62c03c4-62e9-4843-a10b-7ecc129f62dd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Jaettu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Jakamisen tiedot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2" nillable="true" ma:displayName="Jakamisvihjeen hajautus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B5785E97-CCC7-4C0D-9D81-CA6F2142CA7F}">
  <ds:schemaRefs>
    <ds:schemaRef ds:uri="http://purl.org/dc/terms/"/>
    <ds:schemaRef ds:uri="http://schemas.microsoft.com/office/infopath/2007/PartnerControls"/>
    <ds:schemaRef ds:uri="http://schemas.openxmlformats.org/package/2006/metadata/core-properties"/>
    <ds:schemaRef ds:uri="http://www.w3.org/XML/1998/namespace"/>
    <ds:schemaRef ds:uri="http://purl.org/dc/dcmitype/"/>
    <ds:schemaRef ds:uri="ade71359-3537-401c-9868-1806424b62dd"/>
    <ds:schemaRef ds:uri="f62c03c4-62e9-4843-a10b-7ecc129f62dd"/>
    <ds:schemaRef ds:uri="http://schemas.microsoft.com/office/2006/documentManagement/types"/>
    <ds:schemaRef ds:uri="http://schemas.microsoft.com/office/2006/metadata/properties"/>
    <ds:schemaRef ds:uri="http://purl.org/dc/elements/1.1/"/>
  </ds:schemaRefs>
</ds:datastoreItem>
</file>

<file path=customXml/itemProps2.xml><?xml version="1.0" encoding="utf-8"?>
<ds:datastoreItem xmlns:ds="http://schemas.openxmlformats.org/officeDocument/2006/customXml" ds:itemID="{87BF54C6-8DCF-4F53-992E-28B6E38F0F4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de71359-3537-401c-9868-1806424b62dd"/>
    <ds:schemaRef ds:uri="f62c03c4-62e9-4843-a10b-7ecc129f62d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13973C0D-11C4-4B87-8A7C-43C4E3511C19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TM04033925[[fn=Pisara]]</Template>
  <TotalTime>115</TotalTime>
  <Words>458</Words>
  <Application>Microsoft Office PowerPoint</Application>
  <PresentationFormat>Laajakuva</PresentationFormat>
  <Paragraphs>61</Paragraphs>
  <Slides>9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9</vt:i4>
      </vt:variant>
    </vt:vector>
  </HeadingPairs>
  <TitlesOfParts>
    <vt:vector size="13" baseType="lpstr">
      <vt:lpstr>Arial</vt:lpstr>
      <vt:lpstr>Calibri</vt:lpstr>
      <vt:lpstr>Tw Cen MT</vt:lpstr>
      <vt:lpstr>Pisara</vt:lpstr>
      <vt:lpstr>TUNNETAITOJEN KEHITTYMINEN Vauvaikä</vt:lpstr>
      <vt:lpstr>Tunnetaitojen kehittyminen VAUVAIKÄ</vt:lpstr>
      <vt:lpstr>TUNNETAITOJEN KEHITTYMINEN LEIKKI-IKÄ</vt:lpstr>
      <vt:lpstr>TUNNETAITOJEN KEHITTYMINEN LEIKKI-IKÄ </vt:lpstr>
      <vt:lpstr>TUNNETAITOJEN KEHITTYMINEN LEIKKI-IKÄ</vt:lpstr>
      <vt:lpstr>Tunnetaitojen kehittyminen kouluikä</vt:lpstr>
      <vt:lpstr>Tunnetaitojen kehittyminen kouluikä </vt:lpstr>
      <vt:lpstr>Tunnetaitojen kehittyminen kouluikä</vt:lpstr>
      <vt:lpstr>Tunnetaitojen kehittyminen kouluikä</vt:lpstr>
    </vt:vector>
  </TitlesOfParts>
  <Company>Kouvola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TUNNETAITOJEN KEHITTYMINEN Vauvaikä</dc:title>
  <dc:creator>Varonen Anne</dc:creator>
  <cp:lastModifiedBy>Anne Varonen</cp:lastModifiedBy>
  <cp:revision>12</cp:revision>
  <cp:lastPrinted>2019-02-14T09:17:42Z</cp:lastPrinted>
  <dcterms:created xsi:type="dcterms:W3CDTF">2019-02-14T08:32:54Z</dcterms:created>
  <dcterms:modified xsi:type="dcterms:W3CDTF">2022-03-14T15:16:39Z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0x010100734869792EF3CA44942F52A74CFB5F91</vt:lpwstr>
  </property>
</Properties>
</file>