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  <p:sldId id="26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EE47C4-E70D-43D8-A325-21898B65F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2487356-E779-445C-97BE-C29726A51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02E52E2-D1D9-4CF2-8AFD-EDA83C79B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0D69E6-160B-44CD-BB26-FA9B3AD2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D1CF10-51E8-4F8E-9E87-447B7C1E3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945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62B543-7E4C-459A-8551-DFD8349A5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9B73A2B-700E-4D81-885E-7E53A83C45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73A03D-2FD5-40C9-89C5-A7C807D78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940FD1-7314-4930-947E-C4DD917F6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3C94C0-1406-412F-B17B-1C68BB71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207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6F04F0E-BA40-4569-B793-3BEC728664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9820573-21A3-4E67-A060-39ABF852E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EA3311-1F9B-48BE-9502-68D007BF5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B715AC-9F96-4351-AE33-E4F4AB8C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BE51A7-840D-4553-8E83-2F1169380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36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86FA0A-663A-4E16-AA6B-800788416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D34574-8B14-462D-9DDE-47C9A8924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EC1848-03CA-4DD1-9109-808948747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A9F127-14BD-4FD4-96E4-768A6814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4C701B-FE46-4219-AE10-73A680A30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09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B48156-DD24-4795-AA34-044C6F2DA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5071CC-A293-4EEA-8E60-6469290DA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070867-F8CA-42DA-8B9F-E034EF959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A055F3-BA90-4D36-81BF-27A26DA13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7469FC-C768-4F1E-BA8B-3C609C66E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313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9F0940-2BF9-4A5C-82EF-348F0A231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AD1CE9-D284-4875-A4E8-4EE76643E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BF05853-F489-4917-9C4F-C8598D934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7FF61CB-D55B-4D3B-A64A-7719EE028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D8B884-EC71-42D2-8F5A-31BBB5E87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AD1E30-6469-47B8-8278-7A9F8A0C9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54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11EF90-B0F7-4477-B13D-DBF01F401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7292E2-DCD1-42E0-8B7B-66978DEFF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DFC4DAA-979B-46A1-8C68-0D9437B29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3DA786D-6C5B-4BE3-8C16-34A0B9987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4249186-EB0A-46B4-B077-D2E4E9A7F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6712343-CFAA-4BE9-8257-632EAB2E3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2791E34-30DA-45C3-9921-056A0FCDA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7DBA9EE-D5B2-4CB2-A672-821A9A89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07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732CDF-55E0-4272-99A5-39C0A7901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56C7DCC-69BF-4444-9B06-20A9F99A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6DBD434-CE02-4849-B8A3-D4F62E0FF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B07F585-E8F2-4FC6-9EFD-0C093E0B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980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925C463-76B7-4B0B-8181-C8D4994AF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4D59721-A3D5-4644-95BD-5C0B7485B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1BB61F2-60FC-48CD-B59A-2EA3BCEA1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662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E5652F-A07D-4421-BF0C-C62B73278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E1955-5F3D-496C-B347-9C809B1C7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BBAB3AE-055B-43EE-9106-C2FAACB5F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25730D-86C1-4E34-82FF-B55430685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3444E0-4635-4C02-B0FE-B5990DC77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97E5A8D-4362-4C9F-9C20-E2FD6B24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06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C6420F-6AC2-4AEF-93EF-A6664830F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25E0335-0EA5-4E7E-A4A6-CD37D1C1D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A7F15FC-BA72-4402-BF94-5BF55D109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75B5B5-58F9-433A-B48B-D16C61CDD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A97ABBF-57D2-402F-9CE4-9E4C0D00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00B2BF-ACC8-4F1A-BEA9-9FD3B207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19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BC3F767-7AA4-4477-8FED-CE88703B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83173EC-3BBB-4A58-A635-FA31CF45B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98D0C2-DF01-4118-A0A0-A000AC4A00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ABAF5-43FC-49FD-B83D-BC578687BF87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2075D0-0F38-4432-986D-45661ADE0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7B9629-6EF0-44C7-966A-5AE8B8C87D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09E01-E56D-4104-B611-1171CC0FB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28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22048A-C424-47A1-911C-89114EE1F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fi-FI" dirty="0"/>
              <a:t>KUVALLINEN ILMAISU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BFD167C-C21B-4ADC-9CB2-90E3C0DEA5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/>
          </a:bodyPr>
          <a:lstStyle/>
          <a:p>
            <a:pPr algn="l"/>
            <a:r>
              <a:rPr lang="fi-FI" i="1"/>
              <a:t>Katsella voi näkemättä – Kuunnella voi kuulematta</a:t>
            </a:r>
          </a:p>
          <a:p>
            <a:pPr algn="l"/>
            <a:endParaRPr lang="fi-FI" i="1"/>
          </a:p>
          <a:p>
            <a:pPr algn="l"/>
            <a:endParaRPr lang="fi-FI" i="1"/>
          </a:p>
          <a:p>
            <a:pPr algn="l"/>
            <a:endParaRPr lang="fi-FI" i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A13411F-F52E-4F9B-B377-59DA5A20E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Kuvien avulla lapsi ilmaisee ajatuksiaan ja tunteitaan sellaisina kuin hän ne kokee</a:t>
            </a:r>
          </a:p>
        </p:txBody>
      </p:sp>
      <p:sp>
        <p:nvSpPr>
          <p:cNvPr id="14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73D4A70F-164D-45FB-9CE8-9E418D92E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fi-FI"/>
          </a:p>
          <a:p>
            <a:r>
              <a:rPr lang="fi-FI"/>
              <a:t>Kuvallinen työskentely on konkreettista</a:t>
            </a:r>
          </a:p>
          <a:p>
            <a:r>
              <a:rPr lang="fi-FI"/>
              <a:t>Se on luonteeltaan kokeilevaa, prosessia painottavaa, tutkivaa ja aistimuksia tuottavaa</a:t>
            </a:r>
          </a:p>
        </p:txBody>
      </p:sp>
    </p:spTree>
    <p:extLst>
      <p:ext uri="{BB962C8B-B14F-4D97-AF65-F5344CB8AC3E}">
        <p14:creationId xmlns:p14="http://schemas.microsoft.com/office/powerpoint/2010/main" val="948503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0B8EB63-AB5B-4CC0-BFD9-F2A559CFD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KUVALLISEN ILMAISUN TAVOITTEET LAPSELLE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8D4F9FD6-09A5-4942-B38A-8C31E8CCF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/>
              <a:t>Lapsi oppii</a:t>
            </a:r>
          </a:p>
          <a:p>
            <a:r>
              <a:rPr lang="fi-FI"/>
              <a:t> havainnoimaan ympäristöään, luokittelemaan sen ilmiöitä ja valikoimaan havainnoistaan kauneutta, rumuutta ja hyvyyttä</a:t>
            </a:r>
          </a:p>
          <a:p>
            <a:r>
              <a:rPr lang="fi-FI"/>
              <a:t> ymmärtämään kuvia, niiden välittämää sanomaa, kertomaan niistä sekä suhtautumaan kuviin kriittisesti</a:t>
            </a:r>
          </a:p>
          <a:p>
            <a:r>
              <a:rPr lang="fi-FI"/>
              <a:t> yhdistämään </a:t>
            </a:r>
            <a:r>
              <a:rPr lang="fi-FI" err="1"/>
              <a:t>hvaintonsa</a:t>
            </a:r>
            <a:r>
              <a:rPr lang="fi-FI"/>
              <a:t> ja kokemuksensa ja käyttämään niitä omien kuvien tekemiseen </a:t>
            </a:r>
          </a:p>
          <a:p>
            <a:endParaRPr lang="fi-FI"/>
          </a:p>
          <a:p>
            <a:r>
              <a:rPr lang="fi-FI">
                <a:sym typeface="Wingdings" panose="05000000000000000000" pitchFamily="2" charset="2"/>
              </a:rPr>
              <a:t> KUVALLINEN ILMAISU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25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AC99F-CD97-4AD6-86F2-9CF2BB504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LAPSEN ASKARTELU: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6DDDFE-9AE1-4922-96A5-5AFAB82FA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tärkeää kuunnella kun lapsi piirtää ja rakentaa ja taltioida tarina, tunnelma ( vrt. </a:t>
            </a:r>
            <a:r>
              <a:rPr lang="fi-FI" dirty="0" err="1"/>
              <a:t>sadutus</a:t>
            </a:r>
            <a:r>
              <a:rPr lang="fi-FI" dirty="0"/>
              <a:t>)</a:t>
            </a:r>
          </a:p>
          <a:p>
            <a:r>
              <a:rPr lang="fi-FI" dirty="0"/>
              <a:t>Tarjoa lapselle mahdollisuus, tilaa ja välineistö itse omalla keholla kokeilemiseen</a:t>
            </a:r>
          </a:p>
          <a:p>
            <a:r>
              <a:rPr lang="fi-FI" dirty="0"/>
              <a:t> Hienomotoriset taidot kehittyvät erilaisten muotoamiseen liittyvien tehtävien kautta / välityksellä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E0C6F9C-8DA9-4B58-8774-B66A554DF06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fi-FI" sz="2800" dirty="0"/>
              <a:t>Lapselle tärkeintä on itse tekeminen</a:t>
            </a:r>
          </a:p>
          <a:p>
            <a:endParaRPr lang="fi-FI" sz="2800" dirty="0"/>
          </a:p>
          <a:p>
            <a:r>
              <a:rPr lang="fi-FI" sz="2800" dirty="0"/>
              <a:t>Lopputuloksen ”esteettisyys” on sivuseikka</a:t>
            </a:r>
          </a:p>
          <a:p>
            <a:endParaRPr lang="fi-FI" sz="2800" dirty="0"/>
          </a:p>
          <a:p>
            <a:r>
              <a:rPr lang="fi-FI" sz="2800" dirty="0"/>
              <a:t>Toiminnallisuus ja koko kehon käyttö ovat tärkeitä</a:t>
            </a:r>
          </a:p>
        </p:txBody>
      </p:sp>
    </p:spTree>
    <p:extLst>
      <p:ext uri="{BB962C8B-B14F-4D97-AF65-F5344CB8AC3E}">
        <p14:creationId xmlns:p14="http://schemas.microsoft.com/office/powerpoint/2010/main" val="2248847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9042632-E35A-4719-8601-66564B7C6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3700">
                <a:solidFill>
                  <a:srgbClr val="FFFFFF"/>
                </a:solidFill>
              </a:rPr>
              <a:t>AIKUISEN OSUUS ASKARTELUSSA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1653A3-1BC4-4740-84AD-BA95570D4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fi-FI" sz="2000" dirty="0"/>
              <a:t>Aikuinen</a:t>
            </a:r>
          </a:p>
          <a:p>
            <a:r>
              <a:rPr lang="fi-FI" sz="2600" dirty="0"/>
              <a:t>auttaa lasta ottamaan kokemukset käyttöön</a:t>
            </a:r>
          </a:p>
          <a:p>
            <a:pPr lvl="1"/>
            <a:r>
              <a:rPr lang="fi-FI" dirty="0"/>
              <a:t>materiaaleihin tutustuminen</a:t>
            </a:r>
          </a:p>
          <a:p>
            <a:pPr lvl="1"/>
            <a:r>
              <a:rPr lang="fi-FI" dirty="0"/>
              <a:t>tekniikoihin tutustuminen</a:t>
            </a:r>
          </a:p>
          <a:p>
            <a:pPr lvl="1"/>
            <a:r>
              <a:rPr lang="fi-FI" dirty="0"/>
              <a:t>välineiden käytön harjoitteleminen</a:t>
            </a:r>
          </a:p>
          <a:p>
            <a:r>
              <a:rPr lang="fi-FI" sz="2600" dirty="0"/>
              <a:t> virittää lapset toimintaan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600" dirty="0"/>
              <a:t>Askartelun ohjaaminen:</a:t>
            </a:r>
          </a:p>
          <a:p>
            <a:pPr marL="0" indent="0">
              <a:buNone/>
            </a:pPr>
            <a:r>
              <a:rPr lang="fi-FI" sz="2600" dirty="0"/>
              <a:t>Anna apua tarvittaessa, mutta älä tee lapsen </a:t>
            </a:r>
            <a:r>
              <a:rPr lang="fi-FI" sz="2600" dirty="0" err="1"/>
              <a:t>tötä</a:t>
            </a:r>
            <a:endParaRPr lang="fi-FI" sz="2600" dirty="0"/>
          </a:p>
          <a:p>
            <a:pPr marL="0" indent="0">
              <a:buNone/>
            </a:pPr>
            <a:r>
              <a:rPr lang="fi-FI" sz="2600" dirty="0"/>
              <a:t>Vie eteenpäin keskustelemalla</a:t>
            </a:r>
          </a:p>
          <a:p>
            <a:pPr marL="0" indent="0">
              <a:buNone/>
            </a:pPr>
            <a:r>
              <a:rPr lang="fi-FI" sz="2600" dirty="0"/>
              <a:t>Näytä tekniikka</a:t>
            </a:r>
          </a:p>
          <a:p>
            <a:pPr marL="0" indent="0">
              <a:buNone/>
            </a:pPr>
            <a:endParaRPr lang="fi-FI" sz="2600" dirty="0"/>
          </a:p>
          <a:p>
            <a:pPr marL="0" indent="0">
              <a:buNone/>
            </a:pPr>
            <a:r>
              <a:rPr lang="fi-FI" sz="2600" dirty="0"/>
              <a:t>Arvosta lapsen aikaansaannosta ja iloitse lopputuloksesta yhdessä lapsen kanssa</a:t>
            </a:r>
          </a:p>
          <a:p>
            <a:pPr lvl="1"/>
            <a:endParaRPr lang="fi-FI" sz="1000" dirty="0"/>
          </a:p>
          <a:p>
            <a:pPr lvl="1"/>
            <a:endParaRPr lang="fi-FI" sz="1000" dirty="0"/>
          </a:p>
          <a:p>
            <a:pPr marL="0" indent="0">
              <a:buNone/>
            </a:pPr>
            <a:r>
              <a:rPr lang="fi-FI" sz="1000" dirty="0"/>
              <a:t>     		</a:t>
            </a:r>
          </a:p>
        </p:txBody>
      </p:sp>
    </p:spTree>
    <p:extLst>
      <p:ext uri="{BB962C8B-B14F-4D97-AF65-F5344CB8AC3E}">
        <p14:creationId xmlns:p14="http://schemas.microsoft.com/office/powerpoint/2010/main" val="346286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BBB77E43BAC647A6B8B387EED14F51" ma:contentTypeVersion="7" ma:contentTypeDescription="Luo uusi asiakirja." ma:contentTypeScope="" ma:versionID="1764305ac4a1e9fe8f6afb317cf6bcfc">
  <xsd:schema xmlns:xsd="http://www.w3.org/2001/XMLSchema" xmlns:xs="http://www.w3.org/2001/XMLSchema" xmlns:p="http://schemas.microsoft.com/office/2006/metadata/properties" xmlns:ns3="e8cdaf28-ec4c-4751-b37c-b6b247aa7a75" xmlns:ns4="51ca59ed-7714-46a4-9ee0-530e6aec361f" targetNamespace="http://schemas.microsoft.com/office/2006/metadata/properties" ma:root="true" ma:fieldsID="20a377c3b9a74f0ffeb6d17fb6b385bd" ns3:_="" ns4:_="">
    <xsd:import namespace="e8cdaf28-ec4c-4751-b37c-b6b247aa7a75"/>
    <xsd:import namespace="51ca59ed-7714-46a4-9ee0-530e6aec361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cdaf28-ec4c-4751-b37c-b6b247aa7a7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ca59ed-7714-46a4-9ee0-530e6aec36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C31BC9-0D26-4F96-B9C0-3DAC330B81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cdaf28-ec4c-4751-b37c-b6b247aa7a75"/>
    <ds:schemaRef ds:uri="51ca59ed-7714-46a4-9ee0-530e6aec3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6D4E79-B9C9-44D8-852B-604B85B0C1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CA8617-089E-4C7F-AC96-E2460A463B88}">
  <ds:schemaRefs>
    <ds:schemaRef ds:uri="http://purl.org/dc/elements/1.1/"/>
    <ds:schemaRef ds:uri="http://schemas.microsoft.com/office/2006/documentManagement/types"/>
    <ds:schemaRef ds:uri="51ca59ed-7714-46a4-9ee0-530e6aec361f"/>
    <ds:schemaRef ds:uri="http://purl.org/dc/terms/"/>
    <ds:schemaRef ds:uri="http://schemas.microsoft.com/office/2006/metadata/properties"/>
    <ds:schemaRef ds:uri="e8cdaf28-ec4c-4751-b37c-b6b247aa7a75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198</Words>
  <Application>Microsoft Office PowerPoint</Application>
  <PresentationFormat>Laajakuva</PresentationFormat>
  <Paragraphs>40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KUVALLINEN ILMAISU</vt:lpstr>
      <vt:lpstr>Kuvien avulla lapsi ilmaisee ajatuksiaan ja tunteitaan sellaisina kuin hän ne kokee</vt:lpstr>
      <vt:lpstr>KUVALLISEN ILMAISUN TAVOITTEET LAPSELLE</vt:lpstr>
      <vt:lpstr>LAPSEN ASKARTELU:  </vt:lpstr>
      <vt:lpstr>AIKUISEN OSUUS ASKARTELUSSA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KUVALLINEN ILMAISU</dc:title>
  <dc:creator>Anni Lampinen</dc:creator>
  <cp:lastModifiedBy>Anni Lampinen</cp:lastModifiedBy>
  <cp:revision>4</cp:revision>
  <dcterms:created xsi:type="dcterms:W3CDTF">2020-05-03T18:37:04Z</dcterms:created>
  <dcterms:modified xsi:type="dcterms:W3CDTF">2020-05-03T19:13:33Z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0x0101001ABBB77E43BAC647A6B8B387EED14F51</vt:lpwstr>
  </property>
</Properties>
</file>