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6"/>
  </p:notesMasterIdLst>
  <p:sldIdLst>
    <p:sldId id="256" r:id="rId2"/>
    <p:sldId id="266" r:id="rId3"/>
    <p:sldId id="267" r:id="rId4"/>
    <p:sldId id="268" r:id="rId5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5C07F1-4DDE-F099-E32F-14912E1BD4E2}" name="Mika Kortelainen" initials="MK" userId="Mika Kortelain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0" autoAdjust="0"/>
    <p:restoredTop sz="94660"/>
  </p:normalViewPr>
  <p:slideViewPr>
    <p:cSldViewPr snapToGrid="0">
      <p:cViewPr varScale="1">
        <p:scale>
          <a:sx n="31" d="100"/>
          <a:sy n="31" d="100"/>
        </p:scale>
        <p:origin x="8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13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735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339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865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 dirty="0"/>
              <a:t>4. Eurooppa yhdentyy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Tietoisku: </a:t>
            </a:r>
            <a:r>
              <a:rPr lang="fi-FI" dirty="0" err="1"/>
              <a:t>Monnet’n</a:t>
            </a:r>
            <a:r>
              <a:rPr lang="fi-FI" dirty="0"/>
              <a:t> suunnitelma ja </a:t>
            </a:r>
            <a:r>
              <a:rPr lang="fi-FI" dirty="0" err="1"/>
              <a:t>Schumanin</a:t>
            </a:r>
            <a:r>
              <a:rPr lang="fi-FI" dirty="0"/>
              <a:t> julistus</a:t>
            </a:r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3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 dirty="0"/>
              <a:t>Forum Yhteiskuntaoppi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685800" lvl="0" indent="-685800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dirty="0"/>
              <a:t>Euroopan unionilla katsotaan olevan kaksi ”perustajaa”: Ranskan entinen ulkoministeri </a:t>
            </a:r>
            <a:r>
              <a:rPr lang="fi-FI" b="1" dirty="0"/>
              <a:t>Robert</a:t>
            </a:r>
            <a:r>
              <a:rPr lang="fi-FI" dirty="0"/>
              <a:t> </a:t>
            </a:r>
            <a:r>
              <a:rPr lang="fi-FI" b="1" dirty="0" err="1"/>
              <a:t>Schuman</a:t>
            </a:r>
            <a:r>
              <a:rPr lang="fi-FI" dirty="0"/>
              <a:t> sekä ranskalainen liikemies ja diplomaatti </a:t>
            </a:r>
            <a:r>
              <a:rPr lang="fi-FI" b="1" dirty="0"/>
              <a:t>Jean</a:t>
            </a:r>
            <a:r>
              <a:rPr lang="fi-FI" dirty="0"/>
              <a:t> </a:t>
            </a:r>
            <a:r>
              <a:rPr lang="fi-FI" b="1" dirty="0" err="1"/>
              <a:t>Monnet</a:t>
            </a:r>
            <a:r>
              <a:rPr lang="fi-FI" dirty="0"/>
              <a:t> (”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father</a:t>
            </a:r>
            <a:r>
              <a:rPr lang="fi-FI" dirty="0"/>
              <a:t> of European </a:t>
            </a:r>
            <a:r>
              <a:rPr lang="fi-FI" dirty="0" err="1"/>
              <a:t>integration</a:t>
            </a:r>
            <a:r>
              <a:rPr lang="fi-FI" dirty="0"/>
              <a:t>”).</a:t>
            </a:r>
          </a:p>
          <a:p>
            <a:pPr marL="685800" lvl="0" indent="-685800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b="1" dirty="0" err="1"/>
              <a:t>Monnet’n</a:t>
            </a:r>
            <a:r>
              <a:rPr lang="fi-FI" dirty="0"/>
              <a:t> </a:t>
            </a:r>
            <a:r>
              <a:rPr lang="fi-FI" b="1" dirty="0"/>
              <a:t>suunnitelma</a:t>
            </a:r>
            <a:r>
              <a:rPr lang="fi-FI" dirty="0"/>
              <a:t>: </a:t>
            </a:r>
            <a:r>
              <a:rPr lang="fi-FI" dirty="0" err="1"/>
              <a:t>Monnet</a:t>
            </a:r>
            <a:r>
              <a:rPr lang="fi-FI" dirty="0"/>
              <a:t> ehdotti 1946 kaupankäynnin esteiden vähentämistä ulkomaankaupassa.</a:t>
            </a:r>
          </a:p>
          <a:p>
            <a:pPr marL="685800" lvl="0" indent="-685800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b="1" dirty="0" err="1"/>
              <a:t>Schumanin</a:t>
            </a:r>
            <a:r>
              <a:rPr lang="fi-FI" dirty="0"/>
              <a:t> </a:t>
            </a:r>
            <a:r>
              <a:rPr lang="fi-FI" b="1" dirty="0"/>
              <a:t>julistus</a:t>
            </a:r>
            <a:r>
              <a:rPr lang="fi-FI" dirty="0"/>
              <a:t>: </a:t>
            </a:r>
            <a:r>
              <a:rPr lang="fi-FI" dirty="0" err="1"/>
              <a:t>Schuman</a:t>
            </a:r>
            <a:r>
              <a:rPr lang="fi-FI" dirty="0"/>
              <a:t> ehdotti 9.5.1950 </a:t>
            </a:r>
            <a:r>
              <a:rPr lang="fi-FI" b="1" dirty="0"/>
              <a:t>Euroopan hiili- ja teräsyhteisön </a:t>
            </a:r>
            <a:r>
              <a:rPr lang="fi-FI" dirty="0"/>
              <a:t>perustamista.</a:t>
            </a:r>
          </a:p>
          <a:p>
            <a:pPr marL="685800" lvl="0" indent="-685800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dirty="0" err="1"/>
              <a:t>Monnet’n</a:t>
            </a:r>
            <a:r>
              <a:rPr lang="fi-FI" dirty="0"/>
              <a:t> suunnitelman ja </a:t>
            </a:r>
            <a:r>
              <a:rPr lang="fi-FI" dirty="0" err="1"/>
              <a:t>Schumanin</a:t>
            </a:r>
            <a:r>
              <a:rPr lang="fi-FI" dirty="0"/>
              <a:t> julistuksen pohjalta laadittu </a:t>
            </a:r>
            <a:r>
              <a:rPr lang="fi-FI" b="1" dirty="0"/>
              <a:t>Pariisin</a:t>
            </a:r>
            <a:r>
              <a:rPr lang="fi-FI" dirty="0"/>
              <a:t> </a:t>
            </a:r>
            <a:r>
              <a:rPr lang="fi-FI" b="1" dirty="0"/>
              <a:t>sopimus</a:t>
            </a:r>
            <a:r>
              <a:rPr lang="fi-FI" dirty="0"/>
              <a:t> allekirjoitettiin 18.4.1951. Sopimus tuli voimaan 26.7.1952.</a:t>
            </a:r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Yhteiskuntaoppi 3, Luku 4</a:t>
            </a:r>
            <a:endParaRPr dirty="0"/>
          </a:p>
        </p:txBody>
      </p:sp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" dirty="0"/>
              <a:t>Kaksi perustajaa, kaksi asiakirjaa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8" name="Kuvan paikkamerkki 7" descr="Kuva, joka sisältää kohteen ulko, henkilö, henkilöt, ajelu&#10;&#10;Kuvaus luotu automaattisesti">
            <a:extLst>
              <a:ext uri="{FF2B5EF4-FFF2-40B4-BE49-F238E27FC236}">
                <a16:creationId xmlns:a16="http://schemas.microsoft.com/office/drawing/2014/main" id="{F51CB42D-C0B7-5E5B-729E-2C894203F70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8215" b="8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199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685800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4000" dirty="0"/>
              <a:t>Jean </a:t>
            </a:r>
            <a:r>
              <a:rPr lang="fi-FI" sz="4000" dirty="0" err="1"/>
              <a:t>Monnet</a:t>
            </a:r>
            <a:r>
              <a:rPr lang="fi-FI" sz="4000" dirty="0"/>
              <a:t> loi Ranskalle suunnitelman talouden modernisoinnista ja toisen maailmansodan jälkeisestä jälleenrakennuksesta.</a:t>
            </a:r>
          </a:p>
          <a:p>
            <a:pPr marL="685800" lvl="0" indent="-685800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4000" dirty="0"/>
              <a:t>Tavoitteina oli kehittää ulkomaankauppaa, lisätä tuottavuutta, taata täystyöllisyys ja nostaa elintasoa.</a:t>
            </a:r>
          </a:p>
          <a:p>
            <a:pPr marL="685800" lvl="0" indent="-685800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4000" dirty="0"/>
              <a:t>Tavoitteisiin päästiin sitomalla Saksan ja Ranskan taloudet yhteen keskinäisellä kaupalla.</a:t>
            </a:r>
          </a:p>
          <a:p>
            <a:pPr marL="685800" lvl="0" indent="-685800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4000" dirty="0"/>
              <a:t>Ranskan alkuperäinen tarkoitus oli hyötyä Saksan hiili- ja terästuotannosta ja pitää sen talous riippuvaisena Ranskasta. Pian ymmärrettiin, että suunnitelmasta hyötyvät molemmat osapuolet.</a:t>
            </a:r>
          </a:p>
        </p:txBody>
      </p:sp>
      <p:pic>
        <p:nvPicPr>
          <p:cNvPr id="6" name="Kuvan paikkamerkki 5" descr="Kuva, joka sisältää kohteen mies, henkilö, puku, päällä pitäminen&#10;&#10;Kuvaus luotu automaattisesti">
            <a:extLst>
              <a:ext uri="{FF2B5EF4-FFF2-40B4-BE49-F238E27FC236}">
                <a16:creationId xmlns:a16="http://schemas.microsoft.com/office/drawing/2014/main" id="{26A004D9-4706-AFB9-F598-4F5333ECE4A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Yhteiskuntaoppi 3, Luku 4</a:t>
            </a:r>
            <a:endParaRPr dirty="0"/>
          </a:p>
        </p:txBody>
      </p:sp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" dirty="0"/>
              <a:t>Monnet’n suunnitelma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051DA35-51AA-AB0C-10DD-AA2935003AF4}"/>
              </a:ext>
            </a:extLst>
          </p:cNvPr>
          <p:cNvSpPr txBox="1"/>
          <p:nvPr/>
        </p:nvSpPr>
        <p:spPr>
          <a:xfrm>
            <a:off x="1621942" y="11699310"/>
            <a:ext cx="10997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200" dirty="0"/>
              <a:t>Kuva: </a:t>
            </a:r>
            <a:r>
              <a:rPr lang="fi-FI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Keystone-France (1952)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23906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685800" lvl="0" indent="-685800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4000" dirty="0" err="1"/>
              <a:t>Monnet’n</a:t>
            </a:r>
            <a:r>
              <a:rPr lang="fi-FI" sz="4000" dirty="0"/>
              <a:t> suunnitelma antoi alkusykäyksen Ranskan ulkoministeri Robert </a:t>
            </a:r>
            <a:r>
              <a:rPr lang="fi-FI" sz="4000" dirty="0" err="1"/>
              <a:t>Schumanin</a:t>
            </a:r>
            <a:r>
              <a:rPr lang="fi-FI" sz="4000" dirty="0"/>
              <a:t> suunnitelmalle.</a:t>
            </a:r>
          </a:p>
          <a:p>
            <a:pPr marL="685800" lvl="0" indent="-685800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4000" dirty="0" err="1"/>
              <a:t>Schuman</a:t>
            </a:r>
            <a:r>
              <a:rPr lang="fi-FI" sz="4000" dirty="0"/>
              <a:t> kuvasi konkreettisia tapoja yhdistää Saksan kivihiilituotanto ja Ranskan terästuotanto molempia hyödyttävällä tavalla: markkinat yhdistettäisiin ja maiden taloudet sidottaisiin tukemaan toisiaan.</a:t>
            </a:r>
          </a:p>
          <a:p>
            <a:pPr marL="685800" lvl="0" indent="-685800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4000" dirty="0" err="1"/>
              <a:t>Schumanin</a:t>
            </a:r>
            <a:r>
              <a:rPr lang="fi-FI" sz="4000" dirty="0"/>
              <a:t> julistuksen laatimisen lähtökohtana oli Euroopan rauha, toisin kuin </a:t>
            </a:r>
            <a:r>
              <a:rPr lang="fi-FI" sz="4000" dirty="0" err="1"/>
              <a:t>Monnet’n</a:t>
            </a:r>
            <a:r>
              <a:rPr lang="fi-FI" sz="4000" dirty="0"/>
              <a:t> suunnitelmassa.</a:t>
            </a:r>
          </a:p>
          <a:p>
            <a:pPr marL="685800" lvl="0" indent="-685800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4000" dirty="0"/>
              <a:t>Julistuksessa ehdotettiin hiili- ja terästeollisuuteen pohjautuvaa yhteisöä ja tulliliittoa, jolla olisi yhteiset sisämarkkinat.</a:t>
            </a:r>
          </a:p>
          <a:p>
            <a:pPr marL="685800" lvl="0" indent="-685800" rtl="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4000" dirty="0" err="1"/>
              <a:t>Schumanin</a:t>
            </a:r>
            <a:r>
              <a:rPr lang="fi-FI" sz="4000" dirty="0"/>
              <a:t> suunnitelman yhteisö olisi ensimmäinen askel kehityksessä kohti rauhan takaavaa liittovaltiota (”a </a:t>
            </a:r>
            <a:r>
              <a:rPr lang="fi-FI" sz="4000" dirty="0" err="1"/>
              <a:t>first</a:t>
            </a:r>
            <a:r>
              <a:rPr lang="fi-FI" sz="4000" dirty="0"/>
              <a:t> </a:t>
            </a:r>
            <a:r>
              <a:rPr lang="fi-FI" sz="4000" dirty="0" err="1"/>
              <a:t>step</a:t>
            </a:r>
            <a:r>
              <a:rPr lang="fi-FI" sz="4000" dirty="0"/>
              <a:t> in </a:t>
            </a:r>
            <a:r>
              <a:rPr lang="fi-FI" sz="4000" dirty="0" err="1"/>
              <a:t>the</a:t>
            </a:r>
            <a:r>
              <a:rPr lang="fi-FI" sz="4000" dirty="0"/>
              <a:t> federation of Europe”).</a:t>
            </a:r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Yhteiskuntaoppi 3, Luku 4</a:t>
            </a:r>
            <a:endParaRPr dirty="0"/>
          </a:p>
        </p:txBody>
      </p:sp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dirty="0" err="1"/>
              <a:t>Schumanin</a:t>
            </a:r>
            <a:r>
              <a:rPr lang="fi-FI" dirty="0"/>
              <a:t> julistus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051DA35-51AA-AB0C-10DD-AA2935003AF4}"/>
              </a:ext>
            </a:extLst>
          </p:cNvPr>
          <p:cNvSpPr txBox="1"/>
          <p:nvPr/>
        </p:nvSpPr>
        <p:spPr>
          <a:xfrm>
            <a:off x="1621942" y="11699310"/>
            <a:ext cx="10997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200" dirty="0"/>
              <a:t>Kuva: </a:t>
            </a:r>
            <a:r>
              <a:rPr lang="fr-F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Agence de presse Meurisse / Agence photographique (1929)</a:t>
            </a:r>
            <a:endParaRPr lang="fi-FI" sz="2200" dirty="0"/>
          </a:p>
        </p:txBody>
      </p:sp>
      <p:pic>
        <p:nvPicPr>
          <p:cNvPr id="5" name="Kuvan paikkamerkki 4" descr="Kuva, joka sisältää kohteen henkilö, mies, puku, päällä pitäminen&#10;&#10;Kuvaus luotu automaattisesti">
            <a:extLst>
              <a:ext uri="{FF2B5EF4-FFF2-40B4-BE49-F238E27FC236}">
                <a16:creationId xmlns:a16="http://schemas.microsoft.com/office/drawing/2014/main" id="{23A8C809-7AD8-7856-C1C2-E578A254174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26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276</Words>
  <Application>Microsoft Office PowerPoint</Application>
  <PresentationFormat>Mukautettu</PresentationFormat>
  <Paragraphs>27</Paragraphs>
  <Slides>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4. Eurooppa yhdentyy  Tietoisku: Monnet’n suunnitelma ja Schumanin julistus</vt:lpstr>
      <vt:lpstr>Kaksi perustajaa, kaksi asiakirjaa</vt:lpstr>
      <vt:lpstr>Monnet’n suunnitelma</vt:lpstr>
      <vt:lpstr>Schumanin julistus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YH3 Luku 1 Virittely</dc:title>
  <dc:creator>Mika Kortelainen</dc:creator>
  <cp:lastModifiedBy>Kaartinen Minna</cp:lastModifiedBy>
  <cp:revision>39</cp:revision>
  <dcterms:modified xsi:type="dcterms:W3CDTF">2023-10-12T09:56:18Z</dcterms:modified>
</cp:coreProperties>
</file>