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7" r:id="rId2"/>
    <p:sldId id="259" r:id="rId3"/>
    <p:sldId id="262" r:id="rId4"/>
    <p:sldId id="279" r:id="rId5"/>
    <p:sldId id="263" r:id="rId6"/>
    <p:sldId id="264" r:id="rId7"/>
    <p:sldId id="280" r:id="rId8"/>
    <p:sldId id="274" r:id="rId9"/>
    <p:sldId id="275" r:id="rId10"/>
    <p:sldId id="276" r:id="rId11"/>
    <p:sldId id="277" r:id="rId12"/>
    <p:sldId id="266" r:id="rId13"/>
    <p:sldId id="269" r:id="rId14"/>
    <p:sldId id="260" r:id="rId15"/>
    <p:sldId id="265" r:id="rId16"/>
    <p:sldId id="273" r:id="rId17"/>
    <p:sldId id="271" r:id="rId18"/>
    <p:sldId id="272" r:id="rId19"/>
    <p:sldId id="267" r:id="rId20"/>
    <p:sldId id="268" r:id="rId21"/>
    <p:sldId id="278" r:id="rId2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90"/>
  </p:normalViewPr>
  <p:slideViewPr>
    <p:cSldViewPr snapToGrid="0" snapToObjects="1">
      <p:cViewPr varScale="1">
        <p:scale>
          <a:sx n="88" d="100"/>
          <a:sy n="88" d="100"/>
        </p:scale>
        <p:origin x="46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305EDC-FAFF-984E-8044-B7522418C7F1}" type="doc">
      <dgm:prSet loTypeId="urn:microsoft.com/office/officeart/2005/8/layout/process4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9514B957-C3BE-814B-8B3D-2BA86C182F2A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fi-FI" sz="1800" dirty="0" smtClean="0">
              <a:latin typeface="Arial"/>
              <a:cs typeface="Arial"/>
            </a:rPr>
            <a:t>Sokkivaihe: ei ymmärretä tapahtunutta</a:t>
          </a:r>
          <a:endParaRPr sz="1800" dirty="0">
            <a:latin typeface="Arial"/>
            <a:cs typeface="Arial"/>
          </a:endParaRPr>
        </a:p>
      </dgm:t>
    </dgm:pt>
    <dgm:pt modelId="{50F3D91F-21D2-FD48-9234-939F5CCC9D51}" type="parTrans" cxnId="{3224752B-7954-7C42-883E-B558B7F48AC7}">
      <dgm:prSet/>
      <dgm:spPr/>
      <dgm:t>
        <a:bodyPr/>
        <a:lstStyle/>
        <a:p>
          <a:endParaRPr lang="fi-FI"/>
        </a:p>
      </dgm:t>
    </dgm:pt>
    <dgm:pt modelId="{CBF2B6E5-0417-544A-A516-A6402FDF392B}" type="sibTrans" cxnId="{3224752B-7954-7C42-883E-B558B7F48AC7}">
      <dgm:prSet/>
      <dgm:spPr/>
      <dgm:t>
        <a:bodyPr/>
        <a:lstStyle/>
        <a:p>
          <a:endParaRPr lang="fi-FI"/>
        </a:p>
      </dgm:t>
    </dgm:pt>
    <dgm:pt modelId="{D0144BD9-F1E0-FF45-B70A-74EE977D6159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fi-FI" sz="1800" dirty="0" smtClean="0">
              <a:latin typeface="Arial"/>
              <a:cs typeface="Arial"/>
            </a:rPr>
            <a:t>Reagointivaihe: fyysiset ja psyykkiset tuntemukset</a:t>
          </a:r>
          <a:endParaRPr sz="1800" dirty="0">
            <a:latin typeface="Arial"/>
            <a:cs typeface="Arial"/>
          </a:endParaRPr>
        </a:p>
      </dgm:t>
    </dgm:pt>
    <dgm:pt modelId="{72FFFE02-39D9-254F-B4E8-07549F584EFD}" type="parTrans" cxnId="{3C03B617-7AC0-8E45-B667-46BF39E21652}">
      <dgm:prSet/>
      <dgm:spPr/>
      <dgm:t>
        <a:bodyPr/>
        <a:lstStyle/>
        <a:p>
          <a:endParaRPr lang="fi-FI"/>
        </a:p>
      </dgm:t>
    </dgm:pt>
    <dgm:pt modelId="{190C0724-28FE-8E4B-BE59-08ED5305E653}" type="sibTrans" cxnId="{3C03B617-7AC0-8E45-B667-46BF39E21652}">
      <dgm:prSet/>
      <dgm:spPr/>
      <dgm:t>
        <a:bodyPr/>
        <a:lstStyle/>
        <a:p>
          <a:endParaRPr lang="fi-FI"/>
        </a:p>
      </dgm:t>
    </dgm:pt>
    <dgm:pt modelId="{0F723C9B-9ADD-674D-8F83-1FC421C9E8AF}">
      <dgm:prSet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fi-FI" sz="1800" dirty="0" smtClean="0">
              <a:latin typeface="Arial"/>
              <a:cs typeface="Arial"/>
            </a:rPr>
            <a:t>Työstämis- ja käsittelyvaihe: otetaan etäisyyttä tapahtuneeseen</a:t>
          </a:r>
          <a:endParaRPr sz="1800" dirty="0">
            <a:latin typeface="Arial"/>
            <a:cs typeface="Arial"/>
          </a:endParaRPr>
        </a:p>
      </dgm:t>
    </dgm:pt>
    <dgm:pt modelId="{40C03E1C-0A47-EF4B-B6C3-D1B115CC4B03}" type="parTrans" cxnId="{8DD718A8-71C1-6E4B-8AD8-469CB4801624}">
      <dgm:prSet/>
      <dgm:spPr/>
      <dgm:t>
        <a:bodyPr/>
        <a:lstStyle/>
        <a:p>
          <a:endParaRPr lang="fi-FI"/>
        </a:p>
      </dgm:t>
    </dgm:pt>
    <dgm:pt modelId="{FEE05CAF-66F8-5C48-A2B6-8C75565FBD10}" type="sibTrans" cxnId="{8DD718A8-71C1-6E4B-8AD8-469CB4801624}">
      <dgm:prSet/>
      <dgm:spPr/>
      <dgm:t>
        <a:bodyPr/>
        <a:lstStyle/>
        <a:p>
          <a:endParaRPr lang="fi-FI"/>
        </a:p>
      </dgm:t>
    </dgm:pt>
    <dgm:pt modelId="{A3A0081C-32C9-3A4E-A35A-D3AFEB37176F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fi-FI" sz="1800" dirty="0" smtClean="0">
              <a:latin typeface="Arial"/>
              <a:cs typeface="Arial"/>
            </a:rPr>
            <a:t>Uudelleen suuntautumisen vaihe: muistikuvista voi kertoa ja niiden kanssa elää</a:t>
          </a:r>
          <a:endParaRPr sz="1800" dirty="0">
            <a:latin typeface="Arial"/>
            <a:cs typeface="Arial"/>
          </a:endParaRPr>
        </a:p>
      </dgm:t>
    </dgm:pt>
    <dgm:pt modelId="{1021D893-B505-594B-8859-0F8572C82AC3}" type="parTrans" cxnId="{E0280D5E-95FB-BA40-9FA2-AFBA10256DCC}">
      <dgm:prSet/>
      <dgm:spPr/>
      <dgm:t>
        <a:bodyPr/>
        <a:lstStyle/>
        <a:p>
          <a:endParaRPr lang="fi-FI"/>
        </a:p>
      </dgm:t>
    </dgm:pt>
    <dgm:pt modelId="{6831CC78-4824-2249-9C45-17E4D514D33F}" type="sibTrans" cxnId="{E0280D5E-95FB-BA40-9FA2-AFBA10256DCC}">
      <dgm:prSet/>
      <dgm:spPr/>
      <dgm:t>
        <a:bodyPr/>
        <a:lstStyle/>
        <a:p>
          <a:endParaRPr lang="fi-FI"/>
        </a:p>
      </dgm:t>
    </dgm:pt>
    <dgm:pt modelId="{781DBE6B-31B8-C848-B1B9-86384676A2E1}" type="pres">
      <dgm:prSet presAssocID="{F3305EDC-FAFF-984E-8044-B7522418C7F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63C50A56-C66D-E843-BE28-B53552479796}" type="pres">
      <dgm:prSet presAssocID="{A3A0081C-32C9-3A4E-A35A-D3AFEB37176F}" presName="boxAndChildren" presStyleCnt="0"/>
      <dgm:spPr/>
      <dgm:t>
        <a:bodyPr/>
        <a:lstStyle/>
        <a:p>
          <a:endParaRPr lang="fi-FI"/>
        </a:p>
      </dgm:t>
    </dgm:pt>
    <dgm:pt modelId="{6EE50661-D2DF-934F-9722-F9DAB13391DB}" type="pres">
      <dgm:prSet presAssocID="{A3A0081C-32C9-3A4E-A35A-D3AFEB37176F}" presName="parentTextBox" presStyleLbl="node1" presStyleIdx="0" presStyleCnt="4"/>
      <dgm:spPr/>
      <dgm:t>
        <a:bodyPr/>
        <a:lstStyle/>
        <a:p>
          <a:endParaRPr lang="fi-FI"/>
        </a:p>
      </dgm:t>
    </dgm:pt>
    <dgm:pt modelId="{1094045F-9ACB-4843-ACBC-04B7BE3CB863}" type="pres">
      <dgm:prSet presAssocID="{FEE05CAF-66F8-5C48-A2B6-8C75565FBD10}" presName="sp" presStyleCnt="0"/>
      <dgm:spPr/>
      <dgm:t>
        <a:bodyPr/>
        <a:lstStyle/>
        <a:p>
          <a:endParaRPr lang="fi-FI"/>
        </a:p>
      </dgm:t>
    </dgm:pt>
    <dgm:pt modelId="{0880BDA1-7D3C-1545-A76D-041CB8EC4B35}" type="pres">
      <dgm:prSet presAssocID="{0F723C9B-9ADD-674D-8F83-1FC421C9E8AF}" presName="arrowAndChildren" presStyleCnt="0"/>
      <dgm:spPr/>
      <dgm:t>
        <a:bodyPr/>
        <a:lstStyle/>
        <a:p>
          <a:endParaRPr lang="fi-FI"/>
        </a:p>
      </dgm:t>
    </dgm:pt>
    <dgm:pt modelId="{7D566F5D-BF98-7A44-8BD8-9215FCBE2733}" type="pres">
      <dgm:prSet presAssocID="{0F723C9B-9ADD-674D-8F83-1FC421C9E8AF}" presName="parentTextArrow" presStyleLbl="node1" presStyleIdx="1" presStyleCnt="4"/>
      <dgm:spPr/>
      <dgm:t>
        <a:bodyPr/>
        <a:lstStyle/>
        <a:p>
          <a:endParaRPr lang="fi-FI"/>
        </a:p>
      </dgm:t>
    </dgm:pt>
    <dgm:pt modelId="{2E5E670C-19C6-C74A-A677-3B4BB40E3691}" type="pres">
      <dgm:prSet presAssocID="{190C0724-28FE-8E4B-BE59-08ED5305E653}" presName="sp" presStyleCnt="0"/>
      <dgm:spPr/>
      <dgm:t>
        <a:bodyPr/>
        <a:lstStyle/>
        <a:p>
          <a:endParaRPr lang="fi-FI"/>
        </a:p>
      </dgm:t>
    </dgm:pt>
    <dgm:pt modelId="{FD6643FD-3F5D-3743-9EE9-1D9627AC6A0F}" type="pres">
      <dgm:prSet presAssocID="{D0144BD9-F1E0-FF45-B70A-74EE977D6159}" presName="arrowAndChildren" presStyleCnt="0"/>
      <dgm:spPr/>
      <dgm:t>
        <a:bodyPr/>
        <a:lstStyle/>
        <a:p>
          <a:endParaRPr lang="fi-FI"/>
        </a:p>
      </dgm:t>
    </dgm:pt>
    <dgm:pt modelId="{077C848D-AF63-7D49-9F95-8CFB12FC0EC9}" type="pres">
      <dgm:prSet presAssocID="{D0144BD9-F1E0-FF45-B70A-74EE977D6159}" presName="parentTextArrow" presStyleLbl="node1" presStyleIdx="2" presStyleCnt="4"/>
      <dgm:spPr/>
      <dgm:t>
        <a:bodyPr/>
        <a:lstStyle/>
        <a:p>
          <a:endParaRPr lang="fi-FI"/>
        </a:p>
      </dgm:t>
    </dgm:pt>
    <dgm:pt modelId="{01AAC78B-E5C8-CF48-BE51-48C860D853EB}" type="pres">
      <dgm:prSet presAssocID="{CBF2B6E5-0417-544A-A516-A6402FDF392B}" presName="sp" presStyleCnt="0"/>
      <dgm:spPr/>
      <dgm:t>
        <a:bodyPr/>
        <a:lstStyle/>
        <a:p>
          <a:endParaRPr lang="fi-FI"/>
        </a:p>
      </dgm:t>
    </dgm:pt>
    <dgm:pt modelId="{9C62366A-D65B-AF4C-B2A0-AD9D24A07891}" type="pres">
      <dgm:prSet presAssocID="{9514B957-C3BE-814B-8B3D-2BA86C182F2A}" presName="arrowAndChildren" presStyleCnt="0"/>
      <dgm:spPr/>
      <dgm:t>
        <a:bodyPr/>
        <a:lstStyle/>
        <a:p>
          <a:endParaRPr lang="fi-FI"/>
        </a:p>
      </dgm:t>
    </dgm:pt>
    <dgm:pt modelId="{C5395D31-1EE0-1846-8ED1-842C001391F6}" type="pres">
      <dgm:prSet presAssocID="{9514B957-C3BE-814B-8B3D-2BA86C182F2A}" presName="parentTextArrow" presStyleLbl="node1" presStyleIdx="3" presStyleCnt="4" custLinFactNeighborY="-4701"/>
      <dgm:spPr/>
      <dgm:t>
        <a:bodyPr/>
        <a:lstStyle/>
        <a:p>
          <a:endParaRPr lang="fi-FI"/>
        </a:p>
      </dgm:t>
    </dgm:pt>
  </dgm:ptLst>
  <dgm:cxnLst>
    <dgm:cxn modelId="{C58F6A3F-B2CF-5F49-B944-DB79D92E6A7E}" type="presOf" srcId="{A3A0081C-32C9-3A4E-A35A-D3AFEB37176F}" destId="{6EE50661-D2DF-934F-9722-F9DAB13391DB}" srcOrd="0" destOrd="0" presId="urn:microsoft.com/office/officeart/2005/8/layout/process4"/>
    <dgm:cxn modelId="{3C03B617-7AC0-8E45-B667-46BF39E21652}" srcId="{F3305EDC-FAFF-984E-8044-B7522418C7F1}" destId="{D0144BD9-F1E0-FF45-B70A-74EE977D6159}" srcOrd="1" destOrd="0" parTransId="{72FFFE02-39D9-254F-B4E8-07549F584EFD}" sibTransId="{190C0724-28FE-8E4B-BE59-08ED5305E653}"/>
    <dgm:cxn modelId="{32DD4157-D1E0-E345-8003-3622EBE83075}" type="presOf" srcId="{D0144BD9-F1E0-FF45-B70A-74EE977D6159}" destId="{077C848D-AF63-7D49-9F95-8CFB12FC0EC9}" srcOrd="0" destOrd="0" presId="urn:microsoft.com/office/officeart/2005/8/layout/process4"/>
    <dgm:cxn modelId="{8DD718A8-71C1-6E4B-8AD8-469CB4801624}" srcId="{F3305EDC-FAFF-984E-8044-B7522418C7F1}" destId="{0F723C9B-9ADD-674D-8F83-1FC421C9E8AF}" srcOrd="2" destOrd="0" parTransId="{40C03E1C-0A47-EF4B-B6C3-D1B115CC4B03}" sibTransId="{FEE05CAF-66F8-5C48-A2B6-8C75565FBD10}"/>
    <dgm:cxn modelId="{67A4678E-D197-4F4C-B210-1E634685FE87}" type="presOf" srcId="{0F723C9B-9ADD-674D-8F83-1FC421C9E8AF}" destId="{7D566F5D-BF98-7A44-8BD8-9215FCBE2733}" srcOrd="0" destOrd="0" presId="urn:microsoft.com/office/officeart/2005/8/layout/process4"/>
    <dgm:cxn modelId="{3224752B-7954-7C42-883E-B558B7F48AC7}" srcId="{F3305EDC-FAFF-984E-8044-B7522418C7F1}" destId="{9514B957-C3BE-814B-8B3D-2BA86C182F2A}" srcOrd="0" destOrd="0" parTransId="{50F3D91F-21D2-FD48-9234-939F5CCC9D51}" sibTransId="{CBF2B6E5-0417-544A-A516-A6402FDF392B}"/>
    <dgm:cxn modelId="{E0280D5E-95FB-BA40-9FA2-AFBA10256DCC}" srcId="{F3305EDC-FAFF-984E-8044-B7522418C7F1}" destId="{A3A0081C-32C9-3A4E-A35A-D3AFEB37176F}" srcOrd="3" destOrd="0" parTransId="{1021D893-B505-594B-8859-0F8572C82AC3}" sibTransId="{6831CC78-4824-2249-9C45-17E4D514D33F}"/>
    <dgm:cxn modelId="{8B532B4F-0A67-3F4A-AD3D-E4A6BDEF32DF}" type="presOf" srcId="{F3305EDC-FAFF-984E-8044-B7522418C7F1}" destId="{781DBE6B-31B8-C848-B1B9-86384676A2E1}" srcOrd="0" destOrd="0" presId="urn:microsoft.com/office/officeart/2005/8/layout/process4"/>
    <dgm:cxn modelId="{6AEB3CE7-E4C4-114E-8BC3-871651BF5B1C}" type="presOf" srcId="{9514B957-C3BE-814B-8B3D-2BA86C182F2A}" destId="{C5395D31-1EE0-1846-8ED1-842C001391F6}" srcOrd="0" destOrd="0" presId="urn:microsoft.com/office/officeart/2005/8/layout/process4"/>
    <dgm:cxn modelId="{D83F0B24-2D83-B847-AEA4-D003AF365B0D}" type="presParOf" srcId="{781DBE6B-31B8-C848-B1B9-86384676A2E1}" destId="{63C50A56-C66D-E843-BE28-B53552479796}" srcOrd="0" destOrd="0" presId="urn:microsoft.com/office/officeart/2005/8/layout/process4"/>
    <dgm:cxn modelId="{8B5353B5-3C75-8C40-B63D-1E02CABB852A}" type="presParOf" srcId="{63C50A56-C66D-E843-BE28-B53552479796}" destId="{6EE50661-D2DF-934F-9722-F9DAB13391DB}" srcOrd="0" destOrd="0" presId="urn:microsoft.com/office/officeart/2005/8/layout/process4"/>
    <dgm:cxn modelId="{E1171721-3093-FA4A-B6E9-74FC7E743D5C}" type="presParOf" srcId="{781DBE6B-31B8-C848-B1B9-86384676A2E1}" destId="{1094045F-9ACB-4843-ACBC-04B7BE3CB863}" srcOrd="1" destOrd="0" presId="urn:microsoft.com/office/officeart/2005/8/layout/process4"/>
    <dgm:cxn modelId="{07224014-81AA-8A4A-982F-09E5DB5E8674}" type="presParOf" srcId="{781DBE6B-31B8-C848-B1B9-86384676A2E1}" destId="{0880BDA1-7D3C-1545-A76D-041CB8EC4B35}" srcOrd="2" destOrd="0" presId="urn:microsoft.com/office/officeart/2005/8/layout/process4"/>
    <dgm:cxn modelId="{0498A11B-AA39-7642-B0A1-1C071172CA81}" type="presParOf" srcId="{0880BDA1-7D3C-1545-A76D-041CB8EC4B35}" destId="{7D566F5D-BF98-7A44-8BD8-9215FCBE2733}" srcOrd="0" destOrd="0" presId="urn:microsoft.com/office/officeart/2005/8/layout/process4"/>
    <dgm:cxn modelId="{E1A46084-6AAD-C649-A89F-1F651DF26E97}" type="presParOf" srcId="{781DBE6B-31B8-C848-B1B9-86384676A2E1}" destId="{2E5E670C-19C6-C74A-A677-3B4BB40E3691}" srcOrd="3" destOrd="0" presId="urn:microsoft.com/office/officeart/2005/8/layout/process4"/>
    <dgm:cxn modelId="{4E7D28ED-5C22-7A4D-9FA7-0C6088A31545}" type="presParOf" srcId="{781DBE6B-31B8-C848-B1B9-86384676A2E1}" destId="{FD6643FD-3F5D-3743-9EE9-1D9627AC6A0F}" srcOrd="4" destOrd="0" presId="urn:microsoft.com/office/officeart/2005/8/layout/process4"/>
    <dgm:cxn modelId="{92885FCF-2986-2846-8808-C465FDB5F759}" type="presParOf" srcId="{FD6643FD-3F5D-3743-9EE9-1D9627AC6A0F}" destId="{077C848D-AF63-7D49-9F95-8CFB12FC0EC9}" srcOrd="0" destOrd="0" presId="urn:microsoft.com/office/officeart/2005/8/layout/process4"/>
    <dgm:cxn modelId="{325948F0-6573-E948-9FFE-251CD3D7F9DB}" type="presParOf" srcId="{781DBE6B-31B8-C848-B1B9-86384676A2E1}" destId="{01AAC78B-E5C8-CF48-BE51-48C860D853EB}" srcOrd="5" destOrd="0" presId="urn:microsoft.com/office/officeart/2005/8/layout/process4"/>
    <dgm:cxn modelId="{64CD24EC-D3FF-E04B-AF0A-1D775A1C70C8}" type="presParOf" srcId="{781DBE6B-31B8-C848-B1B9-86384676A2E1}" destId="{9C62366A-D65B-AF4C-B2A0-AD9D24A07891}" srcOrd="6" destOrd="0" presId="urn:microsoft.com/office/officeart/2005/8/layout/process4"/>
    <dgm:cxn modelId="{6D095A9E-3EC1-174B-A71F-F0F576849C73}" type="presParOf" srcId="{9C62366A-D65B-AF4C-B2A0-AD9D24A07891}" destId="{C5395D31-1EE0-1846-8ED1-842C001391F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E50661-D2DF-934F-9722-F9DAB13391DB}">
      <dsp:nvSpPr>
        <dsp:cNvPr id="0" name=""/>
        <dsp:cNvSpPr/>
      </dsp:nvSpPr>
      <dsp:spPr>
        <a:xfrm>
          <a:off x="0" y="3271957"/>
          <a:ext cx="6976995" cy="715824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>
              <a:latin typeface="Arial"/>
              <a:cs typeface="Arial"/>
            </a:rPr>
            <a:t>Uudelleen suuntautumisen vaihe: muistikuvista voi kertoa ja niiden kanssa elää</a:t>
          </a:r>
          <a:endParaRPr sz="1800" kern="1200" dirty="0">
            <a:latin typeface="Arial"/>
            <a:cs typeface="Arial"/>
          </a:endParaRPr>
        </a:p>
      </dsp:txBody>
      <dsp:txXfrm>
        <a:off x="0" y="3271957"/>
        <a:ext cx="6976995" cy="715824"/>
      </dsp:txXfrm>
    </dsp:sp>
    <dsp:sp modelId="{7D566F5D-BF98-7A44-8BD8-9215FCBE2733}">
      <dsp:nvSpPr>
        <dsp:cNvPr id="0" name=""/>
        <dsp:cNvSpPr/>
      </dsp:nvSpPr>
      <dsp:spPr>
        <a:xfrm rot="10800000">
          <a:off x="0" y="2181757"/>
          <a:ext cx="6976995" cy="1100937"/>
        </a:xfrm>
        <a:prstGeom prst="upArrowCallout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>
              <a:latin typeface="Arial"/>
              <a:cs typeface="Arial"/>
            </a:rPr>
            <a:t>Työstämis- ja käsittelyvaihe: otetaan etäisyyttä tapahtuneeseen</a:t>
          </a:r>
          <a:endParaRPr sz="1800" kern="1200" dirty="0">
            <a:latin typeface="Arial"/>
            <a:cs typeface="Arial"/>
          </a:endParaRPr>
        </a:p>
      </dsp:txBody>
      <dsp:txXfrm rot="10800000">
        <a:off x="0" y="2181757"/>
        <a:ext cx="6976995" cy="715356"/>
      </dsp:txXfrm>
    </dsp:sp>
    <dsp:sp modelId="{077C848D-AF63-7D49-9F95-8CFB12FC0EC9}">
      <dsp:nvSpPr>
        <dsp:cNvPr id="0" name=""/>
        <dsp:cNvSpPr/>
      </dsp:nvSpPr>
      <dsp:spPr>
        <a:xfrm rot="10800000">
          <a:off x="0" y="1091556"/>
          <a:ext cx="6976995" cy="1100937"/>
        </a:xfrm>
        <a:prstGeom prst="upArrowCallou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>
              <a:latin typeface="Arial"/>
              <a:cs typeface="Arial"/>
            </a:rPr>
            <a:t>Reagointivaihe: fyysiset ja psyykkiset tuntemukset</a:t>
          </a:r>
          <a:endParaRPr sz="1800" kern="1200" dirty="0">
            <a:latin typeface="Arial"/>
            <a:cs typeface="Arial"/>
          </a:endParaRPr>
        </a:p>
      </dsp:txBody>
      <dsp:txXfrm rot="10800000">
        <a:off x="0" y="1091556"/>
        <a:ext cx="6976995" cy="715356"/>
      </dsp:txXfrm>
    </dsp:sp>
    <dsp:sp modelId="{C5395D31-1EE0-1846-8ED1-842C001391F6}">
      <dsp:nvSpPr>
        <dsp:cNvPr id="0" name=""/>
        <dsp:cNvSpPr/>
      </dsp:nvSpPr>
      <dsp:spPr>
        <a:xfrm rot="10800000">
          <a:off x="0" y="0"/>
          <a:ext cx="6976995" cy="1100937"/>
        </a:xfrm>
        <a:prstGeom prst="upArrowCallou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>
              <a:latin typeface="Arial"/>
              <a:cs typeface="Arial"/>
            </a:rPr>
            <a:t>Sokkivaihe: ei ymmärretä tapahtunutta</a:t>
          </a:r>
          <a:endParaRPr sz="1800" kern="1200" dirty="0">
            <a:latin typeface="Arial"/>
            <a:cs typeface="Arial"/>
          </a:endParaRPr>
        </a:p>
      </dsp:txBody>
      <dsp:txXfrm rot="10800000">
        <a:off x="0" y="0"/>
        <a:ext cx="6976995" cy="7153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BF67B-32C3-3F41-BBD7-87239632880B}" type="datetimeFigureOut">
              <a:rPr lang="fi-FI" smtClean="0"/>
              <a:t>9.11.2018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74FE1-4B49-5C49-BE6C-04355E884A8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7703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ian kuvan paikkamerkki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7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i-FI" altLang="fi-FI">
              <a:ea typeface="ＭＳ Ｐゴシック" charset="-128"/>
            </a:endParaRPr>
          </a:p>
        </p:txBody>
      </p:sp>
      <p:sp>
        <p:nvSpPr>
          <p:cNvPr id="16388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A4611A5F-AD54-3748-9110-3383E25AC335}" type="slidenum">
              <a:rPr lang="fi-FI" altLang="fi-FI" sz="1200">
                <a:latin typeface="Calibri" charset="0"/>
              </a:rPr>
              <a:pPr eaLnBrk="1" hangingPunct="1"/>
              <a:t>1</a:t>
            </a:fld>
            <a:endParaRPr lang="fi-FI" altLang="fi-FI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497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ian kuvan paikkamerkki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5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i-FI" altLang="fi-FI">
                <a:ea typeface="ＭＳ Ｐゴシック" charset="-128"/>
              </a:rPr>
              <a:t>DIA9 Tunnetaidot</a:t>
            </a:r>
          </a:p>
        </p:txBody>
      </p:sp>
      <p:sp>
        <p:nvSpPr>
          <p:cNvPr id="33796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CBE7DE3-AE37-0C49-9FC1-D92930343B03}" type="slidenum">
              <a:rPr lang="fi-FI" altLang="fi-FI" sz="1200">
                <a:latin typeface="Calibri" charset="0"/>
              </a:rPr>
              <a:pPr eaLnBrk="1" hangingPunct="1"/>
              <a:t>12</a:t>
            </a:fld>
            <a:endParaRPr lang="fi-FI" altLang="fi-FI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38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ian kuvan paikkamerkki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9939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i-FI" altLang="fi-FI">
                <a:ea typeface="ＭＳ Ｐゴシック" charset="-128"/>
              </a:rPr>
              <a:t>DIA12 Vaaditaanko sinulta liikaa?</a:t>
            </a:r>
          </a:p>
        </p:txBody>
      </p:sp>
      <p:sp>
        <p:nvSpPr>
          <p:cNvPr id="39940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30DB0A2-8F57-FA4C-812D-138E76D51DE4}" type="slidenum">
              <a:rPr lang="fi-FI" altLang="fi-FI" sz="1200">
                <a:latin typeface="Calibri" charset="0"/>
              </a:rPr>
              <a:pPr eaLnBrk="1" hangingPunct="1"/>
              <a:t>13</a:t>
            </a:fld>
            <a:endParaRPr lang="fi-FI" altLang="fi-FI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632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ian kuvan paikkamerkki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7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i-FI" altLang="fi-FI">
                <a:ea typeface="ＭＳ Ｐゴシック" charset="-128"/>
              </a:rPr>
              <a:t>DIA3 Sosiaalinen tuki ja pääoma</a:t>
            </a:r>
          </a:p>
        </p:txBody>
      </p:sp>
      <p:sp>
        <p:nvSpPr>
          <p:cNvPr id="21508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157122D-28C7-6746-A783-EB57175FA1C6}" type="slidenum">
              <a:rPr lang="fi-FI" altLang="fi-FI" sz="1200">
                <a:latin typeface="Calibri" charset="0"/>
              </a:rPr>
              <a:pPr eaLnBrk="1" hangingPunct="1"/>
              <a:t>14</a:t>
            </a:fld>
            <a:endParaRPr lang="fi-FI" altLang="fi-FI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002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ian kuvan paikkamerkki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7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i-FI" altLang="fi-FI">
                <a:ea typeface="ＭＳ Ｐゴシック" charset="-128"/>
              </a:rPr>
              <a:t>DIA8 Näin pidät huolen pääasioista</a:t>
            </a:r>
          </a:p>
        </p:txBody>
      </p:sp>
      <p:sp>
        <p:nvSpPr>
          <p:cNvPr id="31748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5B1ACE4E-1F3B-CE4E-98DD-00E6D2C71FE0}" type="slidenum">
              <a:rPr lang="fi-FI" altLang="fi-FI" sz="1200">
                <a:latin typeface="Calibri" charset="0"/>
              </a:rPr>
              <a:pPr eaLnBrk="1" hangingPunct="1"/>
              <a:t>15</a:t>
            </a:fld>
            <a:endParaRPr lang="fi-FI" altLang="fi-FI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823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ian kuvan paikkamerkki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179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i-FI" altLang="fi-FI">
                <a:ea typeface="ＭＳ Ｐゴシック" charset="-128"/>
              </a:rPr>
              <a:t>DIA17 Stressin mahdollisia seurauksia</a:t>
            </a:r>
          </a:p>
        </p:txBody>
      </p:sp>
      <p:sp>
        <p:nvSpPr>
          <p:cNvPr id="50180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D9E05F6-CB2D-B448-B4B0-C10B93E61968}" type="slidenum">
              <a:rPr lang="fi-FI" altLang="fi-FI" sz="1200">
                <a:latin typeface="Calibri" charset="0"/>
              </a:rPr>
              <a:pPr eaLnBrk="1" hangingPunct="1"/>
              <a:t>17</a:t>
            </a:fld>
            <a:endParaRPr lang="fi-FI" altLang="fi-FI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5514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ian kuvan paikkamerkki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275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i-FI" altLang="fi-FI">
                <a:ea typeface="ＭＳ Ｐゴシック" charset="-128"/>
              </a:rPr>
              <a:t>DIA19 Stressitesti</a:t>
            </a:r>
          </a:p>
        </p:txBody>
      </p:sp>
      <p:sp>
        <p:nvSpPr>
          <p:cNvPr id="54276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AB0A3D0-C180-1340-836C-6EC7933BBD9E}" type="slidenum">
              <a:rPr lang="fi-FI" altLang="fi-FI" sz="1200">
                <a:latin typeface="Calibri" charset="0"/>
              </a:rPr>
              <a:pPr eaLnBrk="1" hangingPunct="1"/>
              <a:t>18</a:t>
            </a:fld>
            <a:endParaRPr lang="fi-FI" altLang="fi-FI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3932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ian kuvan paikkamerkki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3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i-FI" altLang="fi-FI">
                <a:ea typeface="ＭＳ Ｐゴシック" charset="-128"/>
              </a:rPr>
              <a:t>DIA10 Elämänjana</a:t>
            </a:r>
          </a:p>
        </p:txBody>
      </p:sp>
      <p:sp>
        <p:nvSpPr>
          <p:cNvPr id="35844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328DC66-CD77-114C-85C3-2D8B5DE32BAA}" type="slidenum">
              <a:rPr lang="fi-FI" altLang="fi-FI" sz="1200">
                <a:latin typeface="Calibri" charset="0"/>
              </a:rPr>
              <a:pPr eaLnBrk="1" hangingPunct="1"/>
              <a:t>19</a:t>
            </a:fld>
            <a:endParaRPr lang="fi-FI" altLang="fi-FI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9537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ian kuvan paikkamerkki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891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i-FI" altLang="fi-FI">
                <a:ea typeface="ＭＳ Ｐゴシック" charset="-128"/>
              </a:rPr>
              <a:t>DIA11 Kriisin vaiheet</a:t>
            </a:r>
          </a:p>
        </p:txBody>
      </p:sp>
      <p:sp>
        <p:nvSpPr>
          <p:cNvPr id="37892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2699D077-19AA-3B4D-B4A7-F172DB2D78E6}" type="slidenum">
              <a:rPr lang="fi-FI" altLang="fi-FI" sz="1200">
                <a:latin typeface="Calibri" charset="0"/>
              </a:rPr>
              <a:pPr eaLnBrk="1" hangingPunct="1"/>
              <a:t>20</a:t>
            </a:fld>
            <a:endParaRPr lang="fi-FI" altLang="fi-FI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397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ian kuvan paikkamerkki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3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i-FI" altLang="fi-FI">
                <a:ea typeface="ＭＳ Ｐゴシック" charset="-128"/>
              </a:rPr>
              <a:t>DIA10 Syömishäiriöt</a:t>
            </a:r>
          </a:p>
        </p:txBody>
      </p:sp>
      <p:sp>
        <p:nvSpPr>
          <p:cNvPr id="35844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0995BA9-0275-974A-B866-823E674B817F}" type="slidenum">
              <a:rPr lang="fi-FI" altLang="fi-FI" sz="1200">
                <a:latin typeface="Calibri" charset="0"/>
              </a:rPr>
              <a:pPr eaLnBrk="1" hangingPunct="1"/>
              <a:t>21</a:t>
            </a:fld>
            <a:endParaRPr lang="fi-FI" altLang="fi-FI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595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ian kuvan paikkamerkki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9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i-FI" altLang="fi-FI">
                <a:ea typeface="ＭＳ Ｐゴシック" charset="-128"/>
              </a:rPr>
              <a:t>DIA2 Mielen terveys ja sairaus</a:t>
            </a:r>
          </a:p>
        </p:txBody>
      </p:sp>
      <p:sp>
        <p:nvSpPr>
          <p:cNvPr id="19460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161DA59-7A32-D94F-92EC-8DB74433E0C6}" type="slidenum">
              <a:rPr lang="fi-FI" altLang="fi-FI" sz="1200">
                <a:latin typeface="Calibri" charset="0"/>
              </a:rPr>
              <a:pPr eaLnBrk="1" hangingPunct="1"/>
              <a:t>2</a:t>
            </a:fld>
            <a:endParaRPr lang="fi-FI" altLang="fi-FI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99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ian kuvan paikkamerkki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603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i-FI" altLang="fi-FI">
                <a:ea typeface="ＭＳ Ｐゴシック" charset="-128"/>
              </a:rPr>
              <a:t>DIA5 Mielenterveys on…</a:t>
            </a:r>
          </a:p>
        </p:txBody>
      </p:sp>
      <p:sp>
        <p:nvSpPr>
          <p:cNvPr id="25604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AC99D355-9806-FF45-AD05-C9BBE6D71827}" type="slidenum">
              <a:rPr lang="fi-FI" altLang="fi-FI" sz="1200">
                <a:latin typeface="Calibri" charset="0"/>
              </a:rPr>
              <a:pPr eaLnBrk="1" hangingPunct="1"/>
              <a:t>3</a:t>
            </a:fld>
            <a:endParaRPr lang="fi-FI" altLang="fi-FI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502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ian kuvan paikkamerkki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1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i-FI" altLang="fi-FI">
                <a:ea typeface="ＭＳ Ｐゴシック" charset="-128"/>
              </a:rPr>
              <a:t>DIA6 Mielenterveyteen liittyvät tekijät </a:t>
            </a:r>
          </a:p>
        </p:txBody>
      </p:sp>
      <p:sp>
        <p:nvSpPr>
          <p:cNvPr id="27652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D7FAA28-3AF5-4240-B40E-BC01E02EAA57}" type="slidenum">
              <a:rPr lang="fi-FI" altLang="fi-FI" sz="1200">
                <a:latin typeface="Calibri" charset="0"/>
              </a:rPr>
              <a:pPr eaLnBrk="1" hangingPunct="1"/>
              <a:t>5</a:t>
            </a:fld>
            <a:endParaRPr lang="fi-FI" altLang="fi-FI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947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ian kuvan paikkamerkki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699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i-FI" altLang="fi-FI">
                <a:ea typeface="ＭＳ Ｐゴシック" charset="-128"/>
              </a:rPr>
              <a:t>DIA7 Mielenterveyden voimavarat</a:t>
            </a:r>
          </a:p>
        </p:txBody>
      </p:sp>
      <p:sp>
        <p:nvSpPr>
          <p:cNvPr id="29700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245865A5-9BD3-DF4B-A76C-A987B9CF004A}" type="slidenum">
              <a:rPr lang="fi-FI" altLang="fi-FI" sz="1200">
                <a:latin typeface="Calibri" charset="0"/>
              </a:rPr>
              <a:pPr eaLnBrk="1" hangingPunct="1"/>
              <a:t>6</a:t>
            </a:fld>
            <a:endParaRPr lang="fi-FI" altLang="fi-FI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30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ian kuvan paikkamerkki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3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i-FI" altLang="fi-FI">
                <a:ea typeface="ＭＳ Ｐゴシック" charset="-128"/>
              </a:rPr>
              <a:t>DIA2 Tutustukaa itseenne</a:t>
            </a:r>
          </a:p>
        </p:txBody>
      </p:sp>
      <p:sp>
        <p:nvSpPr>
          <p:cNvPr id="20484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687A707-EF08-7346-B6B1-47B88BB16B94}" type="slidenum">
              <a:rPr lang="fi-FI" altLang="fi-FI" sz="1200">
                <a:latin typeface="Calibri" charset="0"/>
              </a:rPr>
              <a:pPr eaLnBrk="1" hangingPunct="1"/>
              <a:t>8</a:t>
            </a:fld>
            <a:endParaRPr lang="fi-FI" altLang="fi-FI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90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ian kuvan paikkamerkki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1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i-FI" altLang="fi-FI">
                <a:ea typeface="ＭＳ Ｐゴシック" charset="-128"/>
              </a:rPr>
              <a:t>DIA3 Itseen liittyvät termit</a:t>
            </a:r>
          </a:p>
        </p:txBody>
      </p:sp>
      <p:sp>
        <p:nvSpPr>
          <p:cNvPr id="22532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CBE0358-0F95-A14E-A0AB-5A1F90E8A136}" type="slidenum">
              <a:rPr lang="fi-FI" altLang="fi-FI" sz="1200">
                <a:latin typeface="Calibri" charset="0"/>
              </a:rPr>
              <a:pPr eaLnBrk="1" hangingPunct="1"/>
              <a:t>9</a:t>
            </a:fld>
            <a:endParaRPr lang="fi-FI" altLang="fi-FI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175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ian kuvan paikkamerkki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579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i-FI" altLang="fi-FI">
                <a:ea typeface="ＭＳ Ｐゴシック" charset="-128"/>
              </a:rPr>
              <a:t>DIA4 Hyvä itsetunto on…</a:t>
            </a:r>
          </a:p>
        </p:txBody>
      </p:sp>
      <p:sp>
        <p:nvSpPr>
          <p:cNvPr id="24580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550ABA3-2039-A448-BC48-3F0FFDD5DC39}" type="slidenum">
              <a:rPr lang="fi-FI" altLang="fi-FI" sz="1200">
                <a:latin typeface="Calibri" charset="0"/>
              </a:rPr>
              <a:pPr eaLnBrk="1" hangingPunct="1"/>
              <a:t>10</a:t>
            </a:fld>
            <a:endParaRPr lang="fi-FI" altLang="fi-FI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32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ian kuvan paikkamerkki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7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i-FI" altLang="fi-FI">
                <a:ea typeface="ＭＳ Ｐゴシック" charset="-128"/>
              </a:rPr>
              <a:t>DIA5 Vinkkejä itsetunnon kohentamiseen</a:t>
            </a:r>
          </a:p>
        </p:txBody>
      </p:sp>
      <p:sp>
        <p:nvSpPr>
          <p:cNvPr id="26628" name="Dian numeron paikkamerkki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9DD593C-4739-B945-BBDD-830E370F8F66}" type="slidenum">
              <a:rPr lang="fi-FI" altLang="fi-FI" sz="1200">
                <a:latin typeface="Calibri" charset="0"/>
              </a:rPr>
              <a:pPr eaLnBrk="1" hangingPunct="1"/>
              <a:t>11</a:t>
            </a:fld>
            <a:endParaRPr lang="fi-FI" altLang="fi-FI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663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02E1-8FA3-9D43-AC56-DE7BED169047}" type="datetime1">
              <a:rPr lang="fi-FI" smtClean="0"/>
              <a:t>9.11.2018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9DD3-E3ED-654B-B999-5A70B35E34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9184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DD75D-5CC9-0C47-9BF6-6B4773E8C28F}" type="datetime1">
              <a:rPr lang="fi-FI" smtClean="0"/>
              <a:t>9.11.2018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9DD3-E3ED-654B-B999-5A70B35E34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4915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B85CF-4216-2040-B14C-7C0F18794832}" type="datetime1">
              <a:rPr lang="fi-FI" smtClean="0"/>
              <a:t>9.11.2018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9DD3-E3ED-654B-B999-5A70B35E34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3558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A364B-A853-4140-9BB9-C528A3623970}" type="datetime1">
              <a:rPr lang="fi-FI" smtClean="0"/>
              <a:t>9.11.2018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9DD3-E3ED-654B-B999-5A70B35E34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1469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470D8-F9EA-8346-A0DA-68FC1D349C2A}" type="datetime1">
              <a:rPr lang="fi-FI" smtClean="0"/>
              <a:t>9.11.2018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9DD3-E3ED-654B-B999-5A70B35E34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8547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33D4B-1162-BD4C-ADE4-2CBAE427ECE3}" type="datetime1">
              <a:rPr lang="fi-FI" smtClean="0"/>
              <a:t>9.11.2018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9DD3-E3ED-654B-B999-5A70B35E34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38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8BD7E-65EF-E440-A61F-7D49BB6A9BFE}" type="datetime1">
              <a:rPr lang="fi-FI" smtClean="0"/>
              <a:t>9.11.2018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9DD3-E3ED-654B-B999-5A70B35E34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3449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95F57-60EE-7C48-84DB-B33BD577A807}" type="datetime1">
              <a:rPr lang="fi-FI" smtClean="0"/>
              <a:t>9.11.2018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9DD3-E3ED-654B-B999-5A70B35E34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6402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E6194-E7B8-E04B-90F1-EA0DD67C084C}" type="datetime1">
              <a:rPr lang="fi-FI" smtClean="0"/>
              <a:t>9.11.2018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9DD3-E3ED-654B-B999-5A70B35E34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0966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87EBC-7F77-1C42-9622-6E15E98F5B82}" type="datetime1">
              <a:rPr lang="fi-FI" smtClean="0"/>
              <a:t>9.11.2018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9DD3-E3ED-654B-B999-5A70B35E34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4466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92688-3793-0A4E-B737-BDBCB4709DB3}" type="datetime1">
              <a:rPr lang="fi-FI" smtClean="0"/>
              <a:t>9.11.2018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9DD3-E3ED-654B-B999-5A70B35E34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3801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perustyylejä naps.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28ECE-87B6-0C42-A638-53E393B847B9}" type="datetime1">
              <a:rPr lang="fi-FI" smtClean="0"/>
              <a:t>9.11.2018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A9DD3-E3ED-654B-B999-5A70B35E34E2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 descr="EDUkustannus_4V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325" y="5753352"/>
            <a:ext cx="1807475" cy="575278"/>
          </a:xfrm>
          <a:prstGeom prst="rect">
            <a:avLst/>
          </a:prstGeom>
        </p:spPr>
      </p:pic>
      <p:pic>
        <p:nvPicPr>
          <p:cNvPr id="8" name="Kuva 7" descr="logo2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65" y="5473928"/>
            <a:ext cx="876069" cy="85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373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tsikko 1"/>
          <p:cNvSpPr>
            <a:spLocks noGrp="1"/>
          </p:cNvSpPr>
          <p:nvPr>
            <p:ph type="ctrTitle"/>
          </p:nvPr>
        </p:nvSpPr>
        <p:spPr>
          <a:xfrm>
            <a:off x="2716213" y="2130426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i-FI" altLang="fi-FI" sz="5400" dirty="0" smtClean="0">
                <a:solidFill>
                  <a:srgbClr val="000000"/>
                </a:solidFill>
                <a:latin typeface="Arial Black" charset="0"/>
                <a:ea typeface="ＭＳ Ｐゴシック" charset="-128"/>
              </a:rPr>
              <a:t>II Mielen hyvinvointia etsimässä</a:t>
            </a:r>
            <a:endParaRPr lang="fi-FI" altLang="fi-FI" sz="5400" dirty="0">
              <a:solidFill>
                <a:srgbClr val="000000"/>
              </a:solidFill>
              <a:latin typeface="Arial Black" charset="0"/>
              <a:ea typeface="ＭＳ Ｐゴシック" charset="-128"/>
            </a:endParaRPr>
          </a:p>
        </p:txBody>
      </p:sp>
      <p:sp>
        <p:nvSpPr>
          <p:cNvPr id="15363" name="Alaotsikko 2"/>
          <p:cNvSpPr>
            <a:spLocks noGrp="1"/>
          </p:cNvSpPr>
          <p:nvPr>
            <p:ph type="subTitle" idx="1"/>
          </p:nvPr>
        </p:nvSpPr>
        <p:spPr>
          <a:xfrm>
            <a:off x="3216275" y="4076700"/>
            <a:ext cx="6400800" cy="12573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fi-FI" altLang="fi-FI" sz="1800" dirty="0">
                <a:solidFill>
                  <a:srgbClr val="898989"/>
                </a:solidFill>
                <a:latin typeface="Arial" charset="0"/>
                <a:ea typeface="ＭＳ Ｐゴシック" charset="-128"/>
              </a:rPr>
              <a:t>Virtaa </a:t>
            </a:r>
            <a:r>
              <a:rPr lang="fi-FI" altLang="fi-FI" sz="1800" dirty="0" smtClean="0">
                <a:solidFill>
                  <a:srgbClr val="898989"/>
                </a:solidFill>
                <a:latin typeface="Arial" charset="0"/>
                <a:ea typeface="ＭＳ Ｐゴシック" charset="-128"/>
              </a:rPr>
              <a:t>TE2</a:t>
            </a:r>
            <a:endParaRPr lang="fi-FI" altLang="fi-FI" sz="1800" dirty="0">
              <a:solidFill>
                <a:srgbClr val="898989"/>
              </a:solidFill>
              <a:latin typeface="Arial" charset="0"/>
              <a:ea typeface="ＭＳ Ｐゴシック" charset="-128"/>
            </a:endParaRPr>
          </a:p>
          <a:p>
            <a:pPr eaLnBrk="1" hangingPunct="1"/>
            <a:r>
              <a:rPr lang="fi-FI" altLang="fi-FI" dirty="0" smtClean="0">
                <a:solidFill>
                  <a:srgbClr val="898989"/>
                </a:solidFill>
                <a:latin typeface="Arial Black" charset="0"/>
                <a:ea typeface="ＭＳ Ｐゴシック" charset="-128"/>
              </a:rPr>
              <a:t>Ihminen, ympäristö </a:t>
            </a:r>
            <a:r>
              <a:rPr lang="fi-FI" altLang="fi-FI" smtClean="0">
                <a:solidFill>
                  <a:srgbClr val="898989"/>
                </a:solidFill>
                <a:latin typeface="Arial Black" charset="0"/>
                <a:ea typeface="ＭＳ Ｐゴシック" charset="-128"/>
              </a:rPr>
              <a:t>ja terveys</a:t>
            </a:r>
            <a:endParaRPr lang="fi-FI" altLang="fi-FI" dirty="0">
              <a:solidFill>
                <a:srgbClr val="898989"/>
              </a:solidFill>
              <a:latin typeface="Arial Black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961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tsikko 1"/>
          <p:cNvSpPr>
            <a:spLocks noGrp="1"/>
          </p:cNvSpPr>
          <p:nvPr>
            <p:ph type="title"/>
          </p:nvPr>
        </p:nvSpPr>
        <p:spPr>
          <a:xfrm>
            <a:off x="2133600" y="381000"/>
            <a:ext cx="8229600" cy="1143000"/>
          </a:xfrm>
        </p:spPr>
        <p:txBody>
          <a:bodyPr/>
          <a:lstStyle/>
          <a:p>
            <a:pPr eaLnBrk="1" hangingPunct="1"/>
            <a:r>
              <a:rPr lang="fi-FI" altLang="fi-FI">
                <a:latin typeface="Arial Black" charset="0"/>
                <a:ea typeface="ＭＳ Ｐゴシック" charset="-128"/>
              </a:rPr>
              <a:t>Hyvä itsetunto on…</a:t>
            </a:r>
          </a:p>
        </p:txBody>
      </p:sp>
      <p:sp>
        <p:nvSpPr>
          <p:cNvPr id="23555" name="Dian numeron paikkamerkki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2094D206-B5DF-8C4E-971D-F08097B376B0}" type="slidenum">
              <a:rPr lang="fi-FI" altLang="fi-FI" sz="1200">
                <a:solidFill>
                  <a:srgbClr val="898989"/>
                </a:solidFill>
                <a:latin typeface="Calibri" charset="0"/>
              </a:rPr>
              <a:pPr eaLnBrk="1" hangingPunct="1"/>
              <a:t>10</a:t>
            </a:fld>
            <a:endParaRPr lang="fi-FI" altLang="fi-FI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7591426" y="5867401"/>
            <a:ext cx="17811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fi-FI" altLang="fi-FI" sz="1000"/>
              <a:t>(Keltikangas-Järvinen 2008)</a:t>
            </a:r>
          </a:p>
        </p:txBody>
      </p:sp>
      <p:graphicFrame>
        <p:nvGraphicFramePr>
          <p:cNvPr id="26747" name="Group 123"/>
          <p:cNvGraphicFramePr>
            <a:graphicFrameLocks noGrp="1"/>
          </p:cNvGraphicFramePr>
          <p:nvPr/>
        </p:nvGraphicFramePr>
        <p:xfrm>
          <a:off x="3200400" y="1828800"/>
          <a:ext cx="6096000" cy="3717926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74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alt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Tunnetta siitä,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alt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että olen hyvä. 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6633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33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alt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Itseluottamusta ja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alt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itsensä arvostusta.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rgbClr val="808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33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44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alt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Oman elämän näkemistä arvokkaana ja ainutkertaisena.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6633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alt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Kykyä arvostaa muita ihmisiä.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rgbClr val="808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60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alt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Itsenäisyyttä oman elämän ratkaisuissa ja riippumattomuutta.</a:t>
                      </a:r>
                    </a:p>
                  </a:txBody>
                  <a:tcPr marL="90000" marR="90000" marT="46800" marB="46800" anchor="ctr" horzOverflow="overflow">
                    <a:lnL w="38100" cap="flat" cmpd="sng" algn="ctr">
                      <a:solidFill>
                        <a:srgbClr val="6633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33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fi-FI" altLang="fi-FI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6633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Epäonnistumisten ja pettymysten sietämistä.</a:t>
                      </a:r>
                    </a:p>
                  </a:txBody>
                  <a:tcPr marL="90000" marR="90000" marT="46800" marB="46800" anchor="ctr" horzOverflow="overflow">
                    <a:lnL w="19050" cap="flat" cmpd="sng" algn="ctr">
                      <a:solidFill>
                        <a:srgbClr val="808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33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33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Alatunnisteen paikkamerkki 4"/>
          <p:cNvSpPr txBox="1">
            <a:spLocks/>
          </p:cNvSpPr>
          <p:nvPr/>
        </p:nvSpPr>
        <p:spPr bwMode="auto">
          <a:xfrm>
            <a:off x="4191000" y="65087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37931725" indent="-37474525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1" hangingPunct="1"/>
            <a:r>
              <a:rPr lang="fi-FI" altLang="fi-FI" sz="800" dirty="0" smtClean="0">
                <a:solidFill>
                  <a:srgbClr val="000000"/>
                </a:solidFill>
              </a:rPr>
              <a:t>VIRTAA TE2 Ihminen, ympäristö ja terveys | Mielen hyvinvointia etsimässä</a:t>
            </a:r>
            <a:endParaRPr lang="fi-FI" altLang="fi-FI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202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59013" y="3810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i-FI" altLang="fi-FI" sz="4000">
                <a:latin typeface="Arial Black" charset="0"/>
                <a:ea typeface="ＭＳ Ｐゴシック" charset="-128"/>
              </a:rPr>
              <a:t>Vinkkejä itsetunnon kohentamiseen</a:t>
            </a:r>
          </a:p>
        </p:txBody>
      </p:sp>
      <p:sp>
        <p:nvSpPr>
          <p:cNvPr id="25603" name="Dian numeron paikkamerkki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6CECB92-12B5-0A4D-B1F7-BF5F79B99A82}" type="slidenum">
              <a:rPr lang="fi-FI" altLang="fi-FI" sz="1200">
                <a:solidFill>
                  <a:srgbClr val="898989"/>
                </a:solidFill>
                <a:latin typeface="Calibri" charset="0"/>
              </a:rPr>
              <a:pPr eaLnBrk="1" hangingPunct="1"/>
              <a:t>11</a:t>
            </a:fld>
            <a:endParaRPr lang="fi-FI" altLang="fi-FI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514600" y="1905000"/>
            <a:ext cx="7620000" cy="4114800"/>
          </a:xfrm>
          <a:prstGeom prst="rect">
            <a:avLst/>
          </a:prstGeom>
          <a:solidFill>
            <a:schemeClr val="bg2"/>
          </a:solidFill>
          <a:ln w="50800" cap="rnd">
            <a:solidFill>
              <a:srgbClr val="663300"/>
            </a:solidFill>
            <a:prstDash val="sysDot"/>
            <a:miter lim="800000"/>
            <a:headEnd/>
            <a:tailEnd/>
          </a:ln>
        </p:spPr>
        <p:txBody>
          <a:bodyPr tIns="187200" bIns="187200"/>
          <a:lstStyle>
            <a:lvl1pPr marL="1793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ts val="300"/>
              </a:spcBef>
              <a:buClr>
                <a:srgbClr val="663300"/>
              </a:buClr>
              <a:buSzPct val="120000"/>
              <a:buFont typeface="Arial" charset="0"/>
              <a:buChar char="•"/>
            </a:pPr>
            <a:r>
              <a:rPr lang="fi-FI" altLang="fi-FI" sz="2000"/>
              <a:t> Keskity vahvuuksiisi – älä puutteisiisi.</a:t>
            </a:r>
          </a:p>
          <a:p>
            <a:pPr eaLnBrk="1" hangingPunct="1">
              <a:lnSpc>
                <a:spcPct val="110000"/>
              </a:lnSpc>
              <a:spcBef>
                <a:spcPts val="300"/>
              </a:spcBef>
              <a:buClr>
                <a:srgbClr val="663300"/>
              </a:buClr>
              <a:buSzPct val="120000"/>
            </a:pPr>
            <a:r>
              <a:rPr lang="fi-FI" altLang="fi-FI" sz="2000"/>
              <a:t>   Yritä löytää itsestäsi ja ympäristöstäsi myönteisiä puolia. </a:t>
            </a:r>
          </a:p>
          <a:p>
            <a:pPr eaLnBrk="1" hangingPunct="1">
              <a:lnSpc>
                <a:spcPct val="110000"/>
              </a:lnSpc>
              <a:spcBef>
                <a:spcPts val="300"/>
              </a:spcBef>
              <a:buClr>
                <a:srgbClr val="663300"/>
              </a:buClr>
              <a:buSzPct val="120000"/>
            </a:pPr>
            <a:r>
              <a:rPr lang="fi-FI" altLang="fi-FI" sz="2000"/>
              <a:t>   Missä asioissa olet hyvä? Mitkä asiat ovat hyvin elämässäsi?</a:t>
            </a:r>
          </a:p>
          <a:p>
            <a:pPr eaLnBrk="1" hangingPunct="1">
              <a:lnSpc>
                <a:spcPct val="110000"/>
              </a:lnSpc>
              <a:spcBef>
                <a:spcPts val="300"/>
              </a:spcBef>
              <a:buClr>
                <a:srgbClr val="663300"/>
              </a:buClr>
              <a:buSzPct val="120000"/>
              <a:buFont typeface="Arial" charset="0"/>
              <a:buChar char="•"/>
            </a:pPr>
            <a:r>
              <a:rPr lang="fi-FI" altLang="fi-FI" sz="2000"/>
              <a:t> Muistele onnistumisiasi.</a:t>
            </a:r>
          </a:p>
          <a:p>
            <a:pPr eaLnBrk="1" hangingPunct="1">
              <a:lnSpc>
                <a:spcPct val="110000"/>
              </a:lnSpc>
              <a:spcBef>
                <a:spcPts val="300"/>
              </a:spcBef>
              <a:buClr>
                <a:srgbClr val="663300"/>
              </a:buClr>
              <a:buSzPct val="120000"/>
              <a:buFont typeface="Arial" charset="0"/>
              <a:buChar char="•"/>
            </a:pPr>
            <a:r>
              <a:rPr lang="fi-FI" altLang="fi-FI" sz="2000"/>
              <a:t> Etsi ihminen, joka kannustaa sinua ja antaa sinun olla oma itsesi.</a:t>
            </a:r>
          </a:p>
          <a:p>
            <a:pPr eaLnBrk="1" hangingPunct="1">
              <a:lnSpc>
                <a:spcPct val="110000"/>
              </a:lnSpc>
              <a:spcBef>
                <a:spcPts val="300"/>
              </a:spcBef>
              <a:buClr>
                <a:srgbClr val="663300"/>
              </a:buClr>
              <a:buSzPct val="120000"/>
              <a:buFont typeface="Arial" charset="0"/>
              <a:buChar char="•"/>
            </a:pPr>
            <a:r>
              <a:rPr lang="fi-FI" altLang="fi-FI" sz="2000"/>
              <a:t> Opettele tekemään valintoja ja tahtomaan.</a:t>
            </a:r>
          </a:p>
          <a:p>
            <a:pPr eaLnBrk="1" hangingPunct="1">
              <a:lnSpc>
                <a:spcPct val="110000"/>
              </a:lnSpc>
              <a:spcBef>
                <a:spcPts val="300"/>
              </a:spcBef>
              <a:buClr>
                <a:srgbClr val="663300"/>
              </a:buClr>
              <a:buSzPct val="120000"/>
              <a:buFont typeface="Arial" charset="0"/>
              <a:buChar char="•"/>
            </a:pPr>
            <a:r>
              <a:rPr lang="fi-FI" altLang="fi-FI" sz="2000"/>
              <a:t> Aloita pienistä asioista.</a:t>
            </a:r>
          </a:p>
          <a:p>
            <a:pPr eaLnBrk="1" hangingPunct="1">
              <a:lnSpc>
                <a:spcPct val="110000"/>
              </a:lnSpc>
              <a:spcBef>
                <a:spcPts val="300"/>
              </a:spcBef>
              <a:buClr>
                <a:srgbClr val="663300"/>
              </a:buClr>
              <a:buSzPct val="120000"/>
              <a:buFont typeface="Arial" charset="0"/>
              <a:buChar char="•"/>
            </a:pPr>
            <a:r>
              <a:rPr lang="fi-FI" altLang="fi-FI" sz="2000"/>
              <a:t> Kirjaa ylös kaikki hyvät puolesi ja palaa listaan aina heikolla hetkellä.</a:t>
            </a:r>
          </a:p>
        </p:txBody>
      </p:sp>
      <p:sp>
        <p:nvSpPr>
          <p:cNvPr id="5" name="Alatunnisteen paikkamerkki 4"/>
          <p:cNvSpPr txBox="1">
            <a:spLocks/>
          </p:cNvSpPr>
          <p:nvPr/>
        </p:nvSpPr>
        <p:spPr bwMode="auto">
          <a:xfrm>
            <a:off x="4267200" y="6218237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37931725" indent="-37474525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1" hangingPunct="1"/>
            <a:r>
              <a:rPr lang="fi-FI" altLang="fi-FI" sz="800" dirty="0" smtClean="0">
                <a:solidFill>
                  <a:srgbClr val="000000"/>
                </a:solidFill>
              </a:rPr>
              <a:t>VIRTAA TE2 Ihminen, ympäristö ja terveys | Mielen hyvinvointia etsimässä</a:t>
            </a:r>
            <a:endParaRPr lang="fi-FI" altLang="fi-FI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345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ian numeron paikkamerkki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1B6AC22-7144-CD4F-BE29-2C5BEF832761}" type="slidenum">
              <a:rPr lang="fi-FI" altLang="fi-FI" sz="1200">
                <a:solidFill>
                  <a:srgbClr val="898989"/>
                </a:solidFill>
                <a:latin typeface="Calibri" charset="0"/>
              </a:rPr>
              <a:pPr eaLnBrk="1" hangingPunct="1"/>
              <a:t>12</a:t>
            </a:fld>
            <a:endParaRPr lang="fi-FI" altLang="fi-FI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2771" name="Otsikko 1"/>
          <p:cNvSpPr>
            <a:spLocks noGrp="1"/>
          </p:cNvSpPr>
          <p:nvPr>
            <p:ph type="title"/>
          </p:nvPr>
        </p:nvSpPr>
        <p:spPr>
          <a:xfrm>
            <a:off x="2208213" y="533400"/>
            <a:ext cx="8229600" cy="1143000"/>
          </a:xfrm>
        </p:spPr>
        <p:txBody>
          <a:bodyPr/>
          <a:lstStyle/>
          <a:p>
            <a:pPr eaLnBrk="1" hangingPunct="1"/>
            <a:r>
              <a:rPr lang="fi-FI" altLang="fi-FI">
                <a:latin typeface="Arial Black" charset="0"/>
                <a:ea typeface="ＭＳ Ｐゴシック" charset="-128"/>
              </a:rPr>
              <a:t>Tunnetaidot</a:t>
            </a:r>
          </a:p>
        </p:txBody>
      </p:sp>
      <p:sp>
        <p:nvSpPr>
          <p:cNvPr id="32772" name="Sisällön paikkamerkki 2"/>
          <p:cNvSpPr>
            <a:spLocks noGrp="1"/>
          </p:cNvSpPr>
          <p:nvPr>
            <p:ph idx="1"/>
          </p:nvPr>
        </p:nvSpPr>
        <p:spPr>
          <a:xfrm>
            <a:off x="2259013" y="2133600"/>
            <a:ext cx="8229600" cy="3810000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600"/>
              </a:spcAft>
              <a:buClr>
                <a:srgbClr val="3366CC"/>
              </a:buClr>
            </a:pPr>
            <a:r>
              <a:rPr lang="fi-FI" altLang="fi-FI">
                <a:latin typeface="Arial" charset="0"/>
                <a:ea typeface="ＭＳ Ｐゴシック" charset="-128"/>
              </a:rPr>
              <a:t>Taito käsitellä omia tunteita: tunnistaa ja säädellä omia tunteita, tunnistaa toisen tunteita.</a:t>
            </a:r>
          </a:p>
          <a:p>
            <a:pPr>
              <a:lnSpc>
                <a:spcPct val="120000"/>
              </a:lnSpc>
              <a:spcAft>
                <a:spcPts val="600"/>
              </a:spcAft>
              <a:buClr>
                <a:srgbClr val="3366CC"/>
              </a:buClr>
            </a:pPr>
            <a:r>
              <a:rPr lang="fi-FI" altLang="fi-FI">
                <a:latin typeface="Arial" charset="0"/>
                <a:ea typeface="ＭＳ Ｐゴシック" charset="-128"/>
              </a:rPr>
              <a:t>Tunnetaitoja ovat: tietoisuus omista tunteista, päätöksenteko, tunteiden hallinta, minäkäsitys, stressin hallinta, vuorovaikutustaidot, ryhmädynamiikan taidot ja ristiriitojen ratkaisu.</a:t>
            </a:r>
          </a:p>
          <a:p>
            <a:pPr>
              <a:lnSpc>
                <a:spcPct val="120000"/>
              </a:lnSpc>
              <a:spcAft>
                <a:spcPts val="600"/>
              </a:spcAft>
              <a:buNone/>
            </a:pPr>
            <a:endParaRPr lang="fi-FI" altLang="fi-FI">
              <a:latin typeface="Arial" charset="0"/>
              <a:ea typeface="ＭＳ Ｐゴシック" charset="-128"/>
            </a:endParaRPr>
          </a:p>
        </p:txBody>
      </p:sp>
      <p:sp>
        <p:nvSpPr>
          <p:cNvPr id="5" name="Alatunnisteen paikkamerkki 4"/>
          <p:cNvSpPr txBox="1">
            <a:spLocks/>
          </p:cNvSpPr>
          <p:nvPr/>
        </p:nvSpPr>
        <p:spPr bwMode="auto">
          <a:xfrm>
            <a:off x="4265613" y="6218237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37931725" indent="-37474525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1" hangingPunct="1"/>
            <a:r>
              <a:rPr lang="fi-FI" altLang="fi-FI" sz="800" dirty="0" smtClean="0">
                <a:solidFill>
                  <a:srgbClr val="000000"/>
                </a:solidFill>
              </a:rPr>
              <a:t>VIRTAA TE2 Ihminen, ympäristö ja terveys | Mielen hyvinvointia etsimässä</a:t>
            </a:r>
            <a:endParaRPr lang="fi-FI" altLang="fi-FI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83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ian numeron paikkamerkki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3A4A421-FF93-6E4C-BAF0-27CD3070AD45}" type="slidenum">
              <a:rPr lang="fi-FI" altLang="fi-FI" sz="1200">
                <a:solidFill>
                  <a:srgbClr val="898989"/>
                </a:solidFill>
                <a:latin typeface="Calibri" charset="0"/>
              </a:rPr>
              <a:pPr eaLnBrk="1" hangingPunct="1"/>
              <a:t>13</a:t>
            </a:fld>
            <a:endParaRPr lang="fi-FI" altLang="fi-FI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8915" name="Otsikko 1"/>
          <p:cNvSpPr>
            <a:spLocks noGrp="1"/>
          </p:cNvSpPr>
          <p:nvPr>
            <p:ph type="title"/>
          </p:nvPr>
        </p:nvSpPr>
        <p:spPr>
          <a:xfrm>
            <a:off x="2259013" y="533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i-FI" altLang="fi-FI">
                <a:latin typeface="Arial Black" charset="0"/>
                <a:ea typeface="ＭＳ Ｐゴシック" charset="-128"/>
              </a:rPr>
              <a:t>Vaaditaanko sinulta liikaa?</a:t>
            </a:r>
          </a:p>
        </p:txBody>
      </p:sp>
      <p:sp>
        <p:nvSpPr>
          <p:cNvPr id="38916" name="Sisällön paikkamerkki 2"/>
          <p:cNvSpPr>
            <a:spLocks noGrp="1"/>
          </p:cNvSpPr>
          <p:nvPr>
            <p:ph idx="1"/>
          </p:nvPr>
        </p:nvSpPr>
        <p:spPr>
          <a:xfrm>
            <a:off x="2259013" y="2103438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fi-FI" altLang="fi-FI" sz="2600" b="1" i="1" dirty="0">
                <a:latin typeface="Arial" charset="0"/>
                <a:ea typeface="ＭＳ Ｐゴシック" charset="-128"/>
              </a:rPr>
              <a:t>Puolusta itseäsi näin:</a:t>
            </a:r>
            <a:endParaRPr lang="fi-FI" altLang="fi-FI" sz="2600" b="1" dirty="0">
              <a:latin typeface="Arial" charset="0"/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Clr>
                <a:srgbClr val="3366CC"/>
              </a:buClr>
            </a:pPr>
            <a:r>
              <a:rPr lang="fi-FI" altLang="fi-FI" sz="2600" dirty="0">
                <a:latin typeface="Arial" charset="0"/>
                <a:ea typeface="ＭＳ Ｐゴシック" charset="-128"/>
              </a:rPr>
              <a:t>Älä anele, tyynnyttele, vetäydy tai anna periksi.</a:t>
            </a:r>
          </a:p>
          <a:p>
            <a:pPr eaLnBrk="1" hangingPunct="1">
              <a:lnSpc>
                <a:spcPct val="90000"/>
              </a:lnSpc>
              <a:buClr>
                <a:srgbClr val="3366CC"/>
              </a:buClr>
            </a:pPr>
            <a:r>
              <a:rPr lang="fi-FI" altLang="fi-FI" sz="2600" dirty="0">
                <a:latin typeface="Arial" charset="0"/>
                <a:ea typeface="ＭＳ Ｐゴシック" charset="-128"/>
              </a:rPr>
              <a:t>Älä hyökkää, huuda tai loukkaa.</a:t>
            </a:r>
          </a:p>
          <a:p>
            <a:pPr eaLnBrk="1" hangingPunct="1">
              <a:lnSpc>
                <a:spcPct val="90000"/>
              </a:lnSpc>
              <a:buClr>
                <a:srgbClr val="3366CC"/>
              </a:buClr>
            </a:pPr>
            <a:r>
              <a:rPr lang="fi-FI" altLang="fi-FI" sz="2600" dirty="0">
                <a:latin typeface="Arial" charset="0"/>
                <a:ea typeface="ＭＳ Ｐゴシック" charset="-128"/>
              </a:rPr>
              <a:t>Ilmaise tarpeesi, käsityksesi tai oikeutesi selkeästi.</a:t>
            </a:r>
          </a:p>
          <a:p>
            <a:pPr eaLnBrk="1" hangingPunct="1">
              <a:lnSpc>
                <a:spcPct val="90000"/>
              </a:lnSpc>
              <a:buClr>
                <a:srgbClr val="3366CC"/>
              </a:buClr>
            </a:pPr>
            <a:r>
              <a:rPr lang="fi-FI" altLang="fi-FI" sz="2600" dirty="0">
                <a:latin typeface="Arial" charset="0"/>
                <a:ea typeface="ＭＳ Ｐゴシック" charset="-128"/>
              </a:rPr>
              <a:t>Opi sanomaan vakuuttavasti ei.</a:t>
            </a:r>
          </a:p>
          <a:p>
            <a:pPr eaLnBrk="1" hangingPunct="1">
              <a:lnSpc>
                <a:spcPct val="90000"/>
              </a:lnSpc>
              <a:buClr>
                <a:srgbClr val="3366CC"/>
              </a:buClr>
            </a:pPr>
            <a:r>
              <a:rPr lang="fi-FI" altLang="fi-FI" sz="2600" dirty="0">
                <a:latin typeface="Arial" charset="0"/>
                <a:ea typeface="ＭＳ Ｐゴシック" charset="-128"/>
              </a:rPr>
              <a:t>Toista sanottavasi rauhallisesti ja varmasti, kunnes sinua kuullaan.</a:t>
            </a:r>
          </a:p>
          <a:p>
            <a:pPr eaLnBrk="1" hangingPunct="1">
              <a:lnSpc>
                <a:spcPct val="90000"/>
              </a:lnSpc>
              <a:buClr>
                <a:srgbClr val="3366CC"/>
              </a:buClr>
            </a:pPr>
            <a:r>
              <a:rPr lang="fi-FI" altLang="fi-FI" sz="2600" dirty="0">
                <a:latin typeface="Arial" charset="0"/>
                <a:ea typeface="ＭＳ Ｐゴシック" charset="-128"/>
              </a:rPr>
              <a:t>Muista, ettei ole väärin pyytää haluamaansa, vaikka sitä ei voikaan aina saada.</a:t>
            </a:r>
          </a:p>
          <a:p>
            <a:pPr eaLnBrk="1" hangingPunct="1">
              <a:lnSpc>
                <a:spcPct val="90000"/>
              </a:lnSpc>
              <a:buClr>
                <a:srgbClr val="3366CC"/>
              </a:buClr>
            </a:pPr>
            <a:endParaRPr lang="fi-FI" altLang="fi-FI" sz="2600" dirty="0">
              <a:latin typeface="Arial" charset="0"/>
              <a:ea typeface="ＭＳ Ｐゴシック" charset="-128"/>
            </a:endParaRPr>
          </a:p>
        </p:txBody>
      </p:sp>
      <p:sp>
        <p:nvSpPr>
          <p:cNvPr id="5" name="Alatunnisteen paikkamerkki 4"/>
          <p:cNvSpPr txBox="1">
            <a:spLocks/>
          </p:cNvSpPr>
          <p:nvPr/>
        </p:nvSpPr>
        <p:spPr bwMode="auto">
          <a:xfrm>
            <a:off x="4191000" y="65087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37931725" indent="-37474525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1" hangingPunct="1"/>
            <a:r>
              <a:rPr lang="fi-FI" altLang="fi-FI" sz="800" dirty="0" smtClean="0">
                <a:solidFill>
                  <a:srgbClr val="000000"/>
                </a:solidFill>
              </a:rPr>
              <a:t>VIRTAA TE2 Ihminen, ympäristö ja terveys | Mielen hyvinvointia etsimässä</a:t>
            </a:r>
            <a:endParaRPr lang="fi-FI" altLang="fi-FI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34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ian numeron paikkamerkki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5FE20CD-ED80-2740-A28F-6DBAF27C371C}" type="slidenum">
              <a:rPr lang="fi-FI" altLang="fi-FI" sz="1200">
                <a:solidFill>
                  <a:srgbClr val="898989"/>
                </a:solidFill>
                <a:latin typeface="Calibri" charset="0"/>
              </a:rPr>
              <a:pPr eaLnBrk="1" hangingPunct="1"/>
              <a:t>14</a:t>
            </a:fld>
            <a:endParaRPr lang="fi-FI" altLang="fi-FI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0483" name="Otsikko 1"/>
          <p:cNvSpPr>
            <a:spLocks noGrp="1"/>
          </p:cNvSpPr>
          <p:nvPr>
            <p:ph type="title"/>
          </p:nvPr>
        </p:nvSpPr>
        <p:spPr>
          <a:xfrm>
            <a:off x="2208213" y="4572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i-FI" altLang="fi-FI">
                <a:latin typeface="Arial Black" charset="0"/>
                <a:ea typeface="ＭＳ Ｐゴシック" charset="-128"/>
              </a:rPr>
              <a:t>Sosiaalinen tuki ja pääoma</a:t>
            </a:r>
          </a:p>
        </p:txBody>
      </p:sp>
      <p:sp>
        <p:nvSpPr>
          <p:cNvPr id="20484" name="Sisällön paikkamerkki 2"/>
          <p:cNvSpPr>
            <a:spLocks noGrp="1"/>
          </p:cNvSpPr>
          <p:nvPr>
            <p:ph idx="1"/>
          </p:nvPr>
        </p:nvSpPr>
        <p:spPr>
          <a:xfrm>
            <a:off x="2259013" y="2255838"/>
            <a:ext cx="8229600" cy="3840162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fi-FI" altLang="fi-FI" sz="2400" b="1" i="1">
                <a:solidFill>
                  <a:srgbClr val="3366CC"/>
                </a:solidFill>
                <a:latin typeface="Arial" charset="0"/>
                <a:ea typeface="ＭＳ Ｐゴシック" charset="-128"/>
              </a:rPr>
              <a:t>Sosiaalinen tuki</a:t>
            </a:r>
            <a:r>
              <a:rPr lang="fi-FI" altLang="fi-FI" sz="2400" b="1" i="1">
                <a:latin typeface="Arial" charset="0"/>
                <a:ea typeface="ＭＳ Ｐゴシック" charset="-128"/>
              </a:rPr>
              <a:t>: </a:t>
            </a:r>
            <a:r>
              <a:rPr lang="fi-FI" altLang="fi-FI" sz="2400">
                <a:latin typeface="Arial" charset="0"/>
                <a:ea typeface="ＭＳ Ｐゴシック" charset="-128"/>
              </a:rPr>
              <a:t>sosiaalisen vuorovaikutuksen yksi muoto ja välttämätön osa ihmisen elämää. Se vaikuttaa myönteisesti terveyteen.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fi-FI" altLang="fi-FI" sz="2400" b="1" i="1">
                <a:solidFill>
                  <a:srgbClr val="3366CC"/>
                </a:solidFill>
                <a:latin typeface="Arial" charset="0"/>
                <a:ea typeface="ＭＳ Ｐゴシック" charset="-128"/>
              </a:rPr>
              <a:t>Sosiaalinen pääoma</a:t>
            </a:r>
            <a:r>
              <a:rPr lang="fi-FI" altLang="fi-FI" sz="2400" b="1" i="1">
                <a:latin typeface="Arial" charset="0"/>
                <a:ea typeface="ＭＳ Ｐゴシック" charset="-128"/>
              </a:rPr>
              <a:t>: </a:t>
            </a:r>
            <a:r>
              <a:rPr lang="fi-FI" altLang="fi-FI" sz="2400">
                <a:latin typeface="Arial" charset="0"/>
                <a:ea typeface="ＭＳ Ｐゴシック" charset="-128"/>
              </a:rPr>
              <a:t>yhteisön jäsenten välinen kyky toimia keskenään ja heidän luottamuksensa toisiinsa. Samalla se tarkoittaa henkilön toimintaa yhteisössä edistäviä sosiaalisia suhteita. Se vaikuttaa myös myönteisesti henkilön terveyteen.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fi-FI" altLang="fi-FI" sz="2400">
              <a:latin typeface="Arial" charset="0"/>
              <a:ea typeface="ＭＳ Ｐゴシック" charset="-128"/>
            </a:endParaRPr>
          </a:p>
        </p:txBody>
      </p:sp>
      <p:sp>
        <p:nvSpPr>
          <p:cNvPr id="5" name="Alatunnisteen paikkamerkki 4"/>
          <p:cNvSpPr txBox="1">
            <a:spLocks/>
          </p:cNvSpPr>
          <p:nvPr/>
        </p:nvSpPr>
        <p:spPr bwMode="auto">
          <a:xfrm>
            <a:off x="4191000" y="65087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37931725" indent="-37474525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1" hangingPunct="1"/>
            <a:r>
              <a:rPr lang="fi-FI" altLang="fi-FI" sz="800" dirty="0" smtClean="0">
                <a:solidFill>
                  <a:srgbClr val="000000"/>
                </a:solidFill>
              </a:rPr>
              <a:t>VIRTAA TE2 Ihminen, ympäristö ja terveys | Mielen hyvinvointia etsimässä</a:t>
            </a:r>
            <a:endParaRPr lang="fi-FI" altLang="fi-FI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93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ian numeron paikkamerkki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12CFCE6-6970-A240-B630-06EAFEB400C8}" type="slidenum">
              <a:rPr lang="fi-FI" altLang="fi-FI" sz="1200">
                <a:solidFill>
                  <a:srgbClr val="898989"/>
                </a:solidFill>
                <a:latin typeface="Calibri" charset="0"/>
              </a:rPr>
              <a:pPr eaLnBrk="1" hangingPunct="1"/>
              <a:t>15</a:t>
            </a:fld>
            <a:endParaRPr lang="fi-FI" altLang="fi-FI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0723" name="Otsikko 1"/>
          <p:cNvSpPr>
            <a:spLocks noGrp="1"/>
          </p:cNvSpPr>
          <p:nvPr>
            <p:ph type="title"/>
          </p:nvPr>
        </p:nvSpPr>
        <p:spPr>
          <a:xfrm>
            <a:off x="2208213" y="392114"/>
            <a:ext cx="8229600" cy="1360487"/>
          </a:xfrm>
        </p:spPr>
        <p:txBody>
          <a:bodyPr/>
          <a:lstStyle/>
          <a:p>
            <a:pPr eaLnBrk="1" hangingPunct="1"/>
            <a:r>
              <a:rPr lang="fi-FI" altLang="fi-FI">
                <a:latin typeface="Arial Black" charset="0"/>
                <a:ea typeface="ＭＳ Ｐゴシック" charset="-128"/>
              </a:rPr>
              <a:t>Näin pidät huolen pääasioista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514600" y="2209801"/>
            <a:ext cx="7467600" cy="4146549"/>
          </a:xfrm>
          <a:ln>
            <a:miter lim="800000"/>
            <a:headEnd/>
            <a:tailEnd/>
          </a:ln>
        </p:spPr>
        <p:txBody>
          <a:bodyPr numCol="2" rtlCol="0">
            <a:noAutofit/>
          </a:bodyPr>
          <a:lstStyle/>
          <a:p>
            <a:pPr>
              <a:buClr>
                <a:srgbClr val="3366CC"/>
              </a:buClr>
              <a:buFont typeface="Arial" pitchFamily="-65" charset="0"/>
              <a:buChar char="•"/>
              <a:defRPr/>
            </a:pPr>
            <a:r>
              <a:rPr lang="fi-FI" sz="2200" dirty="0"/>
              <a:t>Nuku riittävästi.</a:t>
            </a:r>
          </a:p>
          <a:p>
            <a:pPr>
              <a:buClr>
                <a:srgbClr val="3366CC"/>
              </a:buClr>
              <a:buFont typeface="Arial" pitchFamily="-65" charset="0"/>
              <a:buChar char="•"/>
              <a:defRPr/>
            </a:pPr>
            <a:r>
              <a:rPr lang="fi-FI" sz="2200" dirty="0"/>
              <a:t>Pidä aivot tehotyössä korkeintaan 2 h kerrallaan.</a:t>
            </a:r>
          </a:p>
          <a:p>
            <a:pPr>
              <a:buClr>
                <a:srgbClr val="3366CC"/>
              </a:buClr>
              <a:buFont typeface="Arial" pitchFamily="-65" charset="0"/>
              <a:buChar char="•"/>
              <a:defRPr/>
            </a:pPr>
            <a:r>
              <a:rPr lang="fi-FI" sz="2200" dirty="0"/>
              <a:t>Suojele aivojasi liialliselta tietotulvalta.</a:t>
            </a:r>
          </a:p>
          <a:p>
            <a:pPr>
              <a:buClr>
                <a:srgbClr val="3366CC"/>
              </a:buClr>
              <a:buFont typeface="Arial" pitchFamily="-65" charset="0"/>
              <a:buChar char="•"/>
              <a:defRPr/>
            </a:pPr>
            <a:r>
              <a:rPr lang="fi-FI" sz="2200" dirty="0"/>
              <a:t>Valikoi, mitä katsot ja kuuntelet.</a:t>
            </a:r>
          </a:p>
          <a:p>
            <a:pPr>
              <a:buClr>
                <a:srgbClr val="3366CC"/>
              </a:buClr>
              <a:buFont typeface="Arial" pitchFamily="-65" charset="0"/>
              <a:buChar char="•"/>
              <a:defRPr/>
            </a:pPr>
            <a:r>
              <a:rPr lang="fi-FI" sz="2200" dirty="0"/>
              <a:t>Vältä pakkotahtista suorittamista.</a:t>
            </a:r>
          </a:p>
          <a:p>
            <a:pPr>
              <a:buClr>
                <a:srgbClr val="3366CC"/>
              </a:buClr>
              <a:buFont typeface="Arial" pitchFamily="-65" charset="0"/>
              <a:buChar char="•"/>
              <a:defRPr/>
            </a:pPr>
            <a:r>
              <a:rPr lang="fi-FI" sz="2200" dirty="0"/>
              <a:t>Pidä riittävästi lepotaukoja.</a:t>
            </a:r>
          </a:p>
          <a:p>
            <a:pPr>
              <a:buClr>
                <a:srgbClr val="3366CC"/>
              </a:buClr>
              <a:buFont typeface="Arial" pitchFamily="-65" charset="0"/>
              <a:buChar char="•"/>
              <a:defRPr/>
            </a:pPr>
            <a:r>
              <a:rPr lang="fi-FI" sz="2200" dirty="0"/>
              <a:t>Nauti hiljaisuudesta ja luonnon äänistä.</a:t>
            </a:r>
          </a:p>
          <a:p>
            <a:pPr>
              <a:buClr>
                <a:srgbClr val="3366CC"/>
              </a:buClr>
              <a:buFont typeface="Arial" pitchFamily="-65" charset="0"/>
              <a:buChar char="•"/>
              <a:defRPr/>
            </a:pPr>
            <a:r>
              <a:rPr lang="fi-FI" sz="2200" dirty="0"/>
              <a:t>Anna aivoillesi ja itsellesi yllätyksiä: ”eksy” lähimetsään tai kaupungin katuviidakkoon.</a:t>
            </a:r>
          </a:p>
          <a:p>
            <a:pPr>
              <a:buClr>
                <a:srgbClr val="3366CC"/>
              </a:buClr>
              <a:buFont typeface="Arial" pitchFamily="-65" charset="0"/>
              <a:buChar char="•"/>
              <a:defRPr/>
            </a:pPr>
            <a:r>
              <a:rPr lang="fi-FI" sz="2200" dirty="0"/>
              <a:t>Tarjoa aivoillesi älypähkinöitä purtavaksi.</a:t>
            </a:r>
          </a:p>
          <a:p>
            <a:pPr>
              <a:buClr>
                <a:srgbClr val="3366CC"/>
              </a:buClr>
              <a:buFont typeface="Arial" pitchFamily="-65" charset="0"/>
              <a:buChar char="•"/>
              <a:defRPr/>
            </a:pPr>
            <a:r>
              <a:rPr lang="fi-FI" sz="2200" dirty="0"/>
              <a:t>Vaihda Mozart välillä Metallicaan ja päinvastoin.</a:t>
            </a:r>
          </a:p>
        </p:txBody>
      </p:sp>
      <p:sp>
        <p:nvSpPr>
          <p:cNvPr id="30725" name="Tekstiruutu 3"/>
          <p:cNvSpPr txBox="1">
            <a:spLocks noChangeArrowheads="1"/>
          </p:cNvSpPr>
          <p:nvPr/>
        </p:nvSpPr>
        <p:spPr bwMode="auto">
          <a:xfrm>
            <a:off x="6423025" y="5336823"/>
            <a:ext cx="17303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fi-FI" altLang="fi-FI" sz="1000" dirty="0"/>
              <a:t>(Hyvä Terveys 8/2004)</a:t>
            </a:r>
          </a:p>
        </p:txBody>
      </p:sp>
      <p:sp>
        <p:nvSpPr>
          <p:cNvPr id="6" name="Alatunnisteen paikkamerkki 4"/>
          <p:cNvSpPr txBox="1">
            <a:spLocks/>
          </p:cNvSpPr>
          <p:nvPr/>
        </p:nvSpPr>
        <p:spPr bwMode="auto">
          <a:xfrm>
            <a:off x="4191000" y="65087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37931725" indent="-37474525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1" hangingPunct="1"/>
            <a:r>
              <a:rPr lang="fi-FI" altLang="fi-FI" sz="800" dirty="0" smtClean="0">
                <a:solidFill>
                  <a:srgbClr val="000000"/>
                </a:solidFill>
              </a:rPr>
              <a:t>VIRTAA TE2 Ihminen, ympäristö ja terveys | Mielen hyvinvointia etsimässä</a:t>
            </a:r>
            <a:endParaRPr lang="fi-FI" altLang="fi-FI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8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9DD3-E3ED-654B-B999-5A70B35E34E2}" type="slidenum">
              <a:rPr lang="fi-FI" smtClean="0"/>
              <a:t>16</a:t>
            </a:fld>
            <a:endParaRPr lang="fi-FI"/>
          </a:p>
        </p:txBody>
      </p:sp>
      <p:sp>
        <p:nvSpPr>
          <p:cNvPr id="6" name="Alatunnisteen paikkamerkki 4"/>
          <p:cNvSpPr txBox="1">
            <a:spLocks/>
          </p:cNvSpPr>
          <p:nvPr/>
        </p:nvSpPr>
        <p:spPr bwMode="auto">
          <a:xfrm>
            <a:off x="4191000" y="6522002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37931725" indent="-37474525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1" hangingPunct="1"/>
            <a:r>
              <a:rPr lang="fi-FI" altLang="fi-FI" sz="800" dirty="0" smtClean="0">
                <a:solidFill>
                  <a:srgbClr val="000000"/>
                </a:solidFill>
              </a:rPr>
              <a:t>VIRTAA TE2 Ihminen, ympäristö ja terveys | Mielen hyvinvointia etsimässä</a:t>
            </a:r>
            <a:endParaRPr lang="fi-FI" altLang="fi-FI" sz="800" dirty="0">
              <a:solidFill>
                <a:srgbClr val="000000"/>
              </a:solidFill>
            </a:endParaRPr>
          </a:p>
        </p:txBody>
      </p:sp>
      <p:pic>
        <p:nvPicPr>
          <p:cNvPr id="7" name="Kuva 6" descr="Näyttökuva 2017-10-23 kello 10.20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80" y="1264248"/>
            <a:ext cx="8988208" cy="4439697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>
                <a:latin typeface="Arial Black" charset="0"/>
                <a:ea typeface="Arial Black" charset="0"/>
                <a:cs typeface="Arial Black" charset="0"/>
              </a:rPr>
              <a:t>Hyvänlaatuinen ja haitallinen stressi</a:t>
            </a:r>
            <a:endParaRPr lang="fi-FI" b="1" dirty="0">
              <a:latin typeface="Arial Black" charset="0"/>
              <a:ea typeface="Arial Black" charset="0"/>
              <a:cs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326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AE6E9BC-5621-D545-B19A-034E089189A0}" type="slidenum">
              <a:rPr lang="fi-FI" altLang="fi-FI" sz="1200">
                <a:solidFill>
                  <a:srgbClr val="898989"/>
                </a:solidFill>
                <a:latin typeface="Calibri" charset="0"/>
              </a:rPr>
              <a:pPr eaLnBrk="1" hangingPunct="1"/>
              <a:t>17</a:t>
            </a:fld>
            <a:endParaRPr lang="fi-FI" altLang="fi-FI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49156" name="Otsikko 1"/>
          <p:cNvSpPr>
            <a:spLocks noGrp="1"/>
          </p:cNvSpPr>
          <p:nvPr>
            <p:ph type="title"/>
          </p:nvPr>
        </p:nvSpPr>
        <p:spPr>
          <a:xfrm>
            <a:off x="2187575" y="5334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i-FI" altLang="fi-FI" b="1">
                <a:latin typeface="Arial Black" charset="0"/>
                <a:ea typeface="ＭＳ Ｐゴシック" charset="-128"/>
              </a:rPr>
              <a:t>Stressin mahdollisia seurauksia</a:t>
            </a:r>
            <a:endParaRPr lang="fi-FI" altLang="fi-FI">
              <a:latin typeface="Arial Black" charset="0"/>
              <a:ea typeface="ＭＳ Ｐゴシック" charset="-128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286000" y="2362202"/>
            <a:ext cx="8229600" cy="3581399"/>
          </a:xfrm>
          <a:ln>
            <a:miter lim="800000"/>
            <a:headEnd/>
            <a:tailEnd/>
          </a:ln>
        </p:spPr>
        <p:txBody>
          <a:bodyPr numCol="2">
            <a:noAutofit/>
          </a:bodyPr>
          <a:lstStyle/>
          <a:p>
            <a:pPr eaLnBrk="1" hangingPunct="1">
              <a:lnSpc>
                <a:spcPct val="80000"/>
              </a:lnSpc>
              <a:buFont typeface="Arial" pitchFamily="-111" charset="0"/>
              <a:buChar char="•"/>
              <a:defRPr/>
            </a:pPr>
            <a:r>
              <a:rPr lang="fi-FI" sz="2200" dirty="0"/>
              <a:t>Päänsärky</a:t>
            </a:r>
          </a:p>
          <a:p>
            <a:pPr eaLnBrk="1" hangingPunct="1">
              <a:lnSpc>
                <a:spcPct val="80000"/>
              </a:lnSpc>
              <a:buFont typeface="Arial" pitchFamily="-111" charset="0"/>
              <a:buChar char="•"/>
              <a:defRPr/>
            </a:pPr>
            <a:r>
              <a:rPr lang="fi-FI" sz="2200" dirty="0"/>
              <a:t>Korkea verenpaine</a:t>
            </a:r>
          </a:p>
          <a:p>
            <a:pPr eaLnBrk="1" hangingPunct="1">
              <a:lnSpc>
                <a:spcPct val="80000"/>
              </a:lnSpc>
              <a:buFont typeface="Arial" pitchFamily="-111" charset="0"/>
              <a:buChar char="•"/>
              <a:defRPr/>
            </a:pPr>
            <a:r>
              <a:rPr lang="fi-FI" sz="2200" dirty="0"/>
              <a:t>Sokeriaineenvaihdunnan häiriöt</a:t>
            </a:r>
          </a:p>
          <a:p>
            <a:pPr eaLnBrk="1" hangingPunct="1">
              <a:lnSpc>
                <a:spcPct val="80000"/>
              </a:lnSpc>
              <a:buFont typeface="Arial" pitchFamily="-111" charset="0"/>
              <a:buChar char="•"/>
              <a:defRPr/>
            </a:pPr>
            <a:r>
              <a:rPr lang="fi-FI" sz="2200" dirty="0"/>
              <a:t>Sepelvaltimotauti</a:t>
            </a:r>
          </a:p>
          <a:p>
            <a:pPr eaLnBrk="1" hangingPunct="1">
              <a:lnSpc>
                <a:spcPct val="80000"/>
              </a:lnSpc>
              <a:buFont typeface="Arial" pitchFamily="-111" charset="0"/>
              <a:buChar char="•"/>
              <a:defRPr/>
            </a:pPr>
            <a:r>
              <a:rPr lang="fi-FI" sz="2200" dirty="0"/>
              <a:t>Sydänkohtaus</a:t>
            </a:r>
          </a:p>
          <a:p>
            <a:pPr eaLnBrk="1" hangingPunct="1">
              <a:lnSpc>
                <a:spcPct val="80000"/>
              </a:lnSpc>
              <a:buFont typeface="Arial" pitchFamily="-111" charset="0"/>
              <a:buChar char="•"/>
              <a:defRPr/>
            </a:pPr>
            <a:r>
              <a:rPr lang="fi-FI" sz="2200" dirty="0"/>
              <a:t>Ihottuma</a:t>
            </a:r>
          </a:p>
          <a:p>
            <a:pPr eaLnBrk="1" hangingPunct="1">
              <a:lnSpc>
                <a:spcPct val="80000"/>
              </a:lnSpc>
              <a:buFont typeface="Arial" pitchFamily="-111" charset="0"/>
              <a:buChar char="•"/>
              <a:defRPr/>
            </a:pPr>
            <a:r>
              <a:rPr lang="fi-FI" sz="2200" dirty="0"/>
              <a:t>Ylävatsan epänormaalit oireet</a:t>
            </a:r>
          </a:p>
          <a:p>
            <a:pPr eaLnBrk="1" hangingPunct="1">
              <a:lnSpc>
                <a:spcPct val="80000"/>
              </a:lnSpc>
              <a:buFont typeface="Arial" pitchFamily="-111" charset="0"/>
              <a:buChar char="•"/>
              <a:defRPr/>
            </a:pPr>
            <a:r>
              <a:rPr lang="fi-FI" sz="2200" dirty="0"/>
              <a:t>Ärtynyt paksusuoli</a:t>
            </a:r>
          </a:p>
          <a:p>
            <a:pPr eaLnBrk="1" hangingPunct="1">
              <a:lnSpc>
                <a:spcPct val="80000"/>
              </a:lnSpc>
              <a:buFont typeface="Arial" pitchFamily="-111" charset="0"/>
              <a:buChar char="•"/>
              <a:defRPr/>
            </a:pPr>
            <a:r>
              <a:rPr lang="fi-FI" sz="2200" dirty="0"/>
              <a:t>Makuaistin katoaminen</a:t>
            </a:r>
          </a:p>
          <a:p>
            <a:pPr eaLnBrk="1" hangingPunct="1">
              <a:lnSpc>
                <a:spcPct val="80000"/>
              </a:lnSpc>
              <a:buFont typeface="Arial" pitchFamily="-111" charset="0"/>
              <a:buChar char="•"/>
              <a:defRPr/>
            </a:pPr>
            <a:r>
              <a:rPr lang="fi-FI" sz="2200" dirty="0"/>
              <a:t>Reuman kaltainen autoimmuunitauti</a:t>
            </a:r>
          </a:p>
          <a:p>
            <a:pPr eaLnBrk="1" hangingPunct="1">
              <a:lnSpc>
                <a:spcPct val="80000"/>
              </a:lnSpc>
              <a:buFont typeface="Arial" pitchFamily="-111" charset="0"/>
              <a:buChar char="•"/>
              <a:defRPr/>
            </a:pPr>
            <a:r>
              <a:rPr lang="fi-FI" sz="2200" dirty="0"/>
              <a:t>Jatkuva kipu</a:t>
            </a:r>
          </a:p>
          <a:p>
            <a:pPr eaLnBrk="1" hangingPunct="1">
              <a:lnSpc>
                <a:spcPct val="80000"/>
              </a:lnSpc>
              <a:buFont typeface="Arial" pitchFamily="-111" charset="0"/>
              <a:buChar char="•"/>
              <a:defRPr/>
            </a:pPr>
            <a:r>
              <a:rPr lang="fi-FI" sz="2200" dirty="0"/>
              <a:t>Sydämen rytmihäiriöt</a:t>
            </a:r>
          </a:p>
          <a:p>
            <a:pPr eaLnBrk="1" hangingPunct="1">
              <a:lnSpc>
                <a:spcPct val="80000"/>
              </a:lnSpc>
              <a:buFont typeface="Arial" pitchFamily="-111" charset="0"/>
              <a:buChar char="•"/>
              <a:defRPr/>
            </a:pPr>
            <a:r>
              <a:rPr lang="fi-FI" sz="2200" dirty="0"/>
              <a:t>Pyörrytys</a:t>
            </a:r>
          </a:p>
          <a:p>
            <a:pPr eaLnBrk="1" hangingPunct="1">
              <a:lnSpc>
                <a:spcPct val="80000"/>
              </a:lnSpc>
              <a:buFont typeface="Arial" pitchFamily="-111" charset="0"/>
              <a:buChar char="•"/>
              <a:defRPr/>
            </a:pPr>
            <a:r>
              <a:rPr lang="fi-FI" sz="2200" dirty="0"/>
              <a:t>Uni- ja keskittymisvaikeudet</a:t>
            </a:r>
          </a:p>
          <a:p>
            <a:pPr eaLnBrk="1" hangingPunct="1">
              <a:lnSpc>
                <a:spcPct val="80000"/>
              </a:lnSpc>
              <a:buFont typeface="Arial" pitchFamily="-111" charset="0"/>
              <a:buChar char="•"/>
              <a:defRPr/>
            </a:pPr>
            <a:r>
              <a:rPr lang="fi-FI" sz="2200" dirty="0"/>
              <a:t>Vatsavaivat</a:t>
            </a:r>
          </a:p>
          <a:p>
            <a:pPr eaLnBrk="1" hangingPunct="1">
              <a:lnSpc>
                <a:spcPct val="80000"/>
              </a:lnSpc>
              <a:buFont typeface="Arial" pitchFamily="-111" charset="0"/>
              <a:buChar char="•"/>
              <a:defRPr/>
            </a:pPr>
            <a:r>
              <a:rPr lang="fi-FI" sz="2200" dirty="0"/>
              <a:t>Epämääräinen fyysisen suorituskyvyn lasku</a:t>
            </a:r>
          </a:p>
          <a:p>
            <a:pPr eaLnBrk="1" hangingPunct="1">
              <a:lnSpc>
                <a:spcPct val="80000"/>
              </a:lnSpc>
              <a:buFont typeface="Arial" pitchFamily="-111" charset="0"/>
              <a:buNone/>
              <a:defRPr/>
            </a:pPr>
            <a:endParaRPr lang="fi-FI" sz="2200" dirty="0"/>
          </a:p>
          <a:p>
            <a:pPr eaLnBrk="1" hangingPunct="1">
              <a:lnSpc>
                <a:spcPct val="80000"/>
              </a:lnSpc>
              <a:buFont typeface="Arial" pitchFamily="-111" charset="0"/>
              <a:buChar char="•"/>
              <a:defRPr/>
            </a:pPr>
            <a:endParaRPr lang="fi-FI" sz="2200" dirty="0"/>
          </a:p>
        </p:txBody>
      </p:sp>
      <p:sp>
        <p:nvSpPr>
          <p:cNvPr id="5" name="Alatunnisteen paikkamerkki 4"/>
          <p:cNvSpPr txBox="1">
            <a:spLocks/>
          </p:cNvSpPr>
          <p:nvPr/>
        </p:nvSpPr>
        <p:spPr bwMode="auto">
          <a:xfrm>
            <a:off x="4191000" y="65087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37931725" indent="-37474525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1" hangingPunct="1"/>
            <a:r>
              <a:rPr lang="fi-FI" altLang="fi-FI" sz="800" dirty="0" smtClean="0">
                <a:solidFill>
                  <a:srgbClr val="000000"/>
                </a:solidFill>
              </a:rPr>
              <a:t>VIRTAA TE2 Ihminen, ympäristö ja terveys | Mielen hyvinvointia etsimässä</a:t>
            </a:r>
            <a:endParaRPr lang="fi-FI" altLang="fi-FI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73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Dian numeron paikkamerkki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2F7CB7AE-0396-E94D-9101-33BB4CCAAA1F}" type="slidenum">
              <a:rPr lang="fi-FI" altLang="fi-FI" sz="1200">
                <a:solidFill>
                  <a:srgbClr val="898989"/>
                </a:solidFill>
                <a:latin typeface="Calibri" charset="0"/>
              </a:rPr>
              <a:pPr eaLnBrk="1" hangingPunct="1"/>
              <a:t>18</a:t>
            </a:fld>
            <a:endParaRPr lang="fi-FI" altLang="fi-FI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3252" name="Otsikko 1"/>
          <p:cNvSpPr>
            <a:spLocks noGrp="1"/>
          </p:cNvSpPr>
          <p:nvPr>
            <p:ph type="title"/>
          </p:nvPr>
        </p:nvSpPr>
        <p:spPr>
          <a:xfrm>
            <a:off x="2187575" y="274638"/>
            <a:ext cx="8229600" cy="1143000"/>
          </a:xfrm>
        </p:spPr>
        <p:txBody>
          <a:bodyPr/>
          <a:lstStyle/>
          <a:p>
            <a:pPr eaLnBrk="1" hangingPunct="1"/>
            <a:r>
              <a:rPr lang="fi-FI" altLang="fi-FI">
                <a:latin typeface="Arial Black" charset="0"/>
                <a:ea typeface="ＭＳ Ｐゴシック" charset="-128"/>
              </a:rPr>
              <a:t>Stressitesti</a:t>
            </a:r>
          </a:p>
        </p:txBody>
      </p:sp>
      <p:sp>
        <p:nvSpPr>
          <p:cNvPr id="53253" name="Sisällön paikkamerkki 2"/>
          <p:cNvSpPr>
            <a:spLocks noGrp="1"/>
          </p:cNvSpPr>
          <p:nvPr>
            <p:ph idx="1"/>
          </p:nvPr>
        </p:nvSpPr>
        <p:spPr>
          <a:xfrm>
            <a:off x="2209800" y="1600201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ts val="2538"/>
              </a:lnSpc>
              <a:buNone/>
            </a:pPr>
            <a:r>
              <a:rPr lang="fi-FI" altLang="fi-FI" sz="2000" b="1" dirty="0">
                <a:latin typeface="Arial" charset="0"/>
                <a:ea typeface="ＭＳ Ｐゴシック" charset="-128"/>
              </a:rPr>
              <a:t>Kuulostavatko väitteet tutuilta?</a:t>
            </a:r>
            <a:endParaRPr lang="fi-FI" altLang="fi-FI" sz="2000" dirty="0">
              <a:latin typeface="Arial" charset="0"/>
              <a:ea typeface="ＭＳ Ｐゴシック" charset="-128"/>
            </a:endParaRPr>
          </a:p>
          <a:p>
            <a:pPr>
              <a:lnSpc>
                <a:spcPts val="2538"/>
              </a:lnSpc>
            </a:pPr>
            <a:r>
              <a:rPr lang="fi-FI" altLang="fi-FI" sz="2000" dirty="0">
                <a:latin typeface="Arial" charset="0"/>
                <a:ea typeface="ＭＳ Ｐゴシック" charset="-128"/>
              </a:rPr>
              <a:t>En tunne aitoa läheisyyttä kanssaihmisiini.</a:t>
            </a:r>
          </a:p>
          <a:p>
            <a:pPr>
              <a:lnSpc>
                <a:spcPts val="2538"/>
              </a:lnSpc>
            </a:pPr>
            <a:r>
              <a:rPr lang="fi-FI" altLang="fi-FI" sz="2000" dirty="0">
                <a:latin typeface="Arial" charset="0"/>
                <a:ea typeface="ＭＳ Ｐゴシック" charset="-128"/>
              </a:rPr>
              <a:t>En salli itseni epäonnistua.</a:t>
            </a:r>
          </a:p>
          <a:p>
            <a:pPr>
              <a:lnSpc>
                <a:spcPts val="2538"/>
              </a:lnSpc>
            </a:pPr>
            <a:r>
              <a:rPr lang="fi-FI" altLang="fi-FI" sz="2000" dirty="0">
                <a:latin typeface="Arial" charset="0"/>
                <a:ea typeface="ＭＳ Ｐゴシック" charset="-128"/>
              </a:rPr>
              <a:t>Otan itseni vakavammin kuin aikaisemmin.</a:t>
            </a:r>
          </a:p>
          <a:p>
            <a:pPr>
              <a:lnSpc>
                <a:spcPts val="2538"/>
              </a:lnSpc>
            </a:pPr>
            <a:r>
              <a:rPr lang="fi-FI" altLang="fi-FI" sz="2000" dirty="0">
                <a:latin typeface="Arial" charset="0"/>
                <a:ea typeface="ＭＳ Ｐゴシック" charset="-128"/>
              </a:rPr>
              <a:t>Minun on vaikea nauraa itselleni.</a:t>
            </a:r>
          </a:p>
          <a:p>
            <a:pPr>
              <a:lnSpc>
                <a:spcPts val="2538"/>
              </a:lnSpc>
            </a:pPr>
            <a:r>
              <a:rPr lang="fi-FI" altLang="fi-FI" sz="2000" dirty="0">
                <a:latin typeface="Arial" charset="0"/>
                <a:ea typeface="ＭＳ Ｐゴシック" charset="-128"/>
              </a:rPr>
              <a:t>Loukkaannun, jos muut laskevat minusta leikkiä.</a:t>
            </a:r>
          </a:p>
          <a:p>
            <a:pPr>
              <a:lnSpc>
                <a:spcPts val="2538"/>
              </a:lnSpc>
            </a:pPr>
            <a:r>
              <a:rPr lang="fi-FI" altLang="fi-FI" sz="2000" dirty="0">
                <a:latin typeface="Arial" charset="0"/>
                <a:ea typeface="ＭＳ Ｐゴシック" charset="-128"/>
              </a:rPr>
              <a:t>Tunnen epäonnistuvani ihmisenä, kun koen takaiskun opiskeluissa tai muussa elämässä.</a:t>
            </a:r>
          </a:p>
          <a:p>
            <a:pPr>
              <a:lnSpc>
                <a:spcPts val="2538"/>
              </a:lnSpc>
            </a:pPr>
            <a:r>
              <a:rPr lang="fi-FI" altLang="fi-FI" sz="2000" dirty="0">
                <a:latin typeface="Arial" charset="0"/>
                <a:ea typeface="ＭＳ Ｐゴシック" charset="-128"/>
              </a:rPr>
              <a:t>Haluan pitää kiinni omista mielipiteistäni hinnalla millä hyvänsä.</a:t>
            </a:r>
          </a:p>
          <a:p>
            <a:pPr>
              <a:lnSpc>
                <a:spcPts val="2538"/>
              </a:lnSpc>
            </a:pPr>
            <a:r>
              <a:rPr lang="fi-FI" altLang="fi-FI" sz="2000" dirty="0">
                <a:latin typeface="Arial" charset="0"/>
                <a:ea typeface="ＭＳ Ｐゴシック" charset="-128"/>
              </a:rPr>
              <a:t>Kyllästyn aiempaa helpommin ja opiskelu tuntuu yksitoikkoiselta.</a:t>
            </a:r>
          </a:p>
          <a:p>
            <a:pPr>
              <a:lnSpc>
                <a:spcPts val="2538"/>
              </a:lnSpc>
            </a:pPr>
            <a:r>
              <a:rPr lang="fi-FI" altLang="fi-FI" sz="2000" dirty="0">
                <a:latin typeface="Arial" charset="0"/>
                <a:ea typeface="ＭＳ Ｐゴシック" charset="-128"/>
              </a:rPr>
              <a:t>Jokin asia on muuttunut elämässäni äärimmäisen tärkeäksi – lähes pakkomielteeksi.</a:t>
            </a:r>
          </a:p>
          <a:p>
            <a:pPr>
              <a:lnSpc>
                <a:spcPts val="2538"/>
              </a:lnSpc>
              <a:buNone/>
            </a:pPr>
            <a:endParaRPr lang="fi-FI" altLang="fi-FI" sz="2000" dirty="0">
              <a:latin typeface="Arial" charset="0"/>
              <a:ea typeface="ＭＳ Ｐゴシック" charset="-128"/>
            </a:endParaRPr>
          </a:p>
        </p:txBody>
      </p:sp>
      <p:sp>
        <p:nvSpPr>
          <p:cNvPr id="5" name="Alatunnisteen paikkamerkki 4"/>
          <p:cNvSpPr txBox="1">
            <a:spLocks/>
          </p:cNvSpPr>
          <p:nvPr/>
        </p:nvSpPr>
        <p:spPr bwMode="auto">
          <a:xfrm>
            <a:off x="4191000" y="65087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37931725" indent="-37474525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1" hangingPunct="1"/>
            <a:r>
              <a:rPr lang="fi-FI" altLang="fi-FI" sz="800" dirty="0" smtClean="0">
                <a:solidFill>
                  <a:srgbClr val="000000"/>
                </a:solidFill>
              </a:rPr>
              <a:t>VIRTAA TE2 Ihminen, ympäristö ja terveys | Mielen hyvinvointia etsimässä</a:t>
            </a:r>
            <a:endParaRPr lang="fi-FI" altLang="fi-FI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79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ian numeron paikkamerkki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DE63015-8654-6444-92BA-28E5D96ED1AD}" type="slidenum">
              <a:rPr lang="fi-FI" altLang="fi-FI" sz="1200">
                <a:solidFill>
                  <a:srgbClr val="898989"/>
                </a:solidFill>
                <a:latin typeface="Calibri" charset="0"/>
              </a:rPr>
              <a:pPr eaLnBrk="1" hangingPunct="1"/>
              <a:t>19</a:t>
            </a:fld>
            <a:endParaRPr lang="fi-FI" altLang="fi-FI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4819" name="Otsikko 1"/>
          <p:cNvSpPr>
            <a:spLocks noGrp="1"/>
          </p:cNvSpPr>
          <p:nvPr>
            <p:ph type="title"/>
          </p:nvPr>
        </p:nvSpPr>
        <p:spPr>
          <a:xfrm>
            <a:off x="2133600" y="457200"/>
            <a:ext cx="8229600" cy="1143000"/>
          </a:xfrm>
        </p:spPr>
        <p:txBody>
          <a:bodyPr/>
          <a:lstStyle/>
          <a:p>
            <a:pPr eaLnBrk="1" hangingPunct="1"/>
            <a:r>
              <a:rPr lang="fi-FI" altLang="fi-FI">
                <a:latin typeface="Arial Black" charset="0"/>
                <a:ea typeface="ＭＳ Ｐゴシック" charset="-128"/>
              </a:rPr>
              <a:t>Elämänjana</a:t>
            </a:r>
          </a:p>
        </p:txBody>
      </p:sp>
      <p:pic>
        <p:nvPicPr>
          <p:cNvPr id="34820" name="Kuva 4" descr="elämänjana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05001"/>
            <a:ext cx="822960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latunnisteen paikkamerkki 4"/>
          <p:cNvSpPr txBox="1">
            <a:spLocks/>
          </p:cNvSpPr>
          <p:nvPr/>
        </p:nvSpPr>
        <p:spPr bwMode="auto">
          <a:xfrm>
            <a:off x="4191000" y="6173787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37931725" indent="-37474525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1" hangingPunct="1"/>
            <a:r>
              <a:rPr lang="fi-FI" altLang="fi-FI" sz="800" dirty="0" smtClean="0">
                <a:solidFill>
                  <a:srgbClr val="000000"/>
                </a:solidFill>
              </a:rPr>
              <a:t>VIRTAA TE2 Ihminen, ympäristö ja terveys | Mielen hyvinvointia etsimässä</a:t>
            </a:r>
            <a:endParaRPr lang="fi-FI" altLang="fi-FI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75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ian numeron paikkamerkki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218D5ED-E7BE-F446-89AB-E9286E7D7C79}" type="slidenum">
              <a:rPr lang="fi-FI" altLang="fi-FI" sz="1200">
                <a:solidFill>
                  <a:srgbClr val="898989"/>
                </a:solidFill>
                <a:latin typeface="Calibri" charset="0"/>
              </a:rPr>
              <a:pPr eaLnBrk="1" hangingPunct="1"/>
              <a:t>2</a:t>
            </a:fld>
            <a:endParaRPr lang="fi-FI" altLang="fi-FI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8435" name="Otsikko 1"/>
          <p:cNvSpPr>
            <a:spLocks noGrp="1"/>
          </p:cNvSpPr>
          <p:nvPr>
            <p:ph type="title"/>
          </p:nvPr>
        </p:nvSpPr>
        <p:spPr>
          <a:xfrm>
            <a:off x="2133600" y="381000"/>
            <a:ext cx="8229600" cy="1143000"/>
          </a:xfrm>
        </p:spPr>
        <p:txBody>
          <a:bodyPr/>
          <a:lstStyle/>
          <a:p>
            <a:pPr eaLnBrk="1" hangingPunct="1"/>
            <a:r>
              <a:rPr lang="fi-FI" altLang="fi-FI">
                <a:latin typeface="Arial Black" charset="0"/>
                <a:ea typeface="ＭＳ Ｐゴシック" charset="-128"/>
              </a:rPr>
              <a:t>Mielen terveys ja sairaus</a:t>
            </a:r>
          </a:p>
        </p:txBody>
      </p:sp>
      <p:sp>
        <p:nvSpPr>
          <p:cNvPr id="18436" name="Sisällön paikkamerkki 2"/>
          <p:cNvSpPr>
            <a:spLocks noGrp="1"/>
          </p:cNvSpPr>
          <p:nvPr>
            <p:ph idx="1"/>
          </p:nvPr>
        </p:nvSpPr>
        <p:spPr>
          <a:xfrm>
            <a:off x="2259013" y="2027238"/>
            <a:ext cx="8229600" cy="4525962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575"/>
              </a:spcBef>
              <a:spcAft>
                <a:spcPts val="600"/>
              </a:spcAft>
            </a:pPr>
            <a:r>
              <a:rPr lang="fi-FI" altLang="fi-FI" sz="2400" b="1" i="1" dirty="0">
                <a:solidFill>
                  <a:srgbClr val="3366CC"/>
                </a:solidFill>
                <a:latin typeface="Arial" charset="0"/>
                <a:ea typeface="ＭＳ Ｐゴシック" charset="-128"/>
              </a:rPr>
              <a:t>Mielenterveys</a:t>
            </a:r>
            <a:r>
              <a:rPr lang="fi-FI" altLang="fi-FI" sz="2400" b="1" i="1" dirty="0">
                <a:latin typeface="Arial" charset="0"/>
                <a:ea typeface="ＭＳ Ｐゴシック" charset="-128"/>
              </a:rPr>
              <a:t>: </a:t>
            </a:r>
            <a:r>
              <a:rPr lang="fi-FI" altLang="fi-FI" sz="2400" dirty="0">
                <a:latin typeface="Arial" charset="0"/>
                <a:ea typeface="ＭＳ Ｐゴシック" charset="-128"/>
              </a:rPr>
              <a:t>psyykkisen, älyllisen ja sosiaalisen hyvinvoinnin tila, jossa yksilö ymmärtää omat kykynsä, pystyy toimimaan normaalistressissä, pystyy työskentelemään tuottavasti tai tuloksellisesti ja pystyy toimimaan yhteisönsä </a:t>
            </a:r>
            <a:r>
              <a:rPr lang="fi-FI" altLang="fi-FI" sz="2400" dirty="0" smtClean="0">
                <a:latin typeface="Arial" charset="0"/>
                <a:ea typeface="ＭＳ Ｐゴシック" charset="-128"/>
              </a:rPr>
              <a:t>jäsenenä.</a:t>
            </a:r>
            <a:endParaRPr lang="fi-FI" altLang="fi-FI" sz="2400" dirty="0">
              <a:latin typeface="Arial" charset="0"/>
              <a:ea typeface="ＭＳ Ｐゴシック" charset="-128"/>
            </a:endParaRPr>
          </a:p>
          <a:p>
            <a:pPr>
              <a:lnSpc>
                <a:spcPct val="120000"/>
              </a:lnSpc>
              <a:spcBef>
                <a:spcPts val="575"/>
              </a:spcBef>
            </a:pPr>
            <a:r>
              <a:rPr lang="fi-FI" altLang="fi-FI" sz="2400" b="1" i="1" dirty="0">
                <a:solidFill>
                  <a:srgbClr val="3366CC"/>
                </a:solidFill>
                <a:latin typeface="Arial" charset="0"/>
                <a:ea typeface="ＭＳ Ｐゴシック" charset="-128"/>
              </a:rPr>
              <a:t>Mielen sairaus</a:t>
            </a:r>
            <a:r>
              <a:rPr lang="fi-FI" altLang="fi-FI" sz="2400" b="1" i="1" dirty="0">
                <a:latin typeface="Arial" charset="0"/>
                <a:ea typeface="ＭＳ Ｐゴシック" charset="-128"/>
              </a:rPr>
              <a:t>: </a:t>
            </a:r>
            <a:r>
              <a:rPr lang="fi-FI" altLang="fi-FI" sz="2400" dirty="0">
                <a:latin typeface="Arial" charset="0"/>
                <a:ea typeface="ＭＳ Ｐゴシック" charset="-128"/>
              </a:rPr>
              <a:t>sairaus, joka uhkaa psyykkistä terveyttä, ilmenee psyykkisten ja fyysisten toimintojen ja käyttäytymisen </a:t>
            </a:r>
            <a:r>
              <a:rPr lang="fi-FI" altLang="fi-FI" sz="2400" dirty="0" smtClean="0">
                <a:latin typeface="Arial" charset="0"/>
                <a:ea typeface="ＭＳ Ｐゴシック" charset="-128"/>
              </a:rPr>
              <a:t>häiriöinä.</a:t>
            </a:r>
            <a:endParaRPr lang="fi-FI" altLang="fi-FI" sz="2400" dirty="0">
              <a:latin typeface="Arial" charset="0"/>
              <a:ea typeface="ＭＳ Ｐゴシック" charset="-128"/>
            </a:endParaRPr>
          </a:p>
        </p:txBody>
      </p:sp>
      <p:sp>
        <p:nvSpPr>
          <p:cNvPr id="5" name="Alatunnisteen paikkamerkki 4"/>
          <p:cNvSpPr txBox="1">
            <a:spLocks/>
          </p:cNvSpPr>
          <p:nvPr/>
        </p:nvSpPr>
        <p:spPr bwMode="auto">
          <a:xfrm>
            <a:off x="4191000" y="65087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37931725" indent="-37474525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1" hangingPunct="1"/>
            <a:r>
              <a:rPr lang="fi-FI" altLang="fi-FI" sz="800" dirty="0" smtClean="0">
                <a:solidFill>
                  <a:srgbClr val="000000"/>
                </a:solidFill>
              </a:rPr>
              <a:t>VIRTAA TE2 Ihminen, ympäristö ja terveys | Mielen hyvinvointia etsimässä</a:t>
            </a:r>
            <a:endParaRPr lang="fi-FI" altLang="fi-FI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21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ian numeron paikkamerkki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F4489AF-6F4B-7744-8543-1911C9B90B77}" type="slidenum">
              <a:rPr lang="fi-FI" altLang="fi-FI" sz="1200">
                <a:solidFill>
                  <a:srgbClr val="898989"/>
                </a:solidFill>
                <a:latin typeface="Calibri" charset="0"/>
              </a:rPr>
              <a:pPr eaLnBrk="1" hangingPunct="1"/>
              <a:t>20</a:t>
            </a:fld>
            <a:endParaRPr lang="fi-FI" altLang="fi-FI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6867" name="Otsikko 1"/>
          <p:cNvSpPr>
            <a:spLocks noGrp="1"/>
          </p:cNvSpPr>
          <p:nvPr>
            <p:ph type="title"/>
          </p:nvPr>
        </p:nvSpPr>
        <p:spPr>
          <a:xfrm>
            <a:off x="2259013" y="304800"/>
            <a:ext cx="8229600" cy="1143000"/>
          </a:xfrm>
        </p:spPr>
        <p:txBody>
          <a:bodyPr/>
          <a:lstStyle/>
          <a:p>
            <a:pPr eaLnBrk="1" hangingPunct="1"/>
            <a:r>
              <a:rPr lang="fi-FI" altLang="fi-FI">
                <a:latin typeface="Arial Black" charset="0"/>
                <a:ea typeface="ＭＳ Ｐゴシック" charset="-128"/>
              </a:rPr>
              <a:t>Kriisin vaiheet</a:t>
            </a:r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5150191"/>
              </p:ext>
            </p:extLst>
          </p:nvPr>
        </p:nvGraphicFramePr>
        <p:xfrm>
          <a:off x="2392785" y="1881085"/>
          <a:ext cx="6976995" cy="3989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Alatunnisteen paikkamerkki 4"/>
          <p:cNvSpPr txBox="1">
            <a:spLocks/>
          </p:cNvSpPr>
          <p:nvPr/>
        </p:nvSpPr>
        <p:spPr bwMode="auto">
          <a:xfrm>
            <a:off x="4207669" y="6222102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37931725" indent="-37474525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1" hangingPunct="1"/>
            <a:r>
              <a:rPr lang="fi-FI" altLang="fi-FI" sz="800" dirty="0" smtClean="0">
                <a:solidFill>
                  <a:srgbClr val="000000"/>
                </a:solidFill>
              </a:rPr>
              <a:t>VIRTAA TE2 Ihminen, ympäristö ja terveys | Mielen hyvinvointia etsimässä</a:t>
            </a:r>
            <a:endParaRPr lang="fi-FI" altLang="fi-FI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62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ian numeron paikkamerkki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485BDE4-042E-5C43-A4EF-005BF2911D34}" type="slidenum">
              <a:rPr lang="fi-FI" altLang="fi-FI" sz="1200">
                <a:solidFill>
                  <a:srgbClr val="898989"/>
                </a:solidFill>
                <a:latin typeface="Calibri" charset="0"/>
              </a:rPr>
              <a:pPr eaLnBrk="1" hangingPunct="1"/>
              <a:t>21</a:t>
            </a:fld>
            <a:endParaRPr lang="fi-FI" altLang="fi-FI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4819" name="Otsikko 1"/>
          <p:cNvSpPr>
            <a:spLocks noGrp="1"/>
          </p:cNvSpPr>
          <p:nvPr>
            <p:ph type="title"/>
          </p:nvPr>
        </p:nvSpPr>
        <p:spPr>
          <a:xfrm>
            <a:off x="2057400" y="457200"/>
            <a:ext cx="8229600" cy="1143000"/>
          </a:xfrm>
        </p:spPr>
        <p:txBody>
          <a:bodyPr/>
          <a:lstStyle/>
          <a:p>
            <a:pPr eaLnBrk="1" hangingPunct="1"/>
            <a:r>
              <a:rPr lang="fi-FI" altLang="fi-FI">
                <a:latin typeface="Arial Black" charset="0"/>
                <a:ea typeface="ＭＳ Ｐゴシック" charset="-128"/>
              </a:rPr>
              <a:t>Syömishäiriöt</a:t>
            </a:r>
          </a:p>
        </p:txBody>
      </p:sp>
      <p:sp>
        <p:nvSpPr>
          <p:cNvPr id="34820" name="Sisällön paikkamerkki 2"/>
          <p:cNvSpPr>
            <a:spLocks noGrp="1"/>
          </p:cNvSpPr>
          <p:nvPr>
            <p:ph idx="1"/>
          </p:nvPr>
        </p:nvSpPr>
        <p:spPr>
          <a:xfrm>
            <a:off x="2895601" y="2133601"/>
            <a:ext cx="7077075" cy="3413125"/>
          </a:xfrm>
        </p:spPr>
        <p:txBody>
          <a:bodyPr/>
          <a:lstStyle/>
          <a:p>
            <a:pPr eaLnBrk="1" hangingPunct="1">
              <a:buClr>
                <a:srgbClr val="3366CC"/>
              </a:buClr>
            </a:pPr>
            <a:r>
              <a:rPr lang="fi-FI" altLang="fi-FI">
                <a:latin typeface="Arial" charset="0"/>
                <a:ea typeface="ＭＳ Ｐゴシック" charset="-128"/>
              </a:rPr>
              <a:t>Mistä syömishäiriö voi johtua?</a:t>
            </a:r>
          </a:p>
          <a:p>
            <a:pPr eaLnBrk="1" hangingPunct="1">
              <a:buClr>
                <a:srgbClr val="3366CC"/>
              </a:buClr>
            </a:pPr>
            <a:r>
              <a:rPr lang="fi-FI" altLang="fi-FI">
                <a:latin typeface="Arial" charset="0"/>
                <a:ea typeface="ＭＳ Ｐゴシック" charset="-128"/>
              </a:rPr>
              <a:t>Miten syömishäiriön voi tunnistaa?</a:t>
            </a:r>
          </a:p>
          <a:p>
            <a:pPr eaLnBrk="1" hangingPunct="1">
              <a:buClr>
                <a:srgbClr val="3366CC"/>
              </a:buClr>
            </a:pPr>
            <a:r>
              <a:rPr lang="fi-FI" altLang="fi-FI">
                <a:latin typeface="Arial" charset="0"/>
                <a:ea typeface="ＭＳ Ｐゴシック" charset="-128"/>
              </a:rPr>
              <a:t>Miten voisit auttaa syömishäiriöstä kärsivää ystävääsi?</a:t>
            </a:r>
          </a:p>
          <a:p>
            <a:pPr eaLnBrk="1" hangingPunct="1">
              <a:buClr>
                <a:srgbClr val="3366CC"/>
              </a:buClr>
            </a:pPr>
            <a:r>
              <a:rPr lang="fi-FI" altLang="fi-FI">
                <a:latin typeface="Arial" charset="0"/>
                <a:ea typeface="ＭＳ Ｐゴシック" charset="-128"/>
              </a:rPr>
              <a:t>Miten vanhemmat voisivat auttaa syömishäiriöistä nuorta?</a:t>
            </a:r>
          </a:p>
          <a:p>
            <a:pPr eaLnBrk="1" hangingPunct="1"/>
            <a:endParaRPr lang="fi-FI" altLang="fi-FI">
              <a:latin typeface="Arial" charset="0"/>
              <a:ea typeface="ＭＳ Ｐゴシック" charset="-128"/>
            </a:endParaRPr>
          </a:p>
        </p:txBody>
      </p:sp>
      <p:sp>
        <p:nvSpPr>
          <p:cNvPr id="5" name="Alatunnisteen paikkamerkki 4"/>
          <p:cNvSpPr txBox="1">
            <a:spLocks/>
          </p:cNvSpPr>
          <p:nvPr/>
        </p:nvSpPr>
        <p:spPr bwMode="auto">
          <a:xfrm>
            <a:off x="4114800" y="6182346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37931725" indent="-37474525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1" hangingPunct="1"/>
            <a:r>
              <a:rPr lang="fi-FI" altLang="fi-FI" sz="800" dirty="0" smtClean="0">
                <a:solidFill>
                  <a:srgbClr val="000000"/>
                </a:solidFill>
              </a:rPr>
              <a:t>VIRTAA TE2 Ihminen, ympäristö ja terveys | Mielen hyvinvointia etsimässä</a:t>
            </a:r>
            <a:endParaRPr lang="fi-FI" altLang="fi-FI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ian numeron paikkamerkki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FE95EA5-5341-104C-B99C-AF44A37B257F}" type="slidenum">
              <a:rPr lang="fi-FI" altLang="fi-FI" sz="1200">
                <a:solidFill>
                  <a:srgbClr val="898989"/>
                </a:solidFill>
                <a:latin typeface="Calibri" charset="0"/>
              </a:rPr>
              <a:pPr eaLnBrk="1" hangingPunct="1"/>
              <a:t>3</a:t>
            </a:fld>
            <a:endParaRPr lang="fi-FI" altLang="fi-FI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4579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>
                <a:latin typeface="Arial Black" charset="0"/>
                <a:ea typeface="ＭＳ Ｐゴシック" charset="-128"/>
              </a:rPr>
              <a:t>Mielenterveys on…</a:t>
            </a:r>
            <a:br>
              <a:rPr lang="fi-FI" altLang="fi-FI">
                <a:latin typeface="Arial Black" charset="0"/>
                <a:ea typeface="ＭＳ Ｐゴシック" charset="-128"/>
              </a:rPr>
            </a:br>
            <a:endParaRPr lang="fi-FI" altLang="fi-FI">
              <a:latin typeface="Arial Black" charset="0"/>
              <a:ea typeface="ＭＳ Ｐゴシック" charset="-128"/>
            </a:endParaRPr>
          </a:p>
        </p:txBody>
      </p:sp>
      <p:sp>
        <p:nvSpPr>
          <p:cNvPr id="24580" name="Sisällön paikkamerkki 2"/>
          <p:cNvSpPr>
            <a:spLocks noGrp="1"/>
          </p:cNvSpPr>
          <p:nvPr>
            <p:ph idx="1"/>
          </p:nvPr>
        </p:nvSpPr>
        <p:spPr>
          <a:xfrm>
            <a:off x="2259013" y="2065338"/>
            <a:ext cx="8229600" cy="3878262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600"/>
              </a:spcAft>
              <a:buClr>
                <a:srgbClr val="3366CC"/>
              </a:buClr>
            </a:pPr>
            <a:r>
              <a:rPr lang="fi-FI" altLang="fi-FI">
                <a:latin typeface="Arial" charset="0"/>
                <a:ea typeface="ＭＳ Ｐゴシック" charset="-128"/>
              </a:rPr>
              <a:t>kyky kehittyä psyykkisesti, emotionaalisesti, älyllisesti ja henkisesti</a:t>
            </a:r>
          </a:p>
          <a:p>
            <a:pPr>
              <a:lnSpc>
                <a:spcPct val="120000"/>
              </a:lnSpc>
              <a:spcAft>
                <a:spcPts val="600"/>
              </a:spcAft>
              <a:buClr>
                <a:srgbClr val="3366CC"/>
              </a:buClr>
            </a:pPr>
            <a:r>
              <a:rPr lang="fi-FI" altLang="fi-FI">
                <a:latin typeface="Arial" charset="0"/>
                <a:ea typeface="ＭＳ Ｐゴシック" charset="-128"/>
              </a:rPr>
              <a:t>kyky solmia ja ylläpitää tyydyttäviä ihmissuhteita</a:t>
            </a:r>
          </a:p>
          <a:p>
            <a:pPr>
              <a:lnSpc>
                <a:spcPct val="120000"/>
              </a:lnSpc>
              <a:spcAft>
                <a:spcPts val="600"/>
              </a:spcAft>
              <a:buClr>
                <a:srgbClr val="3366CC"/>
              </a:buClr>
            </a:pPr>
            <a:r>
              <a:rPr lang="fi-FI" altLang="fi-FI">
                <a:latin typeface="Arial" charset="0"/>
                <a:ea typeface="ＭＳ Ｐゴシック" charset="-128"/>
              </a:rPr>
              <a:t>kyky tuntea empatiaa toisia ihmisiä kohtaan</a:t>
            </a:r>
          </a:p>
          <a:p>
            <a:pPr>
              <a:lnSpc>
                <a:spcPct val="120000"/>
              </a:lnSpc>
              <a:spcAft>
                <a:spcPts val="600"/>
              </a:spcAft>
              <a:buClr>
                <a:srgbClr val="3366CC"/>
              </a:buClr>
            </a:pPr>
            <a:r>
              <a:rPr lang="fi-FI" altLang="fi-FI">
                <a:latin typeface="Arial" charset="0"/>
                <a:ea typeface="ＭＳ Ｐゴシック" charset="-128"/>
              </a:rPr>
              <a:t>kyky nähdä kehittymisen mahdollisuus myös henkisessä ahdistuksessa.</a:t>
            </a:r>
          </a:p>
          <a:p>
            <a:pPr>
              <a:lnSpc>
                <a:spcPct val="120000"/>
              </a:lnSpc>
              <a:spcAft>
                <a:spcPts val="600"/>
              </a:spcAft>
              <a:buClr>
                <a:srgbClr val="3366CC"/>
              </a:buClr>
            </a:pPr>
            <a:endParaRPr lang="fi-FI" altLang="fi-FI">
              <a:latin typeface="Arial" charset="0"/>
              <a:ea typeface="ＭＳ Ｐゴシック" charset="-128"/>
            </a:endParaRPr>
          </a:p>
        </p:txBody>
      </p:sp>
      <p:sp>
        <p:nvSpPr>
          <p:cNvPr id="5" name="Alatunnisteen paikkamerkki 4"/>
          <p:cNvSpPr txBox="1">
            <a:spLocks/>
          </p:cNvSpPr>
          <p:nvPr/>
        </p:nvSpPr>
        <p:spPr bwMode="auto">
          <a:xfrm>
            <a:off x="4191000" y="65087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37931725" indent="-37474525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1" hangingPunct="1"/>
            <a:r>
              <a:rPr lang="fi-FI" altLang="fi-FI" sz="800" dirty="0" smtClean="0">
                <a:solidFill>
                  <a:srgbClr val="000000"/>
                </a:solidFill>
              </a:rPr>
              <a:t>VIRTAA TE2 Ihminen, ympäristö ja terveys | Mielen hyvinvointia etsimässä</a:t>
            </a:r>
            <a:endParaRPr lang="fi-FI" altLang="fi-FI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50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MIELENTERVEYTTÄ SUOJAAVIA JA UHKAAVIA TEKIJÖITÄ?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4400" dirty="0" smtClean="0"/>
              <a:t>SUOJAAVIA TEKIJÖITÄ</a:t>
            </a:r>
          </a:p>
          <a:p>
            <a:pPr lvl="1"/>
            <a:r>
              <a:rPr lang="fi-FI" sz="4400" dirty="0" smtClean="0"/>
              <a:t>Sisäisiä</a:t>
            </a:r>
          </a:p>
          <a:p>
            <a:pPr lvl="1"/>
            <a:r>
              <a:rPr lang="fi-FI" sz="4400" dirty="0" smtClean="0"/>
              <a:t>Ulkoisia</a:t>
            </a:r>
          </a:p>
          <a:p>
            <a:r>
              <a:rPr lang="fi-FI" sz="4400" dirty="0" smtClean="0"/>
              <a:t>UHKAAVIA TEKIJÖITÄ</a:t>
            </a:r>
          </a:p>
          <a:p>
            <a:pPr lvl="1"/>
            <a:r>
              <a:rPr lang="fi-FI" sz="4400" dirty="0" smtClean="0"/>
              <a:t>Sisäisiä</a:t>
            </a:r>
          </a:p>
          <a:p>
            <a:pPr lvl="1"/>
            <a:r>
              <a:rPr lang="fi-FI" sz="4400" dirty="0" smtClean="0"/>
              <a:t>Ulkoisia</a:t>
            </a:r>
            <a:endParaRPr lang="fi-FI" sz="44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9DD3-E3ED-654B-B999-5A70B35E34E2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8926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ian numeron paikkamerkki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27F64D34-8FAC-2248-B620-0CCD954E0B66}" type="slidenum">
              <a:rPr lang="fi-FI" altLang="fi-FI" sz="1200">
                <a:solidFill>
                  <a:srgbClr val="898989"/>
                </a:solidFill>
                <a:latin typeface="Calibri" charset="0"/>
              </a:rPr>
              <a:pPr eaLnBrk="1" hangingPunct="1"/>
              <a:t>5</a:t>
            </a:fld>
            <a:endParaRPr lang="fi-FI" altLang="fi-FI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6627" name="Otsikko 1"/>
          <p:cNvSpPr>
            <a:spLocks noGrp="1"/>
          </p:cNvSpPr>
          <p:nvPr>
            <p:ph type="title"/>
          </p:nvPr>
        </p:nvSpPr>
        <p:spPr>
          <a:xfrm>
            <a:off x="2259013" y="228600"/>
            <a:ext cx="8229600" cy="1143000"/>
          </a:xfrm>
        </p:spPr>
        <p:txBody>
          <a:bodyPr/>
          <a:lstStyle/>
          <a:p>
            <a:pPr eaLnBrk="1" hangingPunct="1"/>
            <a:r>
              <a:rPr lang="fi-FI" altLang="fi-FI" sz="3400" dirty="0" smtClean="0">
                <a:latin typeface="Arial Black" charset="0"/>
                <a:ea typeface="ＭＳ Ｐゴシック" charset="-128"/>
              </a:rPr>
              <a:t>Mielenterveyttä suojaavia ja uhkaavia tekijöitä </a:t>
            </a:r>
            <a:endParaRPr lang="fi-FI" altLang="fi-FI" sz="3400" dirty="0">
              <a:latin typeface="Arial Black" charset="0"/>
              <a:ea typeface="ＭＳ Ｐゴシック" charset="-128"/>
            </a:endParaRPr>
          </a:p>
        </p:txBody>
      </p:sp>
      <p:sp>
        <p:nvSpPr>
          <p:cNvPr id="26628" name="Picture 4" descr="178mielenterveys"/>
          <p:cNvSpPr>
            <a:spLocks noChangeAspect="1" noChangeArrowheads="1"/>
          </p:cNvSpPr>
          <p:nvPr/>
        </p:nvSpPr>
        <p:spPr bwMode="auto">
          <a:xfrm>
            <a:off x="3359150" y="1974850"/>
            <a:ext cx="518795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fi-FI" altLang="fi-FI" sz="1800"/>
          </a:p>
        </p:txBody>
      </p:sp>
      <p:sp>
        <p:nvSpPr>
          <p:cNvPr id="7" name="Alatunnisteen paikkamerkki 4"/>
          <p:cNvSpPr txBox="1">
            <a:spLocks/>
          </p:cNvSpPr>
          <p:nvPr/>
        </p:nvSpPr>
        <p:spPr bwMode="auto">
          <a:xfrm>
            <a:off x="4191000" y="65087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37931725" indent="-37474525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1" hangingPunct="1"/>
            <a:r>
              <a:rPr lang="fi-FI" altLang="fi-FI" sz="800" dirty="0" smtClean="0">
                <a:solidFill>
                  <a:srgbClr val="000000"/>
                </a:solidFill>
              </a:rPr>
              <a:t>VIRTAA TE2 Ihminen, ympäristö ja terveys | Mielen hyvinvointia etsimässä</a:t>
            </a:r>
            <a:endParaRPr lang="fi-FI" altLang="fi-FI" sz="800" dirty="0">
              <a:solidFill>
                <a:srgbClr val="000000"/>
              </a:solidFill>
            </a:endParaRPr>
          </a:p>
        </p:txBody>
      </p:sp>
      <p:pic>
        <p:nvPicPr>
          <p:cNvPr id="3" name="Kuva 2" descr="Näyttökuva 2017-10-23 kello 10.18.3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013" y="1235075"/>
            <a:ext cx="723084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0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ian numeron paikkamerkki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D23A503-D1FF-0A4D-B9C1-8B4959AB6389}" type="slidenum">
              <a:rPr lang="fi-FI" altLang="fi-FI" sz="1200">
                <a:solidFill>
                  <a:srgbClr val="898989"/>
                </a:solidFill>
                <a:latin typeface="Calibri" charset="0"/>
              </a:rPr>
              <a:pPr eaLnBrk="1" hangingPunct="1"/>
              <a:t>6</a:t>
            </a:fld>
            <a:endParaRPr lang="fi-FI" altLang="fi-FI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8675" name="Otsikko 1"/>
          <p:cNvSpPr>
            <a:spLocks noGrp="1"/>
          </p:cNvSpPr>
          <p:nvPr>
            <p:ph type="title"/>
          </p:nvPr>
        </p:nvSpPr>
        <p:spPr>
          <a:xfrm>
            <a:off x="2208213" y="228600"/>
            <a:ext cx="8229600" cy="1143000"/>
          </a:xfrm>
        </p:spPr>
        <p:txBody>
          <a:bodyPr/>
          <a:lstStyle/>
          <a:p>
            <a:pPr eaLnBrk="1" hangingPunct="1"/>
            <a:r>
              <a:rPr lang="fi-FI" altLang="fi-FI" sz="4000">
                <a:latin typeface="Arial Black" charset="0"/>
                <a:ea typeface="ＭＳ Ｐゴシック" charset="-128"/>
              </a:rPr>
              <a:t>Mielenterveyden voimavarat</a:t>
            </a:r>
          </a:p>
        </p:txBody>
      </p:sp>
      <p:pic>
        <p:nvPicPr>
          <p:cNvPr id="28676" name="Kuva 4" descr="mielenterveyden_voimavara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160" y="1219200"/>
            <a:ext cx="7358270" cy="520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latunnisteen paikkamerkki 4"/>
          <p:cNvSpPr txBox="1">
            <a:spLocks/>
          </p:cNvSpPr>
          <p:nvPr/>
        </p:nvSpPr>
        <p:spPr bwMode="auto">
          <a:xfrm>
            <a:off x="4191000" y="65087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37931725" indent="-37474525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1" hangingPunct="1"/>
            <a:r>
              <a:rPr lang="fi-FI" altLang="fi-FI" sz="800" dirty="0" smtClean="0">
                <a:solidFill>
                  <a:srgbClr val="000000"/>
                </a:solidFill>
              </a:rPr>
              <a:t>VIRTAA TE2 Ihminen, ympäristö ja terveys | Mielen hyvinvointia etsimässä</a:t>
            </a:r>
            <a:endParaRPr lang="fi-FI" altLang="fi-FI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25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8000" dirty="0" smtClean="0"/>
              <a:t>MITEN LIIKUNNAN JA MIELIALAN YHTEYKSIÄ VOIDAAN SELITTÄÄ?</a:t>
            </a:r>
            <a:endParaRPr lang="fi-FI" sz="80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A9DD3-E3ED-654B-B999-5A70B35E34E2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7725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>
                <a:latin typeface="Arial Black" charset="0"/>
                <a:ea typeface="ＭＳ Ｐゴシック" charset="-128"/>
              </a:rPr>
              <a:t>Tutustukaa itseenne</a:t>
            </a:r>
          </a:p>
        </p:txBody>
      </p:sp>
      <p:sp>
        <p:nvSpPr>
          <p:cNvPr id="19459" name="Dian numeron paikkamerkki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CFA7910-E5A7-B340-959E-072462E7C74D}" type="slidenum">
              <a:rPr lang="fi-FI" altLang="fi-FI" sz="1200">
                <a:solidFill>
                  <a:srgbClr val="898989"/>
                </a:solidFill>
                <a:latin typeface="Calibri" charset="0"/>
              </a:rPr>
              <a:pPr eaLnBrk="1" hangingPunct="1"/>
              <a:t>8</a:t>
            </a:fld>
            <a:endParaRPr lang="fi-FI" altLang="fi-FI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3576639" y="1628776"/>
            <a:ext cx="5400675" cy="4608513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fi-FI" altLang="fi-FI" sz="1800"/>
          </a:p>
        </p:txBody>
      </p:sp>
      <p:sp>
        <p:nvSpPr>
          <p:cNvPr id="19461" name="Line 6"/>
          <p:cNvSpPr>
            <a:spLocks noChangeShapeType="1"/>
          </p:cNvSpPr>
          <p:nvPr/>
        </p:nvSpPr>
        <p:spPr bwMode="auto">
          <a:xfrm>
            <a:off x="3287713" y="3933825"/>
            <a:ext cx="59055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4146550" y="2852738"/>
            <a:ext cx="1949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fi-FI" altLang="fi-FI" sz="1800" b="1">
                <a:solidFill>
                  <a:schemeClr val="bg1"/>
                </a:solidFill>
              </a:rPr>
              <a:t>Kiva tapahtuma </a:t>
            </a:r>
          </a:p>
          <a:p>
            <a:pPr algn="ctr" eaLnBrk="1" hangingPunct="1"/>
            <a:r>
              <a:rPr lang="fi-FI" altLang="fi-FI" sz="1800" b="1">
                <a:solidFill>
                  <a:schemeClr val="bg1"/>
                </a:solidFill>
              </a:rPr>
              <a:t>elämässäni</a:t>
            </a:r>
          </a:p>
        </p:txBody>
      </p:sp>
      <p:sp>
        <p:nvSpPr>
          <p:cNvPr id="19463" name="Text Box 8"/>
          <p:cNvSpPr txBox="1">
            <a:spLocks noChangeArrowheads="1"/>
          </p:cNvSpPr>
          <p:nvPr/>
        </p:nvSpPr>
        <p:spPr bwMode="auto">
          <a:xfrm>
            <a:off x="6508750" y="2636839"/>
            <a:ext cx="19875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fi-FI" altLang="fi-FI" sz="1800" b="1">
                <a:solidFill>
                  <a:schemeClr val="bg1"/>
                </a:solidFill>
              </a:rPr>
              <a:t>Hankala tilanne, </a:t>
            </a:r>
          </a:p>
          <a:p>
            <a:pPr algn="ctr" eaLnBrk="1" hangingPunct="1"/>
            <a:r>
              <a:rPr lang="fi-FI" altLang="fi-FI" sz="1800" b="1">
                <a:solidFill>
                  <a:schemeClr val="bg1"/>
                </a:solidFill>
              </a:rPr>
              <a:t>josta selviydyin </a:t>
            </a:r>
          </a:p>
          <a:p>
            <a:pPr algn="ctr" eaLnBrk="1" hangingPunct="1"/>
            <a:r>
              <a:rPr lang="fi-FI" altLang="fi-FI" sz="1800" b="1">
                <a:solidFill>
                  <a:schemeClr val="bg1"/>
                </a:solidFill>
              </a:rPr>
              <a:t>mielestäni hyvin</a:t>
            </a:r>
          </a:p>
        </p:txBody>
      </p:sp>
      <p:sp>
        <p:nvSpPr>
          <p:cNvPr id="19464" name="Text Box 9"/>
          <p:cNvSpPr txBox="1">
            <a:spLocks noChangeArrowheads="1"/>
          </p:cNvSpPr>
          <p:nvPr/>
        </p:nvSpPr>
        <p:spPr bwMode="auto">
          <a:xfrm>
            <a:off x="4608513" y="4384675"/>
            <a:ext cx="14160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fi-FI" altLang="fi-FI" sz="1800" b="1">
                <a:solidFill>
                  <a:schemeClr val="bg1"/>
                </a:solidFill>
              </a:rPr>
              <a:t>Tärkeä </a:t>
            </a:r>
          </a:p>
          <a:p>
            <a:pPr algn="ctr" eaLnBrk="1" hangingPunct="1"/>
            <a:r>
              <a:rPr lang="fi-FI" altLang="fi-FI" sz="1800" b="1">
                <a:solidFill>
                  <a:schemeClr val="bg1"/>
                </a:solidFill>
              </a:rPr>
              <a:t>asia </a:t>
            </a:r>
          </a:p>
          <a:p>
            <a:pPr algn="ctr" eaLnBrk="1" hangingPunct="1"/>
            <a:r>
              <a:rPr lang="fi-FI" altLang="fi-FI" sz="1800" b="1">
                <a:solidFill>
                  <a:schemeClr val="bg1"/>
                </a:solidFill>
              </a:rPr>
              <a:t>elämässäni</a:t>
            </a:r>
          </a:p>
        </p:txBody>
      </p:sp>
      <p:sp>
        <p:nvSpPr>
          <p:cNvPr id="19465" name="Text Box 10"/>
          <p:cNvSpPr txBox="1">
            <a:spLocks noChangeArrowheads="1"/>
          </p:cNvSpPr>
          <p:nvPr/>
        </p:nvSpPr>
        <p:spPr bwMode="auto">
          <a:xfrm>
            <a:off x="6238875" y="4076701"/>
            <a:ext cx="208915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fi-FI" altLang="fi-FI" sz="1800" b="1">
                <a:solidFill>
                  <a:schemeClr val="bg1"/>
                </a:solidFill>
              </a:rPr>
              <a:t>Ominaisuus, </a:t>
            </a:r>
          </a:p>
          <a:p>
            <a:pPr algn="ctr" eaLnBrk="1" hangingPunct="1"/>
            <a:r>
              <a:rPr lang="fi-FI" altLang="fi-FI" sz="1800" b="1">
                <a:solidFill>
                  <a:schemeClr val="bg1"/>
                </a:solidFill>
              </a:rPr>
              <a:t>jota kaverini minussa</a:t>
            </a:r>
          </a:p>
          <a:p>
            <a:pPr algn="ctr" eaLnBrk="1" hangingPunct="1"/>
            <a:r>
              <a:rPr lang="fi-FI" altLang="fi-FI" sz="1800" b="1">
                <a:solidFill>
                  <a:schemeClr val="bg1"/>
                </a:solidFill>
              </a:rPr>
              <a:t>kaipaavat</a:t>
            </a:r>
          </a:p>
          <a:p>
            <a:pPr algn="ctr" eaLnBrk="1" hangingPunct="1"/>
            <a:r>
              <a:rPr lang="fi-FI" altLang="fi-FI" sz="1800" b="1">
                <a:solidFill>
                  <a:schemeClr val="bg1"/>
                </a:solidFill>
              </a:rPr>
              <a:t>ollessani poissa</a:t>
            </a:r>
          </a:p>
        </p:txBody>
      </p:sp>
      <p:sp>
        <p:nvSpPr>
          <p:cNvPr id="19466" name="Line 12"/>
          <p:cNvSpPr>
            <a:spLocks noChangeShapeType="1"/>
          </p:cNvSpPr>
          <p:nvPr/>
        </p:nvSpPr>
        <p:spPr bwMode="auto">
          <a:xfrm>
            <a:off x="6248400" y="1341438"/>
            <a:ext cx="0" cy="51117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11" name="Alatunnisteen paikkamerkki 4"/>
          <p:cNvSpPr txBox="1">
            <a:spLocks/>
          </p:cNvSpPr>
          <p:nvPr/>
        </p:nvSpPr>
        <p:spPr bwMode="auto">
          <a:xfrm>
            <a:off x="4191000" y="65087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37931725" indent="-37474525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1" hangingPunct="1"/>
            <a:r>
              <a:rPr lang="fi-FI" altLang="fi-FI" sz="800" dirty="0" smtClean="0">
                <a:solidFill>
                  <a:srgbClr val="000000"/>
                </a:solidFill>
              </a:rPr>
              <a:t>VIRTAA TE2 Ihminen, ympäristö ja terveys | Mielen hyvinvointia etsimässä</a:t>
            </a:r>
            <a:endParaRPr lang="fi-FI" altLang="fi-FI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79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tsikko 1"/>
          <p:cNvSpPr>
            <a:spLocks noGrp="1"/>
          </p:cNvSpPr>
          <p:nvPr>
            <p:ph type="title"/>
          </p:nvPr>
        </p:nvSpPr>
        <p:spPr>
          <a:xfrm>
            <a:off x="2208213" y="381000"/>
            <a:ext cx="8229600" cy="1143000"/>
          </a:xfrm>
        </p:spPr>
        <p:txBody>
          <a:bodyPr/>
          <a:lstStyle/>
          <a:p>
            <a:pPr eaLnBrk="1" hangingPunct="1"/>
            <a:r>
              <a:rPr lang="fi-FI" altLang="fi-FI">
                <a:latin typeface="Arial Black" charset="0"/>
                <a:ea typeface="ＭＳ Ｐゴシック" charset="-128"/>
              </a:rPr>
              <a:t>Itseen liittyvät termit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1225"/>
              </a:spcBef>
              <a:buNone/>
            </a:pPr>
            <a:r>
              <a:rPr lang="fi-FI" altLang="fi-FI" sz="2600" b="1" i="1">
                <a:solidFill>
                  <a:srgbClr val="3366CC"/>
                </a:solidFill>
                <a:latin typeface="Arial" charset="0"/>
                <a:ea typeface="ＭＳ Ｐゴシック" charset="-128"/>
              </a:rPr>
              <a:t>Itsearvostus</a:t>
            </a:r>
            <a:r>
              <a:rPr lang="fi-FI" altLang="fi-FI" sz="2600">
                <a:latin typeface="Arial" charset="0"/>
                <a:ea typeface="ＭＳ Ｐゴシック" charset="-128"/>
              </a:rPr>
              <a:t>: käsitys omasta kykenevyydestä, merkittävyydestä ja menestyvyydestä, oman itsen hyväksymistä, itseään arvostava ihminen tunnistaa rajoituksensa ja odottaa kasvavansa ihmisenä</a:t>
            </a:r>
          </a:p>
          <a:p>
            <a:pPr>
              <a:lnSpc>
                <a:spcPct val="80000"/>
              </a:lnSpc>
              <a:spcBef>
                <a:spcPts val="1225"/>
              </a:spcBef>
              <a:buNone/>
            </a:pPr>
            <a:r>
              <a:rPr lang="fi-FI" altLang="fi-FI" sz="2600" b="1" i="1">
                <a:solidFill>
                  <a:srgbClr val="3366CC"/>
                </a:solidFill>
                <a:latin typeface="Arial" charset="0"/>
                <a:ea typeface="ＭＳ Ｐゴシック" charset="-128"/>
              </a:rPr>
              <a:t>Itseluottamus</a:t>
            </a:r>
            <a:r>
              <a:rPr lang="fi-FI" altLang="fi-FI" sz="2600">
                <a:latin typeface="Arial" charset="0"/>
                <a:ea typeface="ＭＳ Ｐゴシック" charset="-128"/>
              </a:rPr>
              <a:t>: kyky luottaa itseensä, tyytyväisyys itseensä ja siihen mitä on tehnyt, ajatellut ja sanonut</a:t>
            </a:r>
          </a:p>
          <a:p>
            <a:pPr>
              <a:lnSpc>
                <a:spcPct val="80000"/>
              </a:lnSpc>
              <a:spcBef>
                <a:spcPts val="1225"/>
              </a:spcBef>
              <a:buNone/>
            </a:pPr>
            <a:r>
              <a:rPr lang="fi-FI" altLang="fi-FI" sz="2600" b="1" i="1">
                <a:solidFill>
                  <a:srgbClr val="3366CC"/>
                </a:solidFill>
                <a:latin typeface="Arial" charset="0"/>
                <a:ea typeface="ＭＳ Ｐゴシック" charset="-128"/>
              </a:rPr>
              <a:t>Itsetuntemus</a:t>
            </a:r>
            <a:r>
              <a:rPr lang="fi-FI" altLang="fi-FI" sz="2600">
                <a:latin typeface="Arial" charset="0"/>
                <a:ea typeface="ＭＳ Ｐゴシック" charset="-128"/>
              </a:rPr>
              <a:t>: identiteetti, minuus, minäkuva, käsitys omasta itsestä</a:t>
            </a:r>
          </a:p>
          <a:p>
            <a:pPr>
              <a:lnSpc>
                <a:spcPct val="80000"/>
              </a:lnSpc>
              <a:spcBef>
                <a:spcPts val="1225"/>
              </a:spcBef>
              <a:buNone/>
            </a:pPr>
            <a:r>
              <a:rPr lang="fi-FI" altLang="fi-FI" sz="2600" b="1" i="1">
                <a:solidFill>
                  <a:srgbClr val="3366CC"/>
                </a:solidFill>
                <a:latin typeface="Arial" charset="0"/>
                <a:ea typeface="ＭＳ Ｐゴシック" charset="-128"/>
              </a:rPr>
              <a:t>Itsetunto</a:t>
            </a:r>
            <a:r>
              <a:rPr lang="fi-FI" altLang="fi-FI" sz="2600">
                <a:latin typeface="Arial" charset="0"/>
                <a:ea typeface="ＭＳ Ｐゴシック" charset="-128"/>
              </a:rPr>
              <a:t>: kyky arvostaa itseä ja luottaa itseen, kyky pitää itsestä, kyky nähdä oma elämä tärkeänä ja arvokkaana, rakentuu itsearvostuksen, itseluottamuksen ja itsetuntemuksen varaan</a:t>
            </a:r>
          </a:p>
          <a:p>
            <a:pPr>
              <a:lnSpc>
                <a:spcPct val="70000"/>
              </a:lnSpc>
              <a:spcBef>
                <a:spcPts val="1225"/>
              </a:spcBef>
              <a:buNone/>
            </a:pPr>
            <a:endParaRPr lang="fi-FI" altLang="fi-FI" sz="2600">
              <a:latin typeface="Arial" charset="0"/>
              <a:ea typeface="ＭＳ Ｐゴシック" charset="-128"/>
            </a:endParaRPr>
          </a:p>
        </p:txBody>
      </p:sp>
      <p:sp>
        <p:nvSpPr>
          <p:cNvPr id="21508" name="Dian numeron paikkamerkki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AE3ABA7C-2934-B045-A92D-A69AD58B2F2C}" type="slidenum">
              <a:rPr lang="fi-FI" altLang="fi-FI" sz="1200">
                <a:solidFill>
                  <a:srgbClr val="898989"/>
                </a:solidFill>
                <a:latin typeface="Calibri" charset="0"/>
              </a:rPr>
              <a:pPr eaLnBrk="1" hangingPunct="1"/>
              <a:t>9</a:t>
            </a:fld>
            <a:endParaRPr lang="fi-FI" altLang="fi-FI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Alatunnisteen paikkamerkki 4"/>
          <p:cNvSpPr txBox="1">
            <a:spLocks/>
          </p:cNvSpPr>
          <p:nvPr/>
        </p:nvSpPr>
        <p:spPr bwMode="auto">
          <a:xfrm>
            <a:off x="4191000" y="65087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37931725" indent="-37474525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1" hangingPunct="1"/>
            <a:r>
              <a:rPr lang="fi-FI" altLang="fi-FI" sz="800" dirty="0" smtClean="0">
                <a:solidFill>
                  <a:srgbClr val="000000"/>
                </a:solidFill>
              </a:rPr>
              <a:t>VIRTAA TE2 Ihminen, ympäristö ja terveys | Mielen hyvinvointia etsimässä</a:t>
            </a:r>
            <a:endParaRPr lang="fi-FI" altLang="fi-FI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694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1047</Words>
  <Application>Microsoft Office PowerPoint</Application>
  <PresentationFormat>Laajakuva</PresentationFormat>
  <Paragraphs>197</Paragraphs>
  <Slides>21</Slides>
  <Notes>18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21</vt:i4>
      </vt:variant>
    </vt:vector>
  </HeadingPairs>
  <TitlesOfParts>
    <vt:vector size="27" baseType="lpstr">
      <vt:lpstr>ＭＳ Ｐゴシック</vt:lpstr>
      <vt:lpstr>Arial</vt:lpstr>
      <vt:lpstr>Arial Black</vt:lpstr>
      <vt:lpstr>Calibri</vt:lpstr>
      <vt:lpstr>Calibri Light</vt:lpstr>
      <vt:lpstr>Office-teema</vt:lpstr>
      <vt:lpstr>II Mielen hyvinvointia etsimässä</vt:lpstr>
      <vt:lpstr>Mielen terveys ja sairaus</vt:lpstr>
      <vt:lpstr>Mielenterveys on… </vt:lpstr>
      <vt:lpstr>MIELENTERVEYTTÄ SUOJAAVIA JA UHKAAVIA TEKIJÖITÄ?</vt:lpstr>
      <vt:lpstr>Mielenterveyttä suojaavia ja uhkaavia tekijöitä </vt:lpstr>
      <vt:lpstr>Mielenterveyden voimavarat</vt:lpstr>
      <vt:lpstr>PowerPoint-esitys</vt:lpstr>
      <vt:lpstr>Tutustukaa itseenne</vt:lpstr>
      <vt:lpstr>Itseen liittyvät termit</vt:lpstr>
      <vt:lpstr>Hyvä itsetunto on…</vt:lpstr>
      <vt:lpstr>Vinkkejä itsetunnon kohentamiseen</vt:lpstr>
      <vt:lpstr>Tunnetaidot</vt:lpstr>
      <vt:lpstr>Vaaditaanko sinulta liikaa?</vt:lpstr>
      <vt:lpstr>Sosiaalinen tuki ja pääoma</vt:lpstr>
      <vt:lpstr>Näin pidät huolen pääasioista</vt:lpstr>
      <vt:lpstr>Hyvänlaatuinen ja haitallinen stressi</vt:lpstr>
      <vt:lpstr>Stressin mahdollisia seurauksia</vt:lpstr>
      <vt:lpstr>Stressitesti</vt:lpstr>
      <vt:lpstr>Elämänjana</vt:lpstr>
      <vt:lpstr>Kriisin vaiheet</vt:lpstr>
      <vt:lpstr>Syömishäiriöt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 Mielen hyvinvointia etsimässä</dc:title>
  <dc:creator>Microsoft Office -käyttäjä</dc:creator>
  <cp:lastModifiedBy>Tuomaala Samu</cp:lastModifiedBy>
  <cp:revision>16</cp:revision>
  <dcterms:created xsi:type="dcterms:W3CDTF">2017-10-13T06:33:40Z</dcterms:created>
  <dcterms:modified xsi:type="dcterms:W3CDTF">2018-11-09T09:50:26Z</dcterms:modified>
</cp:coreProperties>
</file>