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7F26AA-9BB5-445E-93AD-D717C27C77B5}" v="323" dt="2023-11-21T06:27:25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F3677E-CC8A-4B81-89A9-51F4C05245E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32DFAE6-A6F9-4A3A-837E-7E5050DF8BEC}">
      <dgm:prSet/>
      <dgm:spPr/>
      <dgm:t>
        <a:bodyPr/>
        <a:lstStyle/>
        <a:p>
          <a:r>
            <a:rPr lang="fi-FI"/>
            <a:t>Digital resources and tools can provide students with a wealth of opportunities to collaborate and learn independently.</a:t>
          </a:r>
          <a:endParaRPr lang="en-US"/>
        </a:p>
      </dgm:t>
    </dgm:pt>
    <dgm:pt modelId="{16B67489-C18D-4BDB-B6C4-4E7D38B16509}" type="parTrans" cxnId="{E93C8ECB-9B87-4C26-B73B-E6D9DD7F9DE4}">
      <dgm:prSet/>
      <dgm:spPr/>
      <dgm:t>
        <a:bodyPr/>
        <a:lstStyle/>
        <a:p>
          <a:endParaRPr lang="en-US"/>
        </a:p>
      </dgm:t>
    </dgm:pt>
    <dgm:pt modelId="{15C3F893-970D-40A2-8E86-626CC6C03DED}" type="sibTrans" cxnId="{E93C8ECB-9B87-4C26-B73B-E6D9DD7F9DE4}">
      <dgm:prSet/>
      <dgm:spPr/>
      <dgm:t>
        <a:bodyPr/>
        <a:lstStyle/>
        <a:p>
          <a:endParaRPr lang="en-US"/>
        </a:p>
      </dgm:t>
    </dgm:pt>
    <dgm:pt modelId="{D1A9C74B-8A6E-49F5-83F7-304E132E7474}">
      <dgm:prSet/>
      <dgm:spPr/>
      <dgm:t>
        <a:bodyPr/>
        <a:lstStyle/>
        <a:p>
          <a:r>
            <a:rPr lang="fi-FI"/>
            <a:t>Some of the benefits of using digital resources and tools for collaborative and self-directed learning include:</a:t>
          </a:r>
          <a:endParaRPr lang="en-US"/>
        </a:p>
      </dgm:t>
    </dgm:pt>
    <dgm:pt modelId="{6F754B0E-C1E1-426D-9422-118C5FC582C4}" type="parTrans" cxnId="{5C37CC4C-6294-46D4-8A20-2636253E6402}">
      <dgm:prSet/>
      <dgm:spPr/>
      <dgm:t>
        <a:bodyPr/>
        <a:lstStyle/>
        <a:p>
          <a:endParaRPr lang="en-US"/>
        </a:p>
      </dgm:t>
    </dgm:pt>
    <dgm:pt modelId="{B8CE06D5-F7E1-4796-BB3A-E6939D16433F}" type="sibTrans" cxnId="{5C37CC4C-6294-46D4-8A20-2636253E6402}">
      <dgm:prSet/>
      <dgm:spPr/>
      <dgm:t>
        <a:bodyPr/>
        <a:lstStyle/>
        <a:p>
          <a:endParaRPr lang="en-US"/>
        </a:p>
      </dgm:t>
    </dgm:pt>
    <dgm:pt modelId="{E114F0B1-F2ED-485E-A4E0-770BD5EDA9D2}">
      <dgm:prSet/>
      <dgm:spPr/>
      <dgm:t>
        <a:bodyPr/>
        <a:lstStyle/>
        <a:p>
          <a:r>
            <a:rPr lang="fi-FI"/>
            <a:t>Increased access to information and resources</a:t>
          </a:r>
          <a:endParaRPr lang="en-US"/>
        </a:p>
      </dgm:t>
    </dgm:pt>
    <dgm:pt modelId="{BFB76B67-301D-4BA1-BB0E-228152E9EAE1}" type="parTrans" cxnId="{02B4B25A-ABB0-49C9-BE32-A948447EBC3B}">
      <dgm:prSet/>
      <dgm:spPr/>
      <dgm:t>
        <a:bodyPr/>
        <a:lstStyle/>
        <a:p>
          <a:endParaRPr lang="en-US"/>
        </a:p>
      </dgm:t>
    </dgm:pt>
    <dgm:pt modelId="{44A38C8E-2380-4B43-90BC-3A5F3D9858CC}" type="sibTrans" cxnId="{02B4B25A-ABB0-49C9-BE32-A948447EBC3B}">
      <dgm:prSet/>
      <dgm:spPr/>
      <dgm:t>
        <a:bodyPr/>
        <a:lstStyle/>
        <a:p>
          <a:endParaRPr lang="en-US"/>
        </a:p>
      </dgm:t>
    </dgm:pt>
    <dgm:pt modelId="{B6B22189-6D45-4A01-91F8-C531B8B9928A}">
      <dgm:prSet/>
      <dgm:spPr/>
      <dgm:t>
        <a:bodyPr/>
        <a:lstStyle/>
        <a:p>
          <a:r>
            <a:rPr lang="fi-FI"/>
            <a:t>Opportunities for real-time communication and collaboration</a:t>
          </a:r>
          <a:endParaRPr lang="en-US"/>
        </a:p>
      </dgm:t>
    </dgm:pt>
    <dgm:pt modelId="{245DE7D5-D4D1-4069-B4F0-DC809BDB5BAA}" type="parTrans" cxnId="{47D1C158-B972-47FB-87E9-22B9681AB07C}">
      <dgm:prSet/>
      <dgm:spPr/>
      <dgm:t>
        <a:bodyPr/>
        <a:lstStyle/>
        <a:p>
          <a:endParaRPr lang="en-US"/>
        </a:p>
      </dgm:t>
    </dgm:pt>
    <dgm:pt modelId="{7C1A4771-9DE2-4812-AEC1-062D27DAA3C7}" type="sibTrans" cxnId="{47D1C158-B972-47FB-87E9-22B9681AB07C}">
      <dgm:prSet/>
      <dgm:spPr/>
      <dgm:t>
        <a:bodyPr/>
        <a:lstStyle/>
        <a:p>
          <a:endParaRPr lang="en-US"/>
        </a:p>
      </dgm:t>
    </dgm:pt>
    <dgm:pt modelId="{F4A02985-AB96-49CB-B2EC-8BEF3340FC86}">
      <dgm:prSet/>
      <dgm:spPr/>
      <dgm:t>
        <a:bodyPr/>
        <a:lstStyle/>
        <a:p>
          <a:r>
            <a:rPr lang="fi-FI"/>
            <a:t>Personalized learning experiences</a:t>
          </a:r>
          <a:endParaRPr lang="en-US"/>
        </a:p>
      </dgm:t>
    </dgm:pt>
    <dgm:pt modelId="{58769856-804B-48FA-92EA-CBFC63DF1E95}" type="parTrans" cxnId="{461F024F-2310-4D11-BB5D-BF462ED1FEFC}">
      <dgm:prSet/>
      <dgm:spPr/>
      <dgm:t>
        <a:bodyPr/>
        <a:lstStyle/>
        <a:p>
          <a:endParaRPr lang="en-US"/>
        </a:p>
      </dgm:t>
    </dgm:pt>
    <dgm:pt modelId="{4E0FF5DC-D0B9-44B7-9520-E8A620FB6A47}" type="sibTrans" cxnId="{461F024F-2310-4D11-BB5D-BF462ED1FEFC}">
      <dgm:prSet/>
      <dgm:spPr/>
      <dgm:t>
        <a:bodyPr/>
        <a:lstStyle/>
        <a:p>
          <a:endParaRPr lang="en-US"/>
        </a:p>
      </dgm:t>
    </dgm:pt>
    <dgm:pt modelId="{B138E11C-7EF5-434F-AD9B-06E4286BF093}">
      <dgm:prSet/>
      <dgm:spPr/>
      <dgm:t>
        <a:bodyPr/>
        <a:lstStyle/>
        <a:p>
          <a:r>
            <a:rPr lang="fi-FI"/>
            <a:t>Flexible learning environments</a:t>
          </a:r>
          <a:endParaRPr lang="en-US"/>
        </a:p>
      </dgm:t>
    </dgm:pt>
    <dgm:pt modelId="{C35651EC-6D6F-4CC4-BD99-99EC61D20FDF}" type="parTrans" cxnId="{2540FDE7-607D-49A6-9695-EF452D9CDBC7}">
      <dgm:prSet/>
      <dgm:spPr/>
      <dgm:t>
        <a:bodyPr/>
        <a:lstStyle/>
        <a:p>
          <a:endParaRPr lang="en-US"/>
        </a:p>
      </dgm:t>
    </dgm:pt>
    <dgm:pt modelId="{BE438F60-C49E-41F1-8456-700DFC832AD0}" type="sibTrans" cxnId="{2540FDE7-607D-49A6-9695-EF452D9CDBC7}">
      <dgm:prSet/>
      <dgm:spPr/>
      <dgm:t>
        <a:bodyPr/>
        <a:lstStyle/>
        <a:p>
          <a:endParaRPr lang="en-US"/>
        </a:p>
      </dgm:t>
    </dgm:pt>
    <dgm:pt modelId="{B0F32C64-E06B-43B2-BEB0-A4C98E680CD2}" type="pres">
      <dgm:prSet presAssocID="{DAF3677E-CC8A-4B81-89A9-51F4C05245E7}" presName="root" presStyleCnt="0">
        <dgm:presLayoutVars>
          <dgm:dir/>
          <dgm:resizeHandles val="exact"/>
        </dgm:presLayoutVars>
      </dgm:prSet>
      <dgm:spPr/>
    </dgm:pt>
    <dgm:pt modelId="{7825262A-6565-4582-A558-F74F3E611701}" type="pres">
      <dgm:prSet presAssocID="{C32DFAE6-A6F9-4A3A-837E-7E5050DF8BEC}" presName="compNode" presStyleCnt="0"/>
      <dgm:spPr/>
    </dgm:pt>
    <dgm:pt modelId="{2292781D-399F-4CCB-B044-B7F76C342793}" type="pres">
      <dgm:prSet presAssocID="{C32DFAE6-A6F9-4A3A-837E-7E5050DF8BEC}" presName="bgRect" presStyleLbl="bgShp" presStyleIdx="0" presStyleCnt="6"/>
      <dgm:spPr/>
    </dgm:pt>
    <dgm:pt modelId="{34DD5C36-0A01-4AD4-AEB9-3A2AAF773594}" type="pres">
      <dgm:prSet presAssocID="{C32DFAE6-A6F9-4A3A-837E-7E5050DF8BE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okkahuone"/>
        </a:ext>
      </dgm:extLst>
    </dgm:pt>
    <dgm:pt modelId="{EF0F9B78-7BC6-463D-8B26-AB0B22D72F8C}" type="pres">
      <dgm:prSet presAssocID="{C32DFAE6-A6F9-4A3A-837E-7E5050DF8BEC}" presName="spaceRect" presStyleCnt="0"/>
      <dgm:spPr/>
    </dgm:pt>
    <dgm:pt modelId="{9CAE6DCB-08C1-4241-8E6C-879DB43C80F5}" type="pres">
      <dgm:prSet presAssocID="{C32DFAE6-A6F9-4A3A-837E-7E5050DF8BEC}" presName="parTx" presStyleLbl="revTx" presStyleIdx="0" presStyleCnt="6">
        <dgm:presLayoutVars>
          <dgm:chMax val="0"/>
          <dgm:chPref val="0"/>
        </dgm:presLayoutVars>
      </dgm:prSet>
      <dgm:spPr/>
    </dgm:pt>
    <dgm:pt modelId="{211C86C3-1A0F-46BE-9D38-419D590B125D}" type="pres">
      <dgm:prSet presAssocID="{15C3F893-970D-40A2-8E86-626CC6C03DED}" presName="sibTrans" presStyleCnt="0"/>
      <dgm:spPr/>
    </dgm:pt>
    <dgm:pt modelId="{CA6BEE0C-B527-4283-932B-40DBF62DE891}" type="pres">
      <dgm:prSet presAssocID="{D1A9C74B-8A6E-49F5-83F7-304E132E7474}" presName="compNode" presStyleCnt="0"/>
      <dgm:spPr/>
    </dgm:pt>
    <dgm:pt modelId="{6305237A-6E5D-4F0D-91BB-002A9593AA5E}" type="pres">
      <dgm:prSet presAssocID="{D1A9C74B-8A6E-49F5-83F7-304E132E7474}" presName="bgRect" presStyleLbl="bgShp" presStyleIdx="1" presStyleCnt="6"/>
      <dgm:spPr/>
    </dgm:pt>
    <dgm:pt modelId="{9E6D2913-1CBB-4899-A912-7D407864F5F7}" type="pres">
      <dgm:prSet presAssocID="{D1A9C74B-8A6E-49F5-83F7-304E132E747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0D9D0776-BCB0-4F11-89C6-3993F4D2C490}" type="pres">
      <dgm:prSet presAssocID="{D1A9C74B-8A6E-49F5-83F7-304E132E7474}" presName="spaceRect" presStyleCnt="0"/>
      <dgm:spPr/>
    </dgm:pt>
    <dgm:pt modelId="{0AF25F15-99D9-4E7C-BF3F-7CA8367A8B0F}" type="pres">
      <dgm:prSet presAssocID="{D1A9C74B-8A6E-49F5-83F7-304E132E7474}" presName="parTx" presStyleLbl="revTx" presStyleIdx="1" presStyleCnt="6">
        <dgm:presLayoutVars>
          <dgm:chMax val="0"/>
          <dgm:chPref val="0"/>
        </dgm:presLayoutVars>
      </dgm:prSet>
      <dgm:spPr/>
    </dgm:pt>
    <dgm:pt modelId="{9EE19AD6-C568-4CCD-B461-46CABA8D76B9}" type="pres">
      <dgm:prSet presAssocID="{B8CE06D5-F7E1-4796-BB3A-E6939D16433F}" presName="sibTrans" presStyleCnt="0"/>
      <dgm:spPr/>
    </dgm:pt>
    <dgm:pt modelId="{34AD0436-6DB4-4CA5-AD88-B91432745BE4}" type="pres">
      <dgm:prSet presAssocID="{E114F0B1-F2ED-485E-A4E0-770BD5EDA9D2}" presName="compNode" presStyleCnt="0"/>
      <dgm:spPr/>
    </dgm:pt>
    <dgm:pt modelId="{8E240E73-DE86-4867-B66E-013A920DC41C}" type="pres">
      <dgm:prSet presAssocID="{E114F0B1-F2ED-485E-A4E0-770BD5EDA9D2}" presName="bgRect" presStyleLbl="bgShp" presStyleIdx="2" presStyleCnt="6"/>
      <dgm:spPr/>
    </dgm:pt>
    <dgm:pt modelId="{6F595E65-BF0F-4CD6-B4CA-D2B49322E0BE}" type="pres">
      <dgm:prSet presAssocID="{E114F0B1-F2ED-485E-A4E0-770BD5EDA9D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53DB9766-6FD2-4E73-82A7-8264614606DE}" type="pres">
      <dgm:prSet presAssocID="{E114F0B1-F2ED-485E-A4E0-770BD5EDA9D2}" presName="spaceRect" presStyleCnt="0"/>
      <dgm:spPr/>
    </dgm:pt>
    <dgm:pt modelId="{26CFBC14-2F30-47AE-97F8-701CD4C7528D}" type="pres">
      <dgm:prSet presAssocID="{E114F0B1-F2ED-485E-A4E0-770BD5EDA9D2}" presName="parTx" presStyleLbl="revTx" presStyleIdx="2" presStyleCnt="6">
        <dgm:presLayoutVars>
          <dgm:chMax val="0"/>
          <dgm:chPref val="0"/>
        </dgm:presLayoutVars>
      </dgm:prSet>
      <dgm:spPr/>
    </dgm:pt>
    <dgm:pt modelId="{A30C6BC9-0BA7-4ACF-972B-94B8126277E9}" type="pres">
      <dgm:prSet presAssocID="{44A38C8E-2380-4B43-90BC-3A5F3D9858CC}" presName="sibTrans" presStyleCnt="0"/>
      <dgm:spPr/>
    </dgm:pt>
    <dgm:pt modelId="{A07FF9D4-B62C-43A5-A0CC-0DC03BA932D1}" type="pres">
      <dgm:prSet presAssocID="{B6B22189-6D45-4A01-91F8-C531B8B9928A}" presName="compNode" presStyleCnt="0"/>
      <dgm:spPr/>
    </dgm:pt>
    <dgm:pt modelId="{38E41774-9D5C-4337-BEE6-DA11849BC276}" type="pres">
      <dgm:prSet presAssocID="{B6B22189-6D45-4A01-91F8-C531B8B9928A}" presName="bgRect" presStyleLbl="bgShp" presStyleIdx="3" presStyleCnt="6"/>
      <dgm:spPr/>
    </dgm:pt>
    <dgm:pt modelId="{B0022E34-6FB9-4810-BAAF-FF8F11F8859D}" type="pres">
      <dgm:prSet presAssocID="{B6B22189-6D45-4A01-91F8-C531B8B9928A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eskustelu"/>
        </a:ext>
      </dgm:extLst>
    </dgm:pt>
    <dgm:pt modelId="{64AF9656-7DB0-4EBF-AA23-22EBE36A2CF9}" type="pres">
      <dgm:prSet presAssocID="{B6B22189-6D45-4A01-91F8-C531B8B9928A}" presName="spaceRect" presStyleCnt="0"/>
      <dgm:spPr/>
    </dgm:pt>
    <dgm:pt modelId="{661EA3E4-E133-470F-A64C-4B7B552A607A}" type="pres">
      <dgm:prSet presAssocID="{B6B22189-6D45-4A01-91F8-C531B8B9928A}" presName="parTx" presStyleLbl="revTx" presStyleIdx="3" presStyleCnt="6">
        <dgm:presLayoutVars>
          <dgm:chMax val="0"/>
          <dgm:chPref val="0"/>
        </dgm:presLayoutVars>
      </dgm:prSet>
      <dgm:spPr/>
    </dgm:pt>
    <dgm:pt modelId="{DAEC5292-2A96-446E-9157-E312599B6DBA}" type="pres">
      <dgm:prSet presAssocID="{7C1A4771-9DE2-4812-AEC1-062D27DAA3C7}" presName="sibTrans" presStyleCnt="0"/>
      <dgm:spPr/>
    </dgm:pt>
    <dgm:pt modelId="{41CC9B3C-C4CE-457F-B6AA-BCA516125E0A}" type="pres">
      <dgm:prSet presAssocID="{F4A02985-AB96-49CB-B2EC-8BEF3340FC86}" presName="compNode" presStyleCnt="0"/>
      <dgm:spPr/>
    </dgm:pt>
    <dgm:pt modelId="{1C209F2E-C79B-4D88-984C-76444C525D40}" type="pres">
      <dgm:prSet presAssocID="{F4A02985-AB96-49CB-B2EC-8BEF3340FC86}" presName="bgRect" presStyleLbl="bgShp" presStyleIdx="4" presStyleCnt="6"/>
      <dgm:spPr/>
    </dgm:pt>
    <dgm:pt modelId="{8904702F-B8FD-476E-B413-5D77979844D4}" type="pres">
      <dgm:prSet presAssocID="{F4A02985-AB96-49CB-B2EC-8BEF3340FC8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8916B95-B348-4500-91FD-85C505B2B7D0}" type="pres">
      <dgm:prSet presAssocID="{F4A02985-AB96-49CB-B2EC-8BEF3340FC86}" presName="spaceRect" presStyleCnt="0"/>
      <dgm:spPr/>
    </dgm:pt>
    <dgm:pt modelId="{15337625-D1D3-4AF9-A323-6FF056E3A6A1}" type="pres">
      <dgm:prSet presAssocID="{F4A02985-AB96-49CB-B2EC-8BEF3340FC86}" presName="parTx" presStyleLbl="revTx" presStyleIdx="4" presStyleCnt="6">
        <dgm:presLayoutVars>
          <dgm:chMax val="0"/>
          <dgm:chPref val="0"/>
        </dgm:presLayoutVars>
      </dgm:prSet>
      <dgm:spPr/>
    </dgm:pt>
    <dgm:pt modelId="{56B71BE6-8686-4E7D-AC1A-3378D2B2A308}" type="pres">
      <dgm:prSet presAssocID="{4E0FF5DC-D0B9-44B7-9520-E8A620FB6A47}" presName="sibTrans" presStyleCnt="0"/>
      <dgm:spPr/>
    </dgm:pt>
    <dgm:pt modelId="{E665811B-A955-46F5-BF3F-9EC77CC54BBF}" type="pres">
      <dgm:prSet presAssocID="{B138E11C-7EF5-434F-AD9B-06E4286BF093}" presName="compNode" presStyleCnt="0"/>
      <dgm:spPr/>
    </dgm:pt>
    <dgm:pt modelId="{A3E3EFB9-E7B1-4102-A706-9ADF2E65F718}" type="pres">
      <dgm:prSet presAssocID="{B138E11C-7EF5-434F-AD9B-06E4286BF093}" presName="bgRect" presStyleLbl="bgShp" presStyleIdx="5" presStyleCnt="6"/>
      <dgm:spPr/>
    </dgm:pt>
    <dgm:pt modelId="{29C57C69-8285-4441-ADAE-3FC63A758A92}" type="pres">
      <dgm:prSet presAssocID="{B138E11C-7EF5-434F-AD9B-06E4286BF09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ttaja"/>
        </a:ext>
      </dgm:extLst>
    </dgm:pt>
    <dgm:pt modelId="{83B16F0F-7777-4A58-BEB1-5BC7EE4CBFDB}" type="pres">
      <dgm:prSet presAssocID="{B138E11C-7EF5-434F-AD9B-06E4286BF093}" presName="spaceRect" presStyleCnt="0"/>
      <dgm:spPr/>
    </dgm:pt>
    <dgm:pt modelId="{4002093F-70BD-41EF-BC36-4FC39F48E8C2}" type="pres">
      <dgm:prSet presAssocID="{B138E11C-7EF5-434F-AD9B-06E4286BF093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D1EC8A27-F1D5-438A-BF02-6B8455256E10}" type="presOf" srcId="{B6B22189-6D45-4A01-91F8-C531B8B9928A}" destId="{661EA3E4-E133-470F-A64C-4B7B552A607A}" srcOrd="0" destOrd="0" presId="urn:microsoft.com/office/officeart/2018/2/layout/IconVerticalSolidList"/>
    <dgm:cxn modelId="{5C37CC4C-6294-46D4-8A20-2636253E6402}" srcId="{DAF3677E-CC8A-4B81-89A9-51F4C05245E7}" destId="{D1A9C74B-8A6E-49F5-83F7-304E132E7474}" srcOrd="1" destOrd="0" parTransId="{6F754B0E-C1E1-426D-9422-118C5FC582C4}" sibTransId="{B8CE06D5-F7E1-4796-BB3A-E6939D16433F}"/>
    <dgm:cxn modelId="{461F024F-2310-4D11-BB5D-BF462ED1FEFC}" srcId="{DAF3677E-CC8A-4B81-89A9-51F4C05245E7}" destId="{F4A02985-AB96-49CB-B2EC-8BEF3340FC86}" srcOrd="4" destOrd="0" parTransId="{58769856-804B-48FA-92EA-CBFC63DF1E95}" sibTransId="{4E0FF5DC-D0B9-44B7-9520-E8A620FB6A47}"/>
    <dgm:cxn modelId="{6A8A1251-C68C-47D1-958B-8BE983210334}" type="presOf" srcId="{D1A9C74B-8A6E-49F5-83F7-304E132E7474}" destId="{0AF25F15-99D9-4E7C-BF3F-7CA8367A8B0F}" srcOrd="0" destOrd="0" presId="urn:microsoft.com/office/officeart/2018/2/layout/IconVerticalSolidList"/>
    <dgm:cxn modelId="{2D0C5672-07AE-4E27-AF8A-45A0592E400D}" type="presOf" srcId="{B138E11C-7EF5-434F-AD9B-06E4286BF093}" destId="{4002093F-70BD-41EF-BC36-4FC39F48E8C2}" srcOrd="0" destOrd="0" presId="urn:microsoft.com/office/officeart/2018/2/layout/IconVerticalSolidList"/>
    <dgm:cxn modelId="{47D1C158-B972-47FB-87E9-22B9681AB07C}" srcId="{DAF3677E-CC8A-4B81-89A9-51F4C05245E7}" destId="{B6B22189-6D45-4A01-91F8-C531B8B9928A}" srcOrd="3" destOrd="0" parTransId="{245DE7D5-D4D1-4069-B4F0-DC809BDB5BAA}" sibTransId="{7C1A4771-9DE2-4812-AEC1-062D27DAA3C7}"/>
    <dgm:cxn modelId="{02B4B25A-ABB0-49C9-BE32-A948447EBC3B}" srcId="{DAF3677E-CC8A-4B81-89A9-51F4C05245E7}" destId="{E114F0B1-F2ED-485E-A4E0-770BD5EDA9D2}" srcOrd="2" destOrd="0" parTransId="{BFB76B67-301D-4BA1-BB0E-228152E9EAE1}" sibTransId="{44A38C8E-2380-4B43-90BC-3A5F3D9858CC}"/>
    <dgm:cxn modelId="{D7C5BF87-6990-4846-BA65-5F2BECFDBBD6}" type="presOf" srcId="{E114F0B1-F2ED-485E-A4E0-770BD5EDA9D2}" destId="{26CFBC14-2F30-47AE-97F8-701CD4C7528D}" srcOrd="0" destOrd="0" presId="urn:microsoft.com/office/officeart/2018/2/layout/IconVerticalSolidList"/>
    <dgm:cxn modelId="{7B554A8C-B315-4393-84DF-A32E5D34F124}" type="presOf" srcId="{DAF3677E-CC8A-4B81-89A9-51F4C05245E7}" destId="{B0F32C64-E06B-43B2-BEB0-A4C98E680CD2}" srcOrd="0" destOrd="0" presId="urn:microsoft.com/office/officeart/2018/2/layout/IconVerticalSolidList"/>
    <dgm:cxn modelId="{3C9C10A8-43B9-4D14-9048-7FC9E54C87E9}" type="presOf" srcId="{F4A02985-AB96-49CB-B2EC-8BEF3340FC86}" destId="{15337625-D1D3-4AF9-A323-6FF056E3A6A1}" srcOrd="0" destOrd="0" presId="urn:microsoft.com/office/officeart/2018/2/layout/IconVerticalSolidList"/>
    <dgm:cxn modelId="{E93C8ECB-9B87-4C26-B73B-E6D9DD7F9DE4}" srcId="{DAF3677E-CC8A-4B81-89A9-51F4C05245E7}" destId="{C32DFAE6-A6F9-4A3A-837E-7E5050DF8BEC}" srcOrd="0" destOrd="0" parTransId="{16B67489-C18D-4BDB-B6C4-4E7D38B16509}" sibTransId="{15C3F893-970D-40A2-8E86-626CC6C03DED}"/>
    <dgm:cxn modelId="{2540FDE7-607D-49A6-9695-EF452D9CDBC7}" srcId="{DAF3677E-CC8A-4B81-89A9-51F4C05245E7}" destId="{B138E11C-7EF5-434F-AD9B-06E4286BF093}" srcOrd="5" destOrd="0" parTransId="{C35651EC-6D6F-4CC4-BD99-99EC61D20FDF}" sibTransId="{BE438F60-C49E-41F1-8456-700DFC832AD0}"/>
    <dgm:cxn modelId="{B4C9E9F7-4F0A-49BF-87CA-A6FC2F005EEF}" type="presOf" srcId="{C32DFAE6-A6F9-4A3A-837E-7E5050DF8BEC}" destId="{9CAE6DCB-08C1-4241-8E6C-879DB43C80F5}" srcOrd="0" destOrd="0" presId="urn:microsoft.com/office/officeart/2018/2/layout/IconVerticalSolidList"/>
    <dgm:cxn modelId="{4D3059F6-551B-4D16-8B78-6515BE405B28}" type="presParOf" srcId="{B0F32C64-E06B-43B2-BEB0-A4C98E680CD2}" destId="{7825262A-6565-4582-A558-F74F3E611701}" srcOrd="0" destOrd="0" presId="urn:microsoft.com/office/officeart/2018/2/layout/IconVerticalSolidList"/>
    <dgm:cxn modelId="{6B603DBA-2D1D-4EB7-8EFF-6E674E625A42}" type="presParOf" srcId="{7825262A-6565-4582-A558-F74F3E611701}" destId="{2292781D-399F-4CCB-B044-B7F76C342793}" srcOrd="0" destOrd="0" presId="urn:microsoft.com/office/officeart/2018/2/layout/IconVerticalSolidList"/>
    <dgm:cxn modelId="{973E66E0-0021-4FA0-B5F6-312B814A42A4}" type="presParOf" srcId="{7825262A-6565-4582-A558-F74F3E611701}" destId="{34DD5C36-0A01-4AD4-AEB9-3A2AAF773594}" srcOrd="1" destOrd="0" presId="urn:microsoft.com/office/officeart/2018/2/layout/IconVerticalSolidList"/>
    <dgm:cxn modelId="{84EE221A-D585-41F6-83A5-976231167A3F}" type="presParOf" srcId="{7825262A-6565-4582-A558-F74F3E611701}" destId="{EF0F9B78-7BC6-463D-8B26-AB0B22D72F8C}" srcOrd="2" destOrd="0" presId="urn:microsoft.com/office/officeart/2018/2/layout/IconVerticalSolidList"/>
    <dgm:cxn modelId="{67F2B3C9-F24E-4237-B30A-C828FB6E08AF}" type="presParOf" srcId="{7825262A-6565-4582-A558-F74F3E611701}" destId="{9CAE6DCB-08C1-4241-8E6C-879DB43C80F5}" srcOrd="3" destOrd="0" presId="urn:microsoft.com/office/officeart/2018/2/layout/IconVerticalSolidList"/>
    <dgm:cxn modelId="{2E7AC31F-2109-446F-B224-2FB4DA4BF41F}" type="presParOf" srcId="{B0F32C64-E06B-43B2-BEB0-A4C98E680CD2}" destId="{211C86C3-1A0F-46BE-9D38-419D590B125D}" srcOrd="1" destOrd="0" presId="urn:microsoft.com/office/officeart/2018/2/layout/IconVerticalSolidList"/>
    <dgm:cxn modelId="{512438B3-3D38-413E-B68C-D4057A9E3772}" type="presParOf" srcId="{B0F32C64-E06B-43B2-BEB0-A4C98E680CD2}" destId="{CA6BEE0C-B527-4283-932B-40DBF62DE891}" srcOrd="2" destOrd="0" presId="urn:microsoft.com/office/officeart/2018/2/layout/IconVerticalSolidList"/>
    <dgm:cxn modelId="{B139831C-08E7-4673-8F82-4330269418AD}" type="presParOf" srcId="{CA6BEE0C-B527-4283-932B-40DBF62DE891}" destId="{6305237A-6E5D-4F0D-91BB-002A9593AA5E}" srcOrd="0" destOrd="0" presId="urn:microsoft.com/office/officeart/2018/2/layout/IconVerticalSolidList"/>
    <dgm:cxn modelId="{54F756E5-779A-4284-B791-BA6404601907}" type="presParOf" srcId="{CA6BEE0C-B527-4283-932B-40DBF62DE891}" destId="{9E6D2913-1CBB-4899-A912-7D407864F5F7}" srcOrd="1" destOrd="0" presId="urn:microsoft.com/office/officeart/2018/2/layout/IconVerticalSolidList"/>
    <dgm:cxn modelId="{DD7CF87B-4458-46EF-BC7D-50BAF06033AB}" type="presParOf" srcId="{CA6BEE0C-B527-4283-932B-40DBF62DE891}" destId="{0D9D0776-BCB0-4F11-89C6-3993F4D2C490}" srcOrd="2" destOrd="0" presId="urn:microsoft.com/office/officeart/2018/2/layout/IconVerticalSolidList"/>
    <dgm:cxn modelId="{6DAEFD32-4908-4647-9990-D0D0EAA53A5D}" type="presParOf" srcId="{CA6BEE0C-B527-4283-932B-40DBF62DE891}" destId="{0AF25F15-99D9-4E7C-BF3F-7CA8367A8B0F}" srcOrd="3" destOrd="0" presId="urn:microsoft.com/office/officeart/2018/2/layout/IconVerticalSolidList"/>
    <dgm:cxn modelId="{552C6F28-4C1A-4556-9F95-FC4C7265B063}" type="presParOf" srcId="{B0F32C64-E06B-43B2-BEB0-A4C98E680CD2}" destId="{9EE19AD6-C568-4CCD-B461-46CABA8D76B9}" srcOrd="3" destOrd="0" presId="urn:microsoft.com/office/officeart/2018/2/layout/IconVerticalSolidList"/>
    <dgm:cxn modelId="{E8C8934E-32A6-4A20-96B5-C8B5BC078297}" type="presParOf" srcId="{B0F32C64-E06B-43B2-BEB0-A4C98E680CD2}" destId="{34AD0436-6DB4-4CA5-AD88-B91432745BE4}" srcOrd="4" destOrd="0" presId="urn:microsoft.com/office/officeart/2018/2/layout/IconVerticalSolidList"/>
    <dgm:cxn modelId="{2C97DB67-A023-41A1-9892-4C78A6B3ABFB}" type="presParOf" srcId="{34AD0436-6DB4-4CA5-AD88-B91432745BE4}" destId="{8E240E73-DE86-4867-B66E-013A920DC41C}" srcOrd="0" destOrd="0" presId="urn:microsoft.com/office/officeart/2018/2/layout/IconVerticalSolidList"/>
    <dgm:cxn modelId="{F484F09E-B8E7-4AC6-BBA1-59B3C917223A}" type="presParOf" srcId="{34AD0436-6DB4-4CA5-AD88-B91432745BE4}" destId="{6F595E65-BF0F-4CD6-B4CA-D2B49322E0BE}" srcOrd="1" destOrd="0" presId="urn:microsoft.com/office/officeart/2018/2/layout/IconVerticalSolidList"/>
    <dgm:cxn modelId="{9114C3DA-ADA8-49FF-9D6E-08200A915B51}" type="presParOf" srcId="{34AD0436-6DB4-4CA5-AD88-B91432745BE4}" destId="{53DB9766-6FD2-4E73-82A7-8264614606DE}" srcOrd="2" destOrd="0" presId="urn:microsoft.com/office/officeart/2018/2/layout/IconVerticalSolidList"/>
    <dgm:cxn modelId="{40897C74-D5D1-43D6-835B-1E13B9717B1B}" type="presParOf" srcId="{34AD0436-6DB4-4CA5-AD88-B91432745BE4}" destId="{26CFBC14-2F30-47AE-97F8-701CD4C7528D}" srcOrd="3" destOrd="0" presId="urn:microsoft.com/office/officeart/2018/2/layout/IconVerticalSolidList"/>
    <dgm:cxn modelId="{37F29B94-09CD-40A7-8596-C59143C0B291}" type="presParOf" srcId="{B0F32C64-E06B-43B2-BEB0-A4C98E680CD2}" destId="{A30C6BC9-0BA7-4ACF-972B-94B8126277E9}" srcOrd="5" destOrd="0" presId="urn:microsoft.com/office/officeart/2018/2/layout/IconVerticalSolidList"/>
    <dgm:cxn modelId="{8E94DC30-8081-4DBB-9A36-9AEADC0FB57F}" type="presParOf" srcId="{B0F32C64-E06B-43B2-BEB0-A4C98E680CD2}" destId="{A07FF9D4-B62C-43A5-A0CC-0DC03BA932D1}" srcOrd="6" destOrd="0" presId="urn:microsoft.com/office/officeart/2018/2/layout/IconVerticalSolidList"/>
    <dgm:cxn modelId="{DC9B9B1E-1A61-45A8-AB7D-9C0AB1880D2C}" type="presParOf" srcId="{A07FF9D4-B62C-43A5-A0CC-0DC03BA932D1}" destId="{38E41774-9D5C-4337-BEE6-DA11849BC276}" srcOrd="0" destOrd="0" presId="urn:microsoft.com/office/officeart/2018/2/layout/IconVerticalSolidList"/>
    <dgm:cxn modelId="{46615BA7-26DD-4345-8D49-C6E9F09D52E4}" type="presParOf" srcId="{A07FF9D4-B62C-43A5-A0CC-0DC03BA932D1}" destId="{B0022E34-6FB9-4810-BAAF-FF8F11F8859D}" srcOrd="1" destOrd="0" presId="urn:microsoft.com/office/officeart/2018/2/layout/IconVerticalSolidList"/>
    <dgm:cxn modelId="{60BF85B3-37CF-4AD8-8D89-14FE40723B57}" type="presParOf" srcId="{A07FF9D4-B62C-43A5-A0CC-0DC03BA932D1}" destId="{64AF9656-7DB0-4EBF-AA23-22EBE36A2CF9}" srcOrd="2" destOrd="0" presId="urn:microsoft.com/office/officeart/2018/2/layout/IconVerticalSolidList"/>
    <dgm:cxn modelId="{16A04358-77C7-4477-BB33-18E901E1AFB8}" type="presParOf" srcId="{A07FF9D4-B62C-43A5-A0CC-0DC03BA932D1}" destId="{661EA3E4-E133-470F-A64C-4B7B552A607A}" srcOrd="3" destOrd="0" presId="urn:microsoft.com/office/officeart/2018/2/layout/IconVerticalSolidList"/>
    <dgm:cxn modelId="{22EC855E-C074-46C3-865E-DA54DDE11701}" type="presParOf" srcId="{B0F32C64-E06B-43B2-BEB0-A4C98E680CD2}" destId="{DAEC5292-2A96-446E-9157-E312599B6DBA}" srcOrd="7" destOrd="0" presId="urn:microsoft.com/office/officeart/2018/2/layout/IconVerticalSolidList"/>
    <dgm:cxn modelId="{1152C347-617C-40BC-9A51-8B364A253A5E}" type="presParOf" srcId="{B0F32C64-E06B-43B2-BEB0-A4C98E680CD2}" destId="{41CC9B3C-C4CE-457F-B6AA-BCA516125E0A}" srcOrd="8" destOrd="0" presId="urn:microsoft.com/office/officeart/2018/2/layout/IconVerticalSolidList"/>
    <dgm:cxn modelId="{0E13358F-D0E7-406F-AE0F-3E2FB9867444}" type="presParOf" srcId="{41CC9B3C-C4CE-457F-B6AA-BCA516125E0A}" destId="{1C209F2E-C79B-4D88-984C-76444C525D40}" srcOrd="0" destOrd="0" presId="urn:microsoft.com/office/officeart/2018/2/layout/IconVerticalSolidList"/>
    <dgm:cxn modelId="{0EEEC12F-0D2E-40EA-B085-98A020CFDBFF}" type="presParOf" srcId="{41CC9B3C-C4CE-457F-B6AA-BCA516125E0A}" destId="{8904702F-B8FD-476E-B413-5D77979844D4}" srcOrd="1" destOrd="0" presId="urn:microsoft.com/office/officeart/2018/2/layout/IconVerticalSolidList"/>
    <dgm:cxn modelId="{382BF303-B9D5-441F-A9F8-C772EF8FA1A8}" type="presParOf" srcId="{41CC9B3C-C4CE-457F-B6AA-BCA516125E0A}" destId="{98916B95-B348-4500-91FD-85C505B2B7D0}" srcOrd="2" destOrd="0" presId="urn:microsoft.com/office/officeart/2018/2/layout/IconVerticalSolidList"/>
    <dgm:cxn modelId="{BAFA3EDD-82CE-425A-A3B3-6A5DBFBBBAE0}" type="presParOf" srcId="{41CC9B3C-C4CE-457F-B6AA-BCA516125E0A}" destId="{15337625-D1D3-4AF9-A323-6FF056E3A6A1}" srcOrd="3" destOrd="0" presId="urn:microsoft.com/office/officeart/2018/2/layout/IconVerticalSolidList"/>
    <dgm:cxn modelId="{59392428-3356-4D4F-B30A-B8A34AA97904}" type="presParOf" srcId="{B0F32C64-E06B-43B2-BEB0-A4C98E680CD2}" destId="{56B71BE6-8686-4E7D-AC1A-3378D2B2A308}" srcOrd="9" destOrd="0" presId="urn:microsoft.com/office/officeart/2018/2/layout/IconVerticalSolidList"/>
    <dgm:cxn modelId="{E3FA447F-C231-4079-B212-735A8F8D6448}" type="presParOf" srcId="{B0F32C64-E06B-43B2-BEB0-A4C98E680CD2}" destId="{E665811B-A955-46F5-BF3F-9EC77CC54BBF}" srcOrd="10" destOrd="0" presId="urn:microsoft.com/office/officeart/2018/2/layout/IconVerticalSolidList"/>
    <dgm:cxn modelId="{C691C9F0-6583-4035-84B2-B86A77A162B7}" type="presParOf" srcId="{E665811B-A955-46F5-BF3F-9EC77CC54BBF}" destId="{A3E3EFB9-E7B1-4102-A706-9ADF2E65F718}" srcOrd="0" destOrd="0" presId="urn:microsoft.com/office/officeart/2018/2/layout/IconVerticalSolidList"/>
    <dgm:cxn modelId="{69FE581B-9C5D-4859-ABEB-9C9DFD4E7F00}" type="presParOf" srcId="{E665811B-A955-46F5-BF3F-9EC77CC54BBF}" destId="{29C57C69-8285-4441-ADAE-3FC63A758A92}" srcOrd="1" destOrd="0" presId="urn:microsoft.com/office/officeart/2018/2/layout/IconVerticalSolidList"/>
    <dgm:cxn modelId="{5AD2A08B-4CE4-48FC-891C-F88D924921D4}" type="presParOf" srcId="{E665811B-A955-46F5-BF3F-9EC77CC54BBF}" destId="{83B16F0F-7777-4A58-BEB1-5BC7EE4CBFDB}" srcOrd="2" destOrd="0" presId="urn:microsoft.com/office/officeart/2018/2/layout/IconVerticalSolidList"/>
    <dgm:cxn modelId="{59357774-1890-4C15-A56A-EA9FED64AD29}" type="presParOf" srcId="{E665811B-A955-46F5-BF3F-9EC77CC54BBF}" destId="{4002093F-70BD-41EF-BC36-4FC39F48E8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92781D-399F-4CCB-B044-B7F76C342793}">
      <dsp:nvSpPr>
        <dsp:cNvPr id="0" name=""/>
        <dsp:cNvSpPr/>
      </dsp:nvSpPr>
      <dsp:spPr>
        <a:xfrm>
          <a:off x="0" y="1808"/>
          <a:ext cx="6245265" cy="7704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D5C36-0A01-4AD4-AEB9-3A2AAF773594}">
      <dsp:nvSpPr>
        <dsp:cNvPr id="0" name=""/>
        <dsp:cNvSpPr/>
      </dsp:nvSpPr>
      <dsp:spPr>
        <a:xfrm>
          <a:off x="233059" y="175158"/>
          <a:ext cx="423745" cy="4237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AE6DCB-08C1-4241-8E6C-879DB43C80F5}">
      <dsp:nvSpPr>
        <dsp:cNvPr id="0" name=""/>
        <dsp:cNvSpPr/>
      </dsp:nvSpPr>
      <dsp:spPr>
        <a:xfrm>
          <a:off x="889864" y="1808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Digital resources and tools can provide students with a wealth of opportunities to collaborate and learn independently.</a:t>
          </a:r>
          <a:endParaRPr lang="en-US" sz="1600" kern="1200"/>
        </a:p>
      </dsp:txBody>
      <dsp:txXfrm>
        <a:off x="889864" y="1808"/>
        <a:ext cx="5355400" cy="770445"/>
      </dsp:txXfrm>
    </dsp:sp>
    <dsp:sp modelId="{6305237A-6E5D-4F0D-91BB-002A9593AA5E}">
      <dsp:nvSpPr>
        <dsp:cNvPr id="0" name=""/>
        <dsp:cNvSpPr/>
      </dsp:nvSpPr>
      <dsp:spPr>
        <a:xfrm>
          <a:off x="0" y="964865"/>
          <a:ext cx="6245265" cy="7704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D2913-1CBB-4899-A912-7D407864F5F7}">
      <dsp:nvSpPr>
        <dsp:cNvPr id="0" name=""/>
        <dsp:cNvSpPr/>
      </dsp:nvSpPr>
      <dsp:spPr>
        <a:xfrm>
          <a:off x="233059" y="1138215"/>
          <a:ext cx="423745" cy="4237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25F15-99D9-4E7C-BF3F-7CA8367A8B0F}">
      <dsp:nvSpPr>
        <dsp:cNvPr id="0" name=""/>
        <dsp:cNvSpPr/>
      </dsp:nvSpPr>
      <dsp:spPr>
        <a:xfrm>
          <a:off x="889864" y="964865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Some of the benefits of using digital resources and tools for collaborative and self-directed learning include:</a:t>
          </a:r>
          <a:endParaRPr lang="en-US" sz="1600" kern="1200"/>
        </a:p>
      </dsp:txBody>
      <dsp:txXfrm>
        <a:off x="889864" y="964865"/>
        <a:ext cx="5355400" cy="770445"/>
      </dsp:txXfrm>
    </dsp:sp>
    <dsp:sp modelId="{8E240E73-DE86-4867-B66E-013A920DC41C}">
      <dsp:nvSpPr>
        <dsp:cNvPr id="0" name=""/>
        <dsp:cNvSpPr/>
      </dsp:nvSpPr>
      <dsp:spPr>
        <a:xfrm>
          <a:off x="0" y="1927922"/>
          <a:ext cx="6245265" cy="7704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595E65-BF0F-4CD6-B4CA-D2B49322E0BE}">
      <dsp:nvSpPr>
        <dsp:cNvPr id="0" name=""/>
        <dsp:cNvSpPr/>
      </dsp:nvSpPr>
      <dsp:spPr>
        <a:xfrm>
          <a:off x="233059" y="2101272"/>
          <a:ext cx="423745" cy="4237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FBC14-2F30-47AE-97F8-701CD4C7528D}">
      <dsp:nvSpPr>
        <dsp:cNvPr id="0" name=""/>
        <dsp:cNvSpPr/>
      </dsp:nvSpPr>
      <dsp:spPr>
        <a:xfrm>
          <a:off x="889864" y="1927922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Increased access to information and resources</a:t>
          </a:r>
          <a:endParaRPr lang="en-US" sz="1600" kern="1200"/>
        </a:p>
      </dsp:txBody>
      <dsp:txXfrm>
        <a:off x="889864" y="1927922"/>
        <a:ext cx="5355400" cy="770445"/>
      </dsp:txXfrm>
    </dsp:sp>
    <dsp:sp modelId="{38E41774-9D5C-4337-BEE6-DA11849BC276}">
      <dsp:nvSpPr>
        <dsp:cNvPr id="0" name=""/>
        <dsp:cNvSpPr/>
      </dsp:nvSpPr>
      <dsp:spPr>
        <a:xfrm>
          <a:off x="0" y="2890979"/>
          <a:ext cx="6245265" cy="7704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022E34-6FB9-4810-BAAF-FF8F11F8859D}">
      <dsp:nvSpPr>
        <dsp:cNvPr id="0" name=""/>
        <dsp:cNvSpPr/>
      </dsp:nvSpPr>
      <dsp:spPr>
        <a:xfrm>
          <a:off x="233059" y="3064329"/>
          <a:ext cx="423745" cy="4237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EA3E4-E133-470F-A64C-4B7B552A607A}">
      <dsp:nvSpPr>
        <dsp:cNvPr id="0" name=""/>
        <dsp:cNvSpPr/>
      </dsp:nvSpPr>
      <dsp:spPr>
        <a:xfrm>
          <a:off x="889864" y="2890979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Opportunities for real-time communication and collaboration</a:t>
          </a:r>
          <a:endParaRPr lang="en-US" sz="1600" kern="1200"/>
        </a:p>
      </dsp:txBody>
      <dsp:txXfrm>
        <a:off x="889864" y="2890979"/>
        <a:ext cx="5355400" cy="770445"/>
      </dsp:txXfrm>
    </dsp:sp>
    <dsp:sp modelId="{1C209F2E-C79B-4D88-984C-76444C525D40}">
      <dsp:nvSpPr>
        <dsp:cNvPr id="0" name=""/>
        <dsp:cNvSpPr/>
      </dsp:nvSpPr>
      <dsp:spPr>
        <a:xfrm>
          <a:off x="0" y="3854036"/>
          <a:ext cx="6245265" cy="77044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4702F-B8FD-476E-B413-5D77979844D4}">
      <dsp:nvSpPr>
        <dsp:cNvPr id="0" name=""/>
        <dsp:cNvSpPr/>
      </dsp:nvSpPr>
      <dsp:spPr>
        <a:xfrm>
          <a:off x="233059" y="4027386"/>
          <a:ext cx="423745" cy="42374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37625-D1D3-4AF9-A323-6FF056E3A6A1}">
      <dsp:nvSpPr>
        <dsp:cNvPr id="0" name=""/>
        <dsp:cNvSpPr/>
      </dsp:nvSpPr>
      <dsp:spPr>
        <a:xfrm>
          <a:off x="889864" y="3854036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Personalized learning experiences</a:t>
          </a:r>
          <a:endParaRPr lang="en-US" sz="1600" kern="1200"/>
        </a:p>
      </dsp:txBody>
      <dsp:txXfrm>
        <a:off x="889864" y="3854036"/>
        <a:ext cx="5355400" cy="770445"/>
      </dsp:txXfrm>
    </dsp:sp>
    <dsp:sp modelId="{A3E3EFB9-E7B1-4102-A706-9ADF2E65F718}">
      <dsp:nvSpPr>
        <dsp:cNvPr id="0" name=""/>
        <dsp:cNvSpPr/>
      </dsp:nvSpPr>
      <dsp:spPr>
        <a:xfrm>
          <a:off x="0" y="4817093"/>
          <a:ext cx="6245265" cy="7704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57C69-8285-4441-ADAE-3FC63A758A92}">
      <dsp:nvSpPr>
        <dsp:cNvPr id="0" name=""/>
        <dsp:cNvSpPr/>
      </dsp:nvSpPr>
      <dsp:spPr>
        <a:xfrm>
          <a:off x="233059" y="4990443"/>
          <a:ext cx="423745" cy="42374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2093F-70BD-41EF-BC36-4FC39F48E8C2}">
      <dsp:nvSpPr>
        <dsp:cNvPr id="0" name=""/>
        <dsp:cNvSpPr/>
      </dsp:nvSpPr>
      <dsp:spPr>
        <a:xfrm>
          <a:off x="889864" y="4817093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kern="1200"/>
            <a:t>Flexible learning environments</a:t>
          </a:r>
          <a:endParaRPr lang="en-US" sz="1600" kern="1200"/>
        </a:p>
      </dsp:txBody>
      <dsp:txXfrm>
        <a:off x="889864" y="4817093"/>
        <a:ext cx="5355400" cy="770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Paperi isä on muotoiltu kolmio, jossa on yksi keltainen paperi taso ylimpänä">
            <a:extLst>
              <a:ext uri="{FF2B5EF4-FFF2-40B4-BE49-F238E27FC236}">
                <a16:creationId xmlns:a16="http://schemas.microsoft.com/office/drawing/2014/main" id="{64AE7259-D6BB-CD99-3E9E-8B74DCDE5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8" r="15484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fi-FI" sz="3700">
                <a:ea typeface="+mj-lt"/>
                <a:cs typeface="+mj-lt"/>
              </a:rPr>
              <a:t>Digital Resources and Tools to Facilitate Collaborative and Self-Directed Learning</a:t>
            </a:r>
            <a:endParaRPr lang="fi-FI" sz="370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fi-FI" sz="2000">
                <a:cs typeface="Calibri"/>
              </a:rPr>
              <a:t>21.11.2023 Jenni Decandia </a:t>
            </a:r>
            <a:endParaRPr lang="fi-FI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uva 5" descr="Kuva, joka sisältää kohteen Fontti, Sähkönsininen, logo, Grafiikka&#10;&#10;Kuvaus luotu automaattisesti">
            <a:extLst>
              <a:ext uri="{FF2B5EF4-FFF2-40B4-BE49-F238E27FC236}">
                <a16:creationId xmlns:a16="http://schemas.microsoft.com/office/drawing/2014/main" id="{4192B2EA-627F-D9EB-615B-99896F912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17" y="5482998"/>
            <a:ext cx="2300968" cy="94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0997" y="381001"/>
            <a:ext cx="6858001" cy="6095995"/>
          </a:xfrm>
          <a:prstGeom prst="rect">
            <a:avLst/>
          </a:prstGeom>
          <a:ln>
            <a:noFill/>
          </a:ln>
          <a:effectLst>
            <a:outerShdw blurRad="381000" dist="101600" sx="99000" sy="99000" algn="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CA8AF6C-72B1-DD07-8FFD-ED9DCBCAC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13" y="4544704"/>
            <a:ext cx="4792635" cy="1811645"/>
          </a:xfrm>
        </p:spPr>
        <p:txBody>
          <a:bodyPr anchor="ctr">
            <a:normAutofit/>
          </a:bodyPr>
          <a:lstStyle/>
          <a:p>
            <a:r>
              <a:rPr lang="fi-FI" sz="3400">
                <a:ea typeface="+mj-lt"/>
                <a:cs typeface="+mj-lt"/>
              </a:rPr>
              <a:t>Popular collaborative and self-directed learning digital resources:</a:t>
            </a:r>
            <a:endParaRPr lang="fi-FI" sz="3400"/>
          </a:p>
        </p:txBody>
      </p:sp>
      <p:pic>
        <p:nvPicPr>
          <p:cNvPr id="5" name="Kuva 4" descr="Abstrakti, vaaleanvioletti kimalteleva sumu">
            <a:extLst>
              <a:ext uri="{FF2B5EF4-FFF2-40B4-BE49-F238E27FC236}">
                <a16:creationId xmlns:a16="http://schemas.microsoft.com/office/drawing/2014/main" id="{4A04FDCD-6029-86E6-EDE6-E0D0BF40D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74" r="1993"/>
          <a:stretch/>
        </p:blipFill>
        <p:spPr>
          <a:xfrm>
            <a:off x="-1" y="10"/>
            <a:ext cx="6096001" cy="4114790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C951F8-3955-3224-9194-CA813B0E0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10" y="691912"/>
            <a:ext cx="4585646" cy="5474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>
                <a:cs typeface="Calibri"/>
              </a:rPr>
              <a:t>Google </a:t>
            </a:r>
            <a:r>
              <a:rPr lang="fi-FI" err="1">
                <a:cs typeface="Calibri"/>
              </a:rPr>
              <a:t>Classroom</a:t>
            </a:r>
            <a:endParaRPr lang="fi-FI">
              <a:cs typeface="Calibri"/>
            </a:endParaRPr>
          </a:p>
          <a:p>
            <a:r>
              <a:rPr lang="fi-FI" err="1">
                <a:cs typeface="Calibri"/>
              </a:rPr>
              <a:t>Edmodo</a:t>
            </a:r>
            <a:endParaRPr lang="fi-FI">
              <a:cs typeface="Calibri"/>
            </a:endParaRPr>
          </a:p>
          <a:p>
            <a:r>
              <a:rPr lang="fi-FI" err="1">
                <a:cs typeface="Calibri"/>
              </a:rPr>
              <a:t>Kahoot</a:t>
            </a:r>
            <a:r>
              <a:rPr lang="fi-FI" dirty="0">
                <a:cs typeface="Calibri"/>
              </a:rPr>
              <a:t>!</a:t>
            </a:r>
            <a:endParaRPr lang="fi-FI">
              <a:cs typeface="Calibri"/>
            </a:endParaRPr>
          </a:p>
          <a:p>
            <a:r>
              <a:rPr lang="fi-FI" err="1">
                <a:cs typeface="Calibri"/>
              </a:rPr>
              <a:t>Quizlet</a:t>
            </a:r>
            <a:endParaRPr lang="fi-FI">
              <a:cs typeface="Calibri"/>
            </a:endParaRPr>
          </a:p>
          <a:p>
            <a:r>
              <a:rPr lang="fi-FI" dirty="0">
                <a:cs typeface="Calibri"/>
              </a:rPr>
              <a:t>Khan Academy</a:t>
            </a:r>
            <a:endParaRPr lang="fi-FI">
              <a:cs typeface="Calibri"/>
            </a:endParaRPr>
          </a:p>
          <a:p>
            <a:r>
              <a:rPr lang="fi-FI" err="1">
                <a:cs typeface="Calibri"/>
              </a:rPr>
              <a:t>Coursera</a:t>
            </a:r>
            <a:endParaRPr lang="fi-FI">
              <a:cs typeface="Calibri"/>
            </a:endParaRPr>
          </a:p>
          <a:p>
            <a:r>
              <a:rPr lang="fi-FI" err="1">
                <a:cs typeface="Calibri"/>
              </a:rPr>
              <a:t>edX</a:t>
            </a:r>
            <a:endParaRPr lang="fi-FI">
              <a:cs typeface="Calibri"/>
            </a:endParaRPr>
          </a:p>
          <a:p>
            <a:r>
              <a:rPr lang="fi-FI" err="1">
                <a:cs typeface="Calibri"/>
              </a:rPr>
              <a:t>Udemy</a:t>
            </a:r>
            <a:endParaRPr lang="fi-FI">
              <a:cs typeface="Calibri"/>
            </a:endParaRPr>
          </a:p>
          <a:p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5766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0997" y="381001"/>
            <a:ext cx="6858001" cy="6095995"/>
          </a:xfrm>
          <a:prstGeom prst="rect">
            <a:avLst/>
          </a:prstGeom>
          <a:ln>
            <a:noFill/>
          </a:ln>
          <a:effectLst>
            <a:outerShdw blurRad="381000" dist="101600" sx="99000" sy="99000" algn="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47B288-3388-77C8-1CB0-DB11B769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13" y="4544704"/>
            <a:ext cx="4792635" cy="18116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4000">
                <a:ea typeface="+mj-lt"/>
                <a:cs typeface="+mj-lt"/>
              </a:rPr>
              <a:t>How to Choose the Right Digital Resources and Tools</a:t>
            </a:r>
            <a:endParaRPr lang="fi-FI" sz="4000"/>
          </a:p>
        </p:txBody>
      </p:sp>
      <p:pic>
        <p:nvPicPr>
          <p:cNvPr id="4" name="Kuva 3" descr="Abstrakti tausta, jossa on yhdistettyjä lasikuplia">
            <a:extLst>
              <a:ext uri="{FF2B5EF4-FFF2-40B4-BE49-F238E27FC236}">
                <a16:creationId xmlns:a16="http://schemas.microsoft.com/office/drawing/2014/main" id="{7F66C299-7E91-EC0B-2404-0DEAD2179B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6"/>
          <a:stretch/>
        </p:blipFill>
        <p:spPr>
          <a:xfrm>
            <a:off x="-1" y="10"/>
            <a:ext cx="6096001" cy="4114790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D110E52-526D-C312-68F5-B7F9B1B40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10" y="691912"/>
            <a:ext cx="4585646" cy="5474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sz="2000" dirty="0" err="1">
                <a:cs typeface="Calibri"/>
              </a:rPr>
              <a:t>When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choosing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digital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resources</a:t>
            </a:r>
            <a:r>
              <a:rPr lang="fi-FI" sz="2000" dirty="0">
                <a:cs typeface="Calibri"/>
              </a:rPr>
              <a:t> and </a:t>
            </a:r>
            <a:r>
              <a:rPr lang="fi-FI" sz="2000" dirty="0" err="1">
                <a:cs typeface="Calibri"/>
              </a:rPr>
              <a:t>tools</a:t>
            </a:r>
            <a:r>
              <a:rPr lang="fi-FI" sz="2000" dirty="0">
                <a:cs typeface="Calibri"/>
              </a:rPr>
              <a:t> for </a:t>
            </a:r>
            <a:r>
              <a:rPr lang="fi-FI" sz="2000" dirty="0" err="1">
                <a:cs typeface="Calibri"/>
              </a:rPr>
              <a:t>collaborative</a:t>
            </a:r>
            <a:r>
              <a:rPr lang="fi-FI" sz="2000" dirty="0">
                <a:cs typeface="Calibri"/>
              </a:rPr>
              <a:t> and </a:t>
            </a:r>
            <a:r>
              <a:rPr lang="fi-FI" sz="2000" dirty="0" err="1">
                <a:cs typeface="Calibri"/>
              </a:rPr>
              <a:t>self-directed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learning</a:t>
            </a:r>
            <a:r>
              <a:rPr lang="fi-FI" sz="2000" dirty="0">
                <a:cs typeface="Calibri"/>
              </a:rPr>
              <a:t>, it is </a:t>
            </a:r>
            <a:r>
              <a:rPr lang="fi-FI" sz="2000" dirty="0" err="1">
                <a:cs typeface="Calibri"/>
              </a:rPr>
              <a:t>important</a:t>
            </a:r>
            <a:r>
              <a:rPr lang="fi-FI" sz="2000" dirty="0">
                <a:cs typeface="Calibri"/>
              </a:rPr>
              <a:t> to </a:t>
            </a:r>
            <a:r>
              <a:rPr lang="fi-FI" sz="2000" dirty="0" err="1">
                <a:cs typeface="Calibri"/>
              </a:rPr>
              <a:t>consider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the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following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factors</a:t>
            </a:r>
            <a:r>
              <a:rPr lang="fi-FI" sz="2000" dirty="0">
                <a:cs typeface="Calibri"/>
              </a:rPr>
              <a:t>:</a:t>
            </a:r>
          </a:p>
          <a:p>
            <a:r>
              <a:rPr lang="fi-FI" sz="2000" dirty="0" err="1">
                <a:cs typeface="Calibri"/>
              </a:rPr>
              <a:t>The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needs</a:t>
            </a:r>
            <a:r>
              <a:rPr lang="fi-FI" sz="2000" dirty="0">
                <a:cs typeface="Calibri"/>
              </a:rPr>
              <a:t> of </a:t>
            </a:r>
            <a:r>
              <a:rPr lang="fi-FI" sz="2000" dirty="0" err="1">
                <a:cs typeface="Calibri"/>
              </a:rPr>
              <a:t>the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students</a:t>
            </a:r>
            <a:endParaRPr lang="fi-FI" sz="2000" dirty="0" err="1"/>
          </a:p>
          <a:p>
            <a:r>
              <a:rPr lang="fi-FI" sz="2000" dirty="0" err="1">
                <a:cs typeface="Calibri"/>
              </a:rPr>
              <a:t>The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learning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objectives</a:t>
            </a:r>
            <a:endParaRPr lang="fi-FI" sz="2000" dirty="0" err="1"/>
          </a:p>
          <a:p>
            <a:r>
              <a:rPr lang="fi-FI" sz="2000" dirty="0" err="1">
                <a:cs typeface="Calibri"/>
              </a:rPr>
              <a:t>The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type</a:t>
            </a:r>
            <a:r>
              <a:rPr lang="fi-FI" sz="2000" dirty="0">
                <a:cs typeface="Calibri"/>
              </a:rPr>
              <a:t> of </a:t>
            </a:r>
            <a:r>
              <a:rPr lang="fi-FI" sz="2000" dirty="0" err="1">
                <a:cs typeface="Calibri"/>
              </a:rPr>
              <a:t>learning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activity</a:t>
            </a:r>
            <a:endParaRPr lang="fi-FI" sz="2000" dirty="0" err="1"/>
          </a:p>
          <a:p>
            <a:r>
              <a:rPr lang="fi-FI" sz="2000" dirty="0" err="1">
                <a:cs typeface="Calibri"/>
              </a:rPr>
              <a:t>The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available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resources</a:t>
            </a:r>
            <a:endParaRPr lang="fi-FI" sz="2000" dirty="0" err="1"/>
          </a:p>
          <a:p>
            <a:endParaRPr lang="fi-FI" sz="2000">
              <a:cs typeface="Calibri"/>
            </a:endParaRPr>
          </a:p>
          <a:p>
            <a:pPr marL="0" indent="0">
              <a:buNone/>
            </a:pPr>
            <a:r>
              <a:rPr lang="fi-FI" sz="2000" b="1" dirty="0">
                <a:ea typeface="+mn-lt"/>
                <a:cs typeface="+mn-lt"/>
              </a:rPr>
              <a:t>It is </a:t>
            </a:r>
            <a:r>
              <a:rPr lang="fi-FI" sz="2000" b="1" err="1">
                <a:ea typeface="+mn-lt"/>
                <a:cs typeface="+mn-lt"/>
              </a:rPr>
              <a:t>important</a:t>
            </a:r>
            <a:r>
              <a:rPr lang="fi-FI" sz="2000" b="1" dirty="0">
                <a:ea typeface="+mn-lt"/>
                <a:cs typeface="+mn-lt"/>
              </a:rPr>
              <a:t> to </a:t>
            </a:r>
            <a:r>
              <a:rPr lang="fi-FI" sz="2000" b="1" err="1">
                <a:ea typeface="+mn-lt"/>
                <a:cs typeface="+mn-lt"/>
              </a:rPr>
              <a:t>pilot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err="1">
                <a:ea typeface="+mn-lt"/>
                <a:cs typeface="+mn-lt"/>
              </a:rPr>
              <a:t>test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err="1">
                <a:ea typeface="+mn-lt"/>
                <a:cs typeface="+mn-lt"/>
              </a:rPr>
              <a:t>any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err="1">
                <a:ea typeface="+mn-lt"/>
                <a:cs typeface="+mn-lt"/>
              </a:rPr>
              <a:t>new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err="1">
                <a:ea typeface="+mn-lt"/>
                <a:cs typeface="+mn-lt"/>
              </a:rPr>
              <a:t>digital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err="1">
                <a:ea typeface="+mn-lt"/>
                <a:cs typeface="+mn-lt"/>
              </a:rPr>
              <a:t>resources</a:t>
            </a:r>
            <a:r>
              <a:rPr lang="fi-FI" sz="2000" b="1" dirty="0">
                <a:ea typeface="+mn-lt"/>
                <a:cs typeface="+mn-lt"/>
              </a:rPr>
              <a:t> and </a:t>
            </a:r>
            <a:r>
              <a:rPr lang="fi-FI" sz="2000" b="1" err="1">
                <a:ea typeface="+mn-lt"/>
                <a:cs typeface="+mn-lt"/>
              </a:rPr>
              <a:t>tools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err="1">
                <a:ea typeface="+mn-lt"/>
                <a:cs typeface="+mn-lt"/>
              </a:rPr>
              <a:t>before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err="1">
                <a:ea typeface="+mn-lt"/>
                <a:cs typeface="+mn-lt"/>
              </a:rPr>
              <a:t>using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err="1">
                <a:ea typeface="+mn-lt"/>
                <a:cs typeface="+mn-lt"/>
              </a:rPr>
              <a:t>them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err="1">
                <a:ea typeface="+mn-lt"/>
                <a:cs typeface="+mn-lt"/>
              </a:rPr>
              <a:t>with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err="1">
                <a:ea typeface="+mn-lt"/>
                <a:cs typeface="+mn-lt"/>
              </a:rPr>
              <a:t>students</a:t>
            </a:r>
            <a:r>
              <a:rPr lang="fi-FI" sz="2000" b="1" dirty="0">
                <a:ea typeface="+mn-lt"/>
                <a:cs typeface="+mn-lt"/>
              </a:rPr>
              <a:t>!</a:t>
            </a:r>
            <a:endParaRPr lang="fi-FI" sz="20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239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1AEC40F-4AA8-56C3-F5B6-9380F22E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52800"/>
            <a:ext cx="5204667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 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isällön paikkamerkki 6" descr="Pinottu kuutioissa-muodon luominen">
            <a:extLst>
              <a:ext uri="{FF2B5EF4-FFF2-40B4-BE49-F238E27FC236}">
                <a16:creationId xmlns:a16="http://schemas.microsoft.com/office/drawing/2014/main" id="{9A9CADB9-8B12-9649-25FE-D2E77B1B2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655693"/>
            <a:ext cx="7214616" cy="5519181"/>
          </a:xfrm>
          <a:prstGeom prst="rect">
            <a:avLst/>
          </a:prstGeom>
        </p:spPr>
      </p:pic>
      <p:pic>
        <p:nvPicPr>
          <p:cNvPr id="8" name="Kuva 7" descr="Kuva, joka sisältää kohteen Fontti, Sähkönsininen, logo, Grafiikka&#10;&#10;Kuvaus luotu automaattisesti">
            <a:extLst>
              <a:ext uri="{FF2B5EF4-FFF2-40B4-BE49-F238E27FC236}">
                <a16:creationId xmlns:a16="http://schemas.microsoft.com/office/drawing/2014/main" id="{D34AA0F1-C170-B139-FAC0-12E462868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24" y="4993142"/>
            <a:ext cx="336232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78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Palvelussa olevan toimistopöydän kattopalko">
            <a:extLst>
              <a:ext uri="{FF2B5EF4-FFF2-40B4-BE49-F238E27FC236}">
                <a16:creationId xmlns:a16="http://schemas.microsoft.com/office/drawing/2014/main" id="{72A49BC0-8EF4-0862-B335-8341127DD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58B750B-DFA6-4170-69B4-6CFB7089B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Collaborative learning</a:t>
            </a: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444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olmiulotteiset ongelman ratkaisu-osissa">
            <a:extLst>
              <a:ext uri="{FF2B5EF4-FFF2-40B4-BE49-F238E27FC236}">
                <a16:creationId xmlns:a16="http://schemas.microsoft.com/office/drawing/2014/main" id="{72388C12-DBA1-1188-FF65-83CCCB365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17" r="20724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2B13D95-A54F-1B95-DC64-F3B4B8776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fi-FI" sz="4000">
                <a:ea typeface="+mj-lt"/>
                <a:cs typeface="+mj-lt"/>
              </a:rPr>
              <a:t>Collaborative learning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F6A117-DEA6-E093-C67D-C6BD1DD32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sz="2400" dirty="0">
                <a:ea typeface="+mn-lt"/>
                <a:cs typeface="+mn-lt"/>
              </a:rPr>
              <a:t>It is </a:t>
            </a:r>
            <a:r>
              <a:rPr lang="fi-FI" sz="2400" err="1">
                <a:ea typeface="+mn-lt"/>
                <a:cs typeface="+mn-lt"/>
              </a:rPr>
              <a:t>important</a:t>
            </a:r>
            <a:r>
              <a:rPr lang="fi-FI" sz="2400" dirty="0">
                <a:ea typeface="+mn-lt"/>
                <a:cs typeface="+mn-lt"/>
              </a:rPr>
              <a:t> for </a:t>
            </a:r>
            <a:r>
              <a:rPr lang="fi-FI" sz="2400" err="1">
                <a:ea typeface="+mn-lt"/>
                <a:cs typeface="+mn-lt"/>
              </a:rPr>
              <a:t>students</a:t>
            </a:r>
            <a:r>
              <a:rPr lang="fi-FI" sz="2400" dirty="0">
                <a:ea typeface="+mn-lt"/>
                <a:cs typeface="+mn-lt"/>
              </a:rPr>
              <a:t> to </a:t>
            </a:r>
            <a:r>
              <a:rPr lang="fi-FI" sz="2400" err="1">
                <a:ea typeface="+mn-lt"/>
                <a:cs typeface="+mn-lt"/>
              </a:rPr>
              <a:t>be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able</a:t>
            </a:r>
            <a:r>
              <a:rPr lang="fi-FI" sz="2400" dirty="0">
                <a:ea typeface="+mn-lt"/>
                <a:cs typeface="+mn-lt"/>
              </a:rPr>
              <a:t> to </a:t>
            </a:r>
            <a:r>
              <a:rPr lang="fi-FI" sz="2400" err="1">
                <a:ea typeface="+mn-lt"/>
                <a:cs typeface="+mn-lt"/>
              </a:rPr>
              <a:t>learn</a:t>
            </a:r>
            <a:r>
              <a:rPr lang="fi-FI" sz="2400" dirty="0">
                <a:ea typeface="+mn-lt"/>
                <a:cs typeface="+mn-lt"/>
              </a:rPr>
              <a:t> </a:t>
            </a:r>
            <a:r>
              <a:rPr lang="fi-FI" sz="2400" err="1">
                <a:ea typeface="+mn-lt"/>
                <a:cs typeface="+mn-lt"/>
              </a:rPr>
              <a:t>both</a:t>
            </a:r>
            <a:r>
              <a:rPr lang="fi-FI" sz="2400" dirty="0">
                <a:ea typeface="+mn-lt"/>
                <a:cs typeface="+mn-lt"/>
              </a:rPr>
              <a:t> </a:t>
            </a:r>
            <a:r>
              <a:rPr lang="fi-FI" sz="2400" err="1">
                <a:ea typeface="+mn-lt"/>
                <a:cs typeface="+mn-lt"/>
              </a:rPr>
              <a:t>collaboratively</a:t>
            </a:r>
            <a:r>
              <a:rPr lang="fi-FI" sz="2400" dirty="0">
                <a:ea typeface="+mn-lt"/>
                <a:cs typeface="+mn-lt"/>
              </a:rPr>
              <a:t> and </a:t>
            </a:r>
            <a:r>
              <a:rPr lang="fi-FI" sz="2400" err="1">
                <a:ea typeface="+mn-lt"/>
                <a:cs typeface="+mn-lt"/>
              </a:rPr>
              <a:t>independently</a:t>
            </a:r>
            <a:r>
              <a:rPr lang="fi-FI" sz="2400" dirty="0">
                <a:ea typeface="+mn-lt"/>
                <a:cs typeface="+mn-lt"/>
              </a:rPr>
              <a:t>.</a:t>
            </a:r>
          </a:p>
          <a:p>
            <a:r>
              <a:rPr lang="fi-FI" sz="2400" err="1">
                <a:ea typeface="+mn-lt"/>
                <a:cs typeface="+mn-lt"/>
              </a:rPr>
              <a:t>Collaborative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learning</a:t>
            </a:r>
            <a:r>
              <a:rPr lang="fi-FI" sz="2400" dirty="0">
                <a:ea typeface="+mn-lt"/>
                <a:cs typeface="+mn-lt"/>
              </a:rPr>
              <a:t> is an </a:t>
            </a:r>
            <a:r>
              <a:rPr lang="fi-FI" sz="2400" err="1">
                <a:ea typeface="+mn-lt"/>
                <a:cs typeface="+mn-lt"/>
              </a:rPr>
              <a:t>instructional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approach</a:t>
            </a:r>
            <a:r>
              <a:rPr lang="fi-FI" sz="2400" dirty="0">
                <a:ea typeface="+mn-lt"/>
                <a:cs typeface="+mn-lt"/>
              </a:rPr>
              <a:t> in </a:t>
            </a:r>
            <a:r>
              <a:rPr lang="fi-FI" sz="2400" err="1">
                <a:ea typeface="+mn-lt"/>
                <a:cs typeface="+mn-lt"/>
              </a:rPr>
              <a:t>which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students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work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together</a:t>
            </a:r>
            <a:r>
              <a:rPr lang="fi-FI" sz="2400" dirty="0">
                <a:ea typeface="+mn-lt"/>
                <a:cs typeface="+mn-lt"/>
              </a:rPr>
              <a:t> to </a:t>
            </a:r>
            <a:r>
              <a:rPr lang="fi-FI" sz="2400" err="1">
                <a:ea typeface="+mn-lt"/>
                <a:cs typeface="+mn-lt"/>
              </a:rPr>
              <a:t>achieve</a:t>
            </a:r>
            <a:r>
              <a:rPr lang="fi-FI" sz="2400" dirty="0">
                <a:ea typeface="+mn-lt"/>
                <a:cs typeface="+mn-lt"/>
              </a:rPr>
              <a:t> a </a:t>
            </a:r>
            <a:r>
              <a:rPr lang="fi-FI" sz="2400" err="1">
                <a:ea typeface="+mn-lt"/>
                <a:cs typeface="+mn-lt"/>
              </a:rPr>
              <a:t>common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goal</a:t>
            </a:r>
            <a:r>
              <a:rPr lang="fi-FI" sz="2400" dirty="0">
                <a:ea typeface="+mn-lt"/>
                <a:cs typeface="+mn-lt"/>
              </a:rPr>
              <a:t>.</a:t>
            </a:r>
          </a:p>
          <a:p>
            <a:r>
              <a:rPr lang="fi-FI" sz="2400" err="1">
                <a:ea typeface="+mn-lt"/>
                <a:cs typeface="+mn-lt"/>
              </a:rPr>
              <a:t>Collaborative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learning</a:t>
            </a:r>
            <a:r>
              <a:rPr lang="fi-FI" sz="2400" dirty="0">
                <a:ea typeface="+mn-lt"/>
                <a:cs typeface="+mn-lt"/>
              </a:rPr>
              <a:t> is </a:t>
            </a:r>
            <a:r>
              <a:rPr lang="fi-FI" sz="2400" b="1" dirty="0">
                <a:solidFill>
                  <a:schemeClr val="accent4"/>
                </a:solidFill>
                <a:ea typeface="+mn-lt"/>
                <a:cs typeface="+mn-lt"/>
              </a:rPr>
              <a:t>an </a:t>
            </a:r>
            <a:r>
              <a:rPr lang="fi-FI" sz="2400" b="1" err="1">
                <a:solidFill>
                  <a:schemeClr val="accent4"/>
                </a:solidFill>
                <a:ea typeface="+mn-lt"/>
                <a:cs typeface="+mn-lt"/>
              </a:rPr>
              <a:t>effective</a:t>
            </a:r>
            <a:r>
              <a:rPr lang="fi-FI" sz="2400" b="1" dirty="0">
                <a:solidFill>
                  <a:schemeClr val="accent4"/>
                </a:solidFill>
                <a:ea typeface="+mn-lt"/>
                <a:cs typeface="+mn-lt"/>
              </a:rPr>
              <a:t> </a:t>
            </a:r>
            <a:r>
              <a:rPr lang="fi-FI" sz="2400" b="1" err="1">
                <a:solidFill>
                  <a:schemeClr val="accent4"/>
                </a:solidFill>
                <a:ea typeface="+mn-lt"/>
                <a:cs typeface="+mn-lt"/>
              </a:rPr>
              <a:t>way</a:t>
            </a:r>
            <a:r>
              <a:rPr lang="fi-FI" sz="2400" dirty="0">
                <a:ea typeface="+mn-lt"/>
                <a:cs typeface="+mn-lt"/>
              </a:rPr>
              <a:t> for </a:t>
            </a:r>
            <a:r>
              <a:rPr lang="fi-FI" sz="2400" err="1">
                <a:ea typeface="+mn-lt"/>
                <a:cs typeface="+mn-lt"/>
              </a:rPr>
              <a:t>students</a:t>
            </a:r>
            <a:r>
              <a:rPr lang="fi-FI" sz="2400" dirty="0">
                <a:ea typeface="+mn-lt"/>
                <a:cs typeface="+mn-lt"/>
              </a:rPr>
              <a:t> to </a:t>
            </a:r>
            <a:r>
              <a:rPr lang="fi-FI" sz="2400" err="1">
                <a:ea typeface="+mn-lt"/>
                <a:cs typeface="+mn-lt"/>
              </a:rPr>
              <a:t>learn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complex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topics</a:t>
            </a:r>
            <a:r>
              <a:rPr lang="fi-FI" sz="2400" dirty="0">
                <a:ea typeface="+mn-lt"/>
                <a:cs typeface="+mn-lt"/>
              </a:rPr>
              <a:t> and </a:t>
            </a:r>
            <a:r>
              <a:rPr lang="fi-FI" sz="2400" err="1">
                <a:ea typeface="+mn-lt"/>
                <a:cs typeface="+mn-lt"/>
              </a:rPr>
              <a:t>develop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important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skills</a:t>
            </a:r>
            <a:r>
              <a:rPr lang="fi-FI" sz="2400" dirty="0">
                <a:ea typeface="+mn-lt"/>
                <a:cs typeface="+mn-lt"/>
              </a:rPr>
              <a:t>.</a:t>
            </a:r>
            <a:endParaRPr lang="fi-FI" sz="24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251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olmiulotteiset ongelman ratkaisu-osissa">
            <a:extLst>
              <a:ext uri="{FF2B5EF4-FFF2-40B4-BE49-F238E27FC236}">
                <a16:creationId xmlns:a16="http://schemas.microsoft.com/office/drawing/2014/main" id="{B7F0393D-7968-0C90-B05F-D66337199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13" r="17421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07A5818-6AD4-7A43-68C9-A7C61D34A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fi-FI" sz="4000">
                <a:cs typeface="Calibri Light"/>
              </a:rPr>
              <a:t>Collaborative learning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05C5C8-6C2F-3AA2-2FFE-FBD12FCBE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sz="2000" b="1" dirty="0" err="1">
                <a:ea typeface="+mn-lt"/>
                <a:cs typeface="+mn-lt"/>
              </a:rPr>
              <a:t>Collaborative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dirty="0" err="1">
                <a:ea typeface="+mn-lt"/>
                <a:cs typeface="+mn-lt"/>
              </a:rPr>
              <a:t>learning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dirty="0" err="1">
                <a:ea typeface="+mn-lt"/>
                <a:cs typeface="+mn-lt"/>
              </a:rPr>
              <a:t>can</a:t>
            </a:r>
            <a:r>
              <a:rPr lang="fi-FI" sz="2000" b="1" dirty="0">
                <a:ea typeface="+mn-lt"/>
                <a:cs typeface="+mn-lt"/>
              </a:rPr>
              <a:t> help </a:t>
            </a:r>
            <a:r>
              <a:rPr lang="fi-FI" sz="2000" b="1" dirty="0" err="1">
                <a:ea typeface="+mn-lt"/>
                <a:cs typeface="+mn-lt"/>
              </a:rPr>
              <a:t>students</a:t>
            </a:r>
            <a:r>
              <a:rPr lang="fi-FI" sz="2000" b="1" dirty="0">
                <a:ea typeface="+mn-lt"/>
                <a:cs typeface="+mn-lt"/>
              </a:rPr>
              <a:t> to:</a:t>
            </a:r>
            <a:endParaRPr lang="fi-FI" sz="2000" b="1" dirty="0">
              <a:cs typeface="Calibri" panose="020F0502020204030204"/>
            </a:endParaRPr>
          </a:p>
          <a:p>
            <a:r>
              <a:rPr lang="fi-FI" sz="2000" b="1" err="1">
                <a:solidFill>
                  <a:srgbClr val="7030A0"/>
                </a:solidFill>
                <a:ea typeface="+mn-lt"/>
                <a:cs typeface="+mn-lt"/>
              </a:rPr>
              <a:t>Develop</a:t>
            </a:r>
            <a:r>
              <a:rPr lang="fi-FI" sz="2000" b="1" dirty="0">
                <a:solidFill>
                  <a:srgbClr val="7030A0"/>
                </a:solidFill>
                <a:ea typeface="+mn-lt"/>
                <a:cs typeface="+mn-lt"/>
              </a:rPr>
              <a:t> </a:t>
            </a:r>
            <a:r>
              <a:rPr lang="fi-FI" sz="2000" b="1" err="1">
                <a:solidFill>
                  <a:srgbClr val="7030A0"/>
                </a:solidFill>
                <a:ea typeface="+mn-lt"/>
                <a:cs typeface="+mn-lt"/>
              </a:rPr>
              <a:t>their</a:t>
            </a:r>
            <a:r>
              <a:rPr lang="fi-FI" sz="2000" b="1" dirty="0">
                <a:solidFill>
                  <a:srgbClr val="7030A0"/>
                </a:solidFill>
                <a:ea typeface="+mn-lt"/>
                <a:cs typeface="+mn-lt"/>
              </a:rPr>
              <a:t> </a:t>
            </a:r>
            <a:r>
              <a:rPr lang="fi-FI" sz="2000" b="1" err="1">
                <a:solidFill>
                  <a:srgbClr val="7030A0"/>
                </a:solidFill>
                <a:ea typeface="+mn-lt"/>
                <a:cs typeface="+mn-lt"/>
              </a:rPr>
              <a:t>critical</a:t>
            </a:r>
            <a:r>
              <a:rPr lang="fi-FI" sz="2000" b="1" dirty="0">
                <a:solidFill>
                  <a:srgbClr val="7030A0"/>
                </a:solidFill>
                <a:ea typeface="+mn-lt"/>
                <a:cs typeface="+mn-lt"/>
              </a:rPr>
              <a:t> </a:t>
            </a:r>
            <a:r>
              <a:rPr lang="fi-FI" sz="2000" b="1" err="1">
                <a:solidFill>
                  <a:srgbClr val="7030A0"/>
                </a:solidFill>
                <a:ea typeface="+mn-lt"/>
                <a:cs typeface="+mn-lt"/>
              </a:rPr>
              <a:t>thinking</a:t>
            </a:r>
            <a:r>
              <a:rPr lang="fi-FI" sz="2000" b="1" dirty="0">
                <a:solidFill>
                  <a:srgbClr val="7030A0"/>
                </a:solidFill>
                <a:ea typeface="+mn-lt"/>
                <a:cs typeface="+mn-lt"/>
              </a:rPr>
              <a:t> </a:t>
            </a:r>
            <a:r>
              <a:rPr lang="fi-FI" sz="2000" b="1" err="1">
                <a:solidFill>
                  <a:srgbClr val="7030A0"/>
                </a:solidFill>
                <a:ea typeface="+mn-lt"/>
                <a:cs typeface="+mn-lt"/>
              </a:rPr>
              <a:t>skills</a:t>
            </a:r>
            <a:endParaRPr lang="fi-FI" sz="2000" b="1" err="1">
              <a:solidFill>
                <a:srgbClr val="7030A0"/>
              </a:solidFill>
              <a:cs typeface="Calibri"/>
            </a:endParaRPr>
          </a:p>
          <a:p>
            <a:r>
              <a:rPr lang="fi-FI" sz="2000" b="1" err="1">
                <a:solidFill>
                  <a:schemeClr val="accent5"/>
                </a:solidFill>
                <a:ea typeface="+mn-lt"/>
                <a:cs typeface="+mn-lt"/>
              </a:rPr>
              <a:t>Learn</a:t>
            </a:r>
            <a:r>
              <a:rPr lang="fi-FI" sz="2000" b="1" dirty="0">
                <a:solidFill>
                  <a:schemeClr val="accent5"/>
                </a:solidFill>
                <a:ea typeface="+mn-lt"/>
                <a:cs typeface="+mn-lt"/>
              </a:rPr>
              <a:t> </a:t>
            </a:r>
            <a:r>
              <a:rPr lang="fi-FI" sz="2000" b="1" err="1">
                <a:solidFill>
                  <a:schemeClr val="accent5"/>
                </a:solidFill>
                <a:ea typeface="+mn-lt"/>
                <a:cs typeface="+mn-lt"/>
              </a:rPr>
              <a:t>from</a:t>
            </a:r>
            <a:r>
              <a:rPr lang="fi-FI" sz="2000" b="1" dirty="0">
                <a:solidFill>
                  <a:schemeClr val="accent5"/>
                </a:solidFill>
                <a:ea typeface="+mn-lt"/>
                <a:cs typeface="+mn-lt"/>
              </a:rPr>
              <a:t> </a:t>
            </a:r>
            <a:r>
              <a:rPr lang="fi-FI" sz="2000" b="1" err="1">
                <a:solidFill>
                  <a:schemeClr val="accent5"/>
                </a:solidFill>
                <a:ea typeface="+mn-lt"/>
                <a:cs typeface="+mn-lt"/>
              </a:rPr>
              <a:t>each</a:t>
            </a:r>
            <a:r>
              <a:rPr lang="fi-FI" sz="2000" b="1" dirty="0">
                <a:solidFill>
                  <a:schemeClr val="accent5"/>
                </a:solidFill>
                <a:ea typeface="+mn-lt"/>
                <a:cs typeface="+mn-lt"/>
              </a:rPr>
              <a:t> </a:t>
            </a:r>
            <a:r>
              <a:rPr lang="fi-FI" sz="2000" b="1" err="1">
                <a:solidFill>
                  <a:schemeClr val="accent5"/>
                </a:solidFill>
                <a:ea typeface="+mn-lt"/>
                <a:cs typeface="+mn-lt"/>
              </a:rPr>
              <a:t>other</a:t>
            </a:r>
            <a:endParaRPr lang="fi-FI" sz="2000" b="1">
              <a:solidFill>
                <a:schemeClr val="accent5"/>
              </a:solidFill>
              <a:cs typeface="Calibri"/>
            </a:endParaRPr>
          </a:p>
          <a:p>
            <a:r>
              <a:rPr lang="fi-FI" sz="2000" b="1" err="1">
                <a:solidFill>
                  <a:srgbClr val="FF0000"/>
                </a:solidFill>
                <a:ea typeface="+mn-lt"/>
                <a:cs typeface="+mn-lt"/>
              </a:rPr>
              <a:t>Build</a:t>
            </a:r>
            <a:r>
              <a:rPr lang="fi-FI" sz="2000" b="1" dirty="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fi-FI" sz="2000" b="1" err="1">
                <a:solidFill>
                  <a:srgbClr val="FF0000"/>
                </a:solidFill>
                <a:ea typeface="+mn-lt"/>
                <a:cs typeface="+mn-lt"/>
              </a:rPr>
              <a:t>confidence</a:t>
            </a:r>
            <a:r>
              <a:rPr lang="fi-FI" sz="2000" b="1" dirty="0">
                <a:solidFill>
                  <a:srgbClr val="FF0000"/>
                </a:solidFill>
                <a:ea typeface="+mn-lt"/>
                <a:cs typeface="+mn-lt"/>
              </a:rPr>
              <a:t> in </a:t>
            </a:r>
            <a:r>
              <a:rPr lang="fi-FI" sz="2000" b="1" err="1">
                <a:solidFill>
                  <a:srgbClr val="FF0000"/>
                </a:solidFill>
                <a:ea typeface="+mn-lt"/>
                <a:cs typeface="+mn-lt"/>
              </a:rPr>
              <a:t>their</a:t>
            </a:r>
            <a:r>
              <a:rPr lang="fi-FI" sz="2000" b="1" dirty="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fi-FI" sz="2000" b="1" err="1">
                <a:solidFill>
                  <a:srgbClr val="FF0000"/>
                </a:solidFill>
                <a:ea typeface="+mn-lt"/>
                <a:cs typeface="+mn-lt"/>
              </a:rPr>
              <a:t>abilities</a:t>
            </a:r>
            <a:endParaRPr lang="fi-FI" sz="2000" b="1" err="1">
              <a:solidFill>
                <a:srgbClr val="FF0000"/>
              </a:solidFill>
              <a:cs typeface="Calibri"/>
            </a:endParaRPr>
          </a:p>
          <a:p>
            <a:r>
              <a:rPr lang="fi-FI" sz="2000" b="1" err="1">
                <a:solidFill>
                  <a:srgbClr val="00B050"/>
                </a:solidFill>
                <a:ea typeface="+mn-lt"/>
                <a:cs typeface="+mn-lt"/>
              </a:rPr>
              <a:t>Improve</a:t>
            </a:r>
            <a:r>
              <a:rPr lang="fi-FI" sz="2000" b="1" dirty="0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fi-FI" sz="2000" b="1" err="1">
                <a:solidFill>
                  <a:srgbClr val="00B050"/>
                </a:solidFill>
                <a:ea typeface="+mn-lt"/>
                <a:cs typeface="+mn-lt"/>
              </a:rPr>
              <a:t>their</a:t>
            </a:r>
            <a:r>
              <a:rPr lang="fi-FI" sz="2000" b="1" dirty="0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fi-FI" sz="2000" b="1" err="1">
                <a:solidFill>
                  <a:srgbClr val="00B050"/>
                </a:solidFill>
                <a:ea typeface="+mn-lt"/>
                <a:cs typeface="+mn-lt"/>
              </a:rPr>
              <a:t>communication</a:t>
            </a:r>
            <a:r>
              <a:rPr lang="fi-FI" sz="2000" b="1" dirty="0">
                <a:solidFill>
                  <a:srgbClr val="00B050"/>
                </a:solidFill>
                <a:ea typeface="+mn-lt"/>
                <a:cs typeface="+mn-lt"/>
              </a:rPr>
              <a:t> </a:t>
            </a:r>
            <a:r>
              <a:rPr lang="fi-FI" sz="2000" b="1" err="1">
                <a:solidFill>
                  <a:srgbClr val="00B050"/>
                </a:solidFill>
                <a:ea typeface="+mn-lt"/>
                <a:cs typeface="+mn-lt"/>
              </a:rPr>
              <a:t>skills</a:t>
            </a:r>
            <a:endParaRPr lang="fi-FI" sz="2000" b="1" err="1">
              <a:solidFill>
                <a:srgbClr val="00B050"/>
              </a:solidFill>
              <a:cs typeface="Calibri"/>
            </a:endParaRPr>
          </a:p>
          <a:p>
            <a:pPr marL="0" indent="0">
              <a:buNone/>
            </a:pPr>
            <a:endParaRPr lang="fi-FI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0974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Värikäs abstrakti video pikselöityi kuva">
            <a:extLst>
              <a:ext uri="{FF2B5EF4-FFF2-40B4-BE49-F238E27FC236}">
                <a16:creationId xmlns:a16="http://schemas.microsoft.com/office/drawing/2014/main" id="{16299487-0DCC-A674-CF43-FCC109FF7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19" r="6840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B317BBF-A4F7-EAC6-8778-D0156530A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fi-FI" sz="4000">
                <a:ea typeface="+mj-lt"/>
                <a:cs typeface="+mj-lt"/>
              </a:rPr>
              <a:t>Self-directed learning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9B212F-516B-327F-E4DF-CAF5AF6B8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2400" err="1">
                <a:ea typeface="+mn-lt"/>
                <a:cs typeface="+mn-lt"/>
              </a:rPr>
              <a:t>Self-directed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learning</a:t>
            </a:r>
            <a:r>
              <a:rPr lang="fi-FI" sz="2400" dirty="0">
                <a:ea typeface="+mn-lt"/>
                <a:cs typeface="+mn-lt"/>
              </a:rPr>
              <a:t> is a </a:t>
            </a:r>
            <a:r>
              <a:rPr lang="fi-FI" sz="2400" err="1">
                <a:ea typeface="+mn-lt"/>
                <a:cs typeface="+mn-lt"/>
              </a:rPr>
              <a:t>student-centered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approach</a:t>
            </a:r>
            <a:r>
              <a:rPr lang="fi-FI" sz="2400" dirty="0">
                <a:ea typeface="+mn-lt"/>
                <a:cs typeface="+mn-lt"/>
              </a:rPr>
              <a:t> in </a:t>
            </a:r>
            <a:r>
              <a:rPr lang="fi-FI" sz="2400" err="1">
                <a:ea typeface="+mn-lt"/>
                <a:cs typeface="+mn-lt"/>
              </a:rPr>
              <a:t>which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students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take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responsibility</a:t>
            </a:r>
            <a:r>
              <a:rPr lang="fi-FI" sz="2400" dirty="0">
                <a:ea typeface="+mn-lt"/>
                <a:cs typeface="+mn-lt"/>
              </a:rPr>
              <a:t> for </a:t>
            </a:r>
            <a:r>
              <a:rPr lang="fi-FI" sz="2400" err="1">
                <a:ea typeface="+mn-lt"/>
                <a:cs typeface="+mn-lt"/>
              </a:rPr>
              <a:t>their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own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learning</a:t>
            </a:r>
            <a:r>
              <a:rPr lang="fi-FI" sz="2400" dirty="0">
                <a:ea typeface="+mn-lt"/>
                <a:cs typeface="+mn-lt"/>
              </a:rPr>
              <a:t>.</a:t>
            </a:r>
          </a:p>
          <a:p>
            <a:r>
              <a:rPr lang="fi-FI" sz="2400" dirty="0" err="1">
                <a:ea typeface="+mn-lt"/>
                <a:cs typeface="+mn-lt"/>
              </a:rPr>
              <a:t>Self-directed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dirty="0" err="1">
                <a:ea typeface="+mn-lt"/>
                <a:cs typeface="+mn-lt"/>
              </a:rPr>
              <a:t>learning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dirty="0" err="1">
                <a:ea typeface="+mn-lt"/>
                <a:cs typeface="+mn-lt"/>
              </a:rPr>
              <a:t>can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b="1" dirty="0">
                <a:solidFill>
                  <a:schemeClr val="accent1"/>
                </a:solidFill>
                <a:ea typeface="+mn-lt"/>
                <a:cs typeface="+mn-lt"/>
              </a:rPr>
              <a:t>help </a:t>
            </a:r>
            <a:r>
              <a:rPr lang="fi-FI" sz="2400" b="1" dirty="0" err="1">
                <a:solidFill>
                  <a:schemeClr val="accent1"/>
                </a:solidFill>
                <a:ea typeface="+mn-lt"/>
                <a:cs typeface="+mn-lt"/>
              </a:rPr>
              <a:t>students</a:t>
            </a:r>
            <a:r>
              <a:rPr lang="fi-FI" sz="2400" b="1" dirty="0">
                <a:solidFill>
                  <a:schemeClr val="accent1"/>
                </a:solidFill>
                <a:ea typeface="+mn-lt"/>
                <a:cs typeface="+mn-lt"/>
              </a:rPr>
              <a:t> to </a:t>
            </a:r>
            <a:r>
              <a:rPr lang="fi-FI" sz="2400" b="1" dirty="0" err="1">
                <a:solidFill>
                  <a:schemeClr val="accent1"/>
                </a:solidFill>
                <a:ea typeface="+mn-lt"/>
                <a:cs typeface="+mn-lt"/>
              </a:rPr>
              <a:t>succeed</a:t>
            </a:r>
            <a:r>
              <a:rPr lang="fi-FI" sz="2400" dirty="0">
                <a:ea typeface="+mn-lt"/>
                <a:cs typeface="+mn-lt"/>
              </a:rPr>
              <a:t> in </a:t>
            </a:r>
            <a:r>
              <a:rPr lang="fi-FI" sz="2400" dirty="0" err="1">
                <a:ea typeface="+mn-lt"/>
                <a:cs typeface="+mn-lt"/>
              </a:rPr>
              <a:t>school</a:t>
            </a:r>
            <a:r>
              <a:rPr lang="fi-FI" sz="2400" dirty="0">
                <a:ea typeface="+mn-lt"/>
                <a:cs typeface="+mn-lt"/>
              </a:rPr>
              <a:t>, in </a:t>
            </a:r>
            <a:r>
              <a:rPr lang="fi-FI" sz="2400" dirty="0" err="1">
                <a:ea typeface="+mn-lt"/>
                <a:cs typeface="+mn-lt"/>
              </a:rPr>
              <a:t>their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dirty="0" err="1">
                <a:ea typeface="+mn-lt"/>
                <a:cs typeface="+mn-lt"/>
              </a:rPr>
              <a:t>careers</a:t>
            </a:r>
            <a:r>
              <a:rPr lang="fi-FI" sz="2400" dirty="0">
                <a:ea typeface="+mn-lt"/>
                <a:cs typeface="+mn-lt"/>
              </a:rPr>
              <a:t>, and in </a:t>
            </a:r>
            <a:r>
              <a:rPr lang="fi-FI" sz="2400" dirty="0" err="1">
                <a:ea typeface="+mn-lt"/>
                <a:cs typeface="+mn-lt"/>
              </a:rPr>
              <a:t>their</a:t>
            </a:r>
            <a:r>
              <a:rPr lang="fi-FI" sz="2400" dirty="0">
                <a:ea typeface="+mn-lt"/>
                <a:cs typeface="+mn-lt"/>
              </a:rPr>
              <a:t> personal </a:t>
            </a:r>
            <a:r>
              <a:rPr lang="fi-FI" sz="2400" dirty="0" err="1">
                <a:ea typeface="+mn-lt"/>
                <a:cs typeface="+mn-lt"/>
              </a:rPr>
              <a:t>lives</a:t>
            </a:r>
            <a:r>
              <a:rPr lang="fi-FI" sz="2400" dirty="0">
                <a:ea typeface="+mn-lt"/>
                <a:cs typeface="+mn-lt"/>
              </a:rPr>
              <a:t>.</a:t>
            </a:r>
            <a:endParaRPr lang="fi-FI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4056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Värikäs abstrakti video pikselöityi kuva">
            <a:extLst>
              <a:ext uri="{FF2B5EF4-FFF2-40B4-BE49-F238E27FC236}">
                <a16:creationId xmlns:a16="http://schemas.microsoft.com/office/drawing/2014/main" id="{84B0A72B-2F19-A07C-3EBA-12C0051AA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21" r="10242" b="-1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A4D03A9-685F-8DF6-AB74-4E05063D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fi-FI" sz="4000">
                <a:cs typeface="Calibri Light"/>
              </a:rPr>
              <a:t>Self-directed learning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420323-11D8-B69E-3E53-F378A3D1B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sz="2000" b="1">
                <a:cs typeface="Calibri"/>
              </a:rPr>
              <a:t>Self-directed </a:t>
            </a:r>
            <a:r>
              <a:rPr lang="fi-FI" sz="2000" b="1">
                <a:ea typeface="+mn-lt"/>
                <a:cs typeface="+mn-lt"/>
              </a:rPr>
              <a:t>learning can help students to:</a:t>
            </a:r>
          </a:p>
          <a:p>
            <a:pPr marL="0" indent="0">
              <a:buNone/>
            </a:pPr>
            <a:endParaRPr lang="fi-FI" sz="2000">
              <a:ea typeface="+mn-lt"/>
              <a:cs typeface="+mn-lt"/>
            </a:endParaRPr>
          </a:p>
          <a:p>
            <a:pPr marL="457200" indent="-457200"/>
            <a:r>
              <a:rPr lang="fi-FI" sz="2000">
                <a:ea typeface="+mn-lt"/>
                <a:cs typeface="+mn-lt"/>
              </a:rPr>
              <a:t>Develop their self-motivation</a:t>
            </a:r>
            <a:endParaRPr lang="fi-FI" sz="2000">
              <a:cs typeface="Calibri" panose="020F0502020204030204"/>
            </a:endParaRPr>
          </a:p>
          <a:p>
            <a:pPr marL="457200" indent="-457200"/>
            <a:r>
              <a:rPr lang="fi-FI" sz="2000">
                <a:ea typeface="+mn-lt"/>
                <a:cs typeface="+mn-lt"/>
              </a:rPr>
              <a:t>Become more independent learners</a:t>
            </a:r>
            <a:endParaRPr lang="fi-FI" sz="2000">
              <a:cs typeface="Calibri" panose="020F0502020204030204"/>
            </a:endParaRPr>
          </a:p>
          <a:p>
            <a:pPr marL="457200" indent="-457200"/>
            <a:r>
              <a:rPr lang="fi-FI" sz="2000">
                <a:ea typeface="+mn-lt"/>
                <a:cs typeface="+mn-lt"/>
              </a:rPr>
              <a:t>Set and achieve their own learning goals</a:t>
            </a:r>
            <a:endParaRPr lang="fi-FI" sz="2000">
              <a:cs typeface="Calibri" panose="020F0502020204030204"/>
            </a:endParaRPr>
          </a:p>
          <a:p>
            <a:pPr marL="457200" indent="-457200"/>
            <a:r>
              <a:rPr lang="fi-FI" sz="2000">
                <a:ea typeface="+mn-lt"/>
                <a:cs typeface="+mn-lt"/>
              </a:rPr>
              <a:t>Take ownership of their learning process</a:t>
            </a:r>
            <a:endParaRPr lang="fi-FI" sz="2000">
              <a:cs typeface="Calibri" panose="020F0502020204030204"/>
            </a:endParaRPr>
          </a:p>
          <a:p>
            <a:pPr marL="0" indent="0">
              <a:buNone/>
            </a:pPr>
            <a:endParaRPr lang="fi-FI" sz="20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5459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16B3F2B-43A3-0536-1CB5-C7E10BA0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r>
              <a:rPr lang="fi-FI" sz="3600" err="1">
                <a:ea typeface="+mj-lt"/>
                <a:cs typeface="+mj-lt"/>
              </a:rPr>
              <a:t>Benefits</a:t>
            </a:r>
            <a:r>
              <a:rPr lang="fi-FI" sz="3600" dirty="0">
                <a:ea typeface="+mj-lt"/>
                <a:cs typeface="+mj-lt"/>
              </a:rPr>
              <a:t> of </a:t>
            </a:r>
            <a:r>
              <a:rPr lang="fi-FI" sz="3600" err="1">
                <a:ea typeface="+mj-lt"/>
                <a:cs typeface="+mj-lt"/>
              </a:rPr>
              <a:t>Collaborative</a:t>
            </a:r>
            <a:r>
              <a:rPr lang="fi-FI" sz="3600" dirty="0">
                <a:ea typeface="+mj-lt"/>
                <a:cs typeface="+mj-lt"/>
              </a:rPr>
              <a:t> and </a:t>
            </a:r>
            <a:r>
              <a:rPr lang="fi-FI" sz="3600" err="1">
                <a:ea typeface="+mj-lt"/>
                <a:cs typeface="+mj-lt"/>
              </a:rPr>
              <a:t>Self-Directed</a:t>
            </a:r>
            <a:r>
              <a:rPr lang="fi-FI" sz="3600" dirty="0">
                <a:ea typeface="+mj-lt"/>
                <a:cs typeface="+mj-lt"/>
              </a:rPr>
              <a:t> Learning Digital Resources</a:t>
            </a:r>
            <a:endParaRPr lang="fi-FI" sz="3600" dirty="0">
              <a:cs typeface="Calibri Light" panose="020F0302020204030204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8276C0E3-4ECD-A2A5-EB74-0383E9270A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2084791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30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Palapelin palat">
            <a:extLst>
              <a:ext uri="{FF2B5EF4-FFF2-40B4-BE49-F238E27FC236}">
                <a16:creationId xmlns:a16="http://schemas.microsoft.com/office/drawing/2014/main" id="{2C504971-432A-034F-BB37-2D807B232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43" r="7041" b="2"/>
          <a:stretch/>
        </p:blipFill>
        <p:spPr>
          <a:xfrm>
            <a:off x="20" y="1666568"/>
            <a:ext cx="3898349" cy="519143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2911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9CBD77-1761-7293-0ABD-B51DC09C9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52766"/>
            <a:ext cx="10591999" cy="1023584"/>
          </a:xfrm>
        </p:spPr>
        <p:txBody>
          <a:bodyPr>
            <a:normAutofit/>
          </a:bodyPr>
          <a:lstStyle/>
          <a:p>
            <a:r>
              <a:rPr lang="fi-FI" sz="4000">
                <a:cs typeface="Calibri Light"/>
              </a:rPr>
              <a:t>Digital resources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44D27F-AB36-2237-9292-3B2E014EF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7870" y="2249766"/>
            <a:ext cx="6855929" cy="40703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2400" err="1">
                <a:ea typeface="+mn-lt"/>
                <a:cs typeface="+mn-lt"/>
              </a:rPr>
              <a:t>digital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resources</a:t>
            </a:r>
            <a:r>
              <a:rPr lang="fi-FI" sz="2400" dirty="0">
                <a:ea typeface="+mn-lt"/>
                <a:cs typeface="+mn-lt"/>
              </a:rPr>
              <a:t> and </a:t>
            </a:r>
            <a:r>
              <a:rPr lang="fi-FI" sz="2400" err="1">
                <a:ea typeface="+mn-lt"/>
                <a:cs typeface="+mn-lt"/>
              </a:rPr>
              <a:t>tools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can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be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used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b="1" dirty="0">
                <a:ea typeface="+mn-lt"/>
                <a:cs typeface="+mn-lt"/>
              </a:rPr>
              <a:t>to </a:t>
            </a:r>
            <a:r>
              <a:rPr lang="fi-FI" sz="2400" b="1" err="1">
                <a:ea typeface="+mn-lt"/>
                <a:cs typeface="+mn-lt"/>
              </a:rPr>
              <a:t>create</a:t>
            </a:r>
            <a:r>
              <a:rPr lang="fi-FI" sz="2400" b="1" dirty="0">
                <a:ea typeface="+mn-lt"/>
                <a:cs typeface="+mn-lt"/>
              </a:rPr>
              <a:t> </a:t>
            </a:r>
            <a:r>
              <a:rPr lang="fi-FI" sz="2400" b="1" err="1">
                <a:ea typeface="+mn-lt"/>
                <a:cs typeface="+mn-lt"/>
              </a:rPr>
              <a:t>personalized</a:t>
            </a:r>
            <a:r>
              <a:rPr lang="fi-FI" sz="2400" b="1" dirty="0">
                <a:ea typeface="+mn-lt"/>
                <a:cs typeface="+mn-lt"/>
              </a:rPr>
              <a:t> </a:t>
            </a:r>
            <a:r>
              <a:rPr lang="fi-FI" sz="2400" b="1" err="1">
                <a:ea typeface="+mn-lt"/>
                <a:cs typeface="+mn-lt"/>
              </a:rPr>
              <a:t>learning</a:t>
            </a:r>
            <a:r>
              <a:rPr lang="fi-FI" sz="2400" b="1" dirty="0">
                <a:ea typeface="+mn-lt"/>
                <a:cs typeface="+mn-lt"/>
              </a:rPr>
              <a:t> </a:t>
            </a:r>
            <a:r>
              <a:rPr lang="fi-FI" sz="2400" b="1" err="1">
                <a:ea typeface="+mn-lt"/>
                <a:cs typeface="+mn-lt"/>
              </a:rPr>
              <a:t>experiences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that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meet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the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needs</a:t>
            </a:r>
            <a:r>
              <a:rPr lang="fi-FI" sz="2400" dirty="0">
                <a:ea typeface="+mn-lt"/>
                <a:cs typeface="+mn-lt"/>
              </a:rPr>
              <a:t> of </a:t>
            </a:r>
            <a:r>
              <a:rPr lang="fi-FI" sz="2400" err="1">
                <a:ea typeface="+mn-lt"/>
                <a:cs typeface="+mn-lt"/>
              </a:rPr>
              <a:t>individual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students</a:t>
            </a:r>
            <a:r>
              <a:rPr lang="fi-FI" sz="2400" dirty="0">
                <a:ea typeface="+mn-lt"/>
                <a:cs typeface="+mn-lt"/>
              </a:rPr>
              <a:t>. </a:t>
            </a:r>
          </a:p>
          <a:p>
            <a:r>
              <a:rPr lang="fi-FI" sz="2400" dirty="0">
                <a:ea typeface="+mn-lt"/>
                <a:cs typeface="+mn-lt"/>
              </a:rPr>
              <a:t>Digital </a:t>
            </a:r>
            <a:r>
              <a:rPr lang="fi-FI" sz="2400" err="1">
                <a:ea typeface="+mn-lt"/>
                <a:cs typeface="+mn-lt"/>
              </a:rPr>
              <a:t>resources</a:t>
            </a:r>
            <a:r>
              <a:rPr lang="fi-FI" sz="2400" dirty="0">
                <a:ea typeface="+mn-lt"/>
                <a:cs typeface="+mn-lt"/>
              </a:rPr>
              <a:t> and </a:t>
            </a:r>
            <a:r>
              <a:rPr lang="fi-FI" sz="2400" err="1">
                <a:ea typeface="+mn-lt"/>
                <a:cs typeface="+mn-lt"/>
              </a:rPr>
              <a:t>tools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can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be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used</a:t>
            </a:r>
            <a:r>
              <a:rPr lang="fi-FI" sz="2400" dirty="0">
                <a:ea typeface="+mn-lt"/>
                <a:cs typeface="+mn-lt"/>
              </a:rPr>
              <a:t> to </a:t>
            </a:r>
            <a:r>
              <a:rPr lang="fi-FI" sz="2400" err="1">
                <a:ea typeface="+mn-lt"/>
                <a:cs typeface="+mn-lt"/>
              </a:rPr>
              <a:t>create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flexible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learning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environments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that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allow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err="1">
                <a:ea typeface="+mn-lt"/>
                <a:cs typeface="+mn-lt"/>
              </a:rPr>
              <a:t>students</a:t>
            </a:r>
            <a:r>
              <a:rPr lang="fi-FI" sz="2400" dirty="0">
                <a:ea typeface="+mn-lt"/>
                <a:cs typeface="+mn-lt"/>
              </a:rPr>
              <a:t> to </a:t>
            </a:r>
            <a:r>
              <a:rPr lang="fi-FI" sz="2400" err="1">
                <a:ea typeface="+mn-lt"/>
                <a:cs typeface="+mn-lt"/>
              </a:rPr>
              <a:t>learn</a:t>
            </a:r>
            <a:r>
              <a:rPr lang="fi-FI" sz="2400" dirty="0">
                <a:ea typeface="+mn-lt"/>
                <a:cs typeface="+mn-lt"/>
              </a:rPr>
              <a:t> </a:t>
            </a:r>
            <a:r>
              <a:rPr lang="fi-FI" sz="2400" b="1" dirty="0">
                <a:ea typeface="+mn-lt"/>
                <a:cs typeface="+mn-lt"/>
              </a:rPr>
              <a:t>at </a:t>
            </a:r>
            <a:r>
              <a:rPr lang="fi-FI" sz="2400" b="1" err="1">
                <a:ea typeface="+mn-lt"/>
                <a:cs typeface="+mn-lt"/>
              </a:rPr>
              <a:t>their</a:t>
            </a:r>
            <a:r>
              <a:rPr lang="fi-FI" sz="2400" b="1" dirty="0">
                <a:ea typeface="+mn-lt"/>
                <a:cs typeface="+mn-lt"/>
              </a:rPr>
              <a:t> </a:t>
            </a:r>
            <a:r>
              <a:rPr lang="fi-FI" sz="2400" b="1" err="1">
                <a:ea typeface="+mn-lt"/>
                <a:cs typeface="+mn-lt"/>
              </a:rPr>
              <a:t>own</a:t>
            </a:r>
            <a:r>
              <a:rPr lang="fi-FI" sz="2400" b="1" dirty="0">
                <a:ea typeface="+mn-lt"/>
                <a:cs typeface="+mn-lt"/>
              </a:rPr>
              <a:t> </a:t>
            </a:r>
            <a:r>
              <a:rPr lang="fi-FI" sz="2400" b="1" err="1">
                <a:ea typeface="+mn-lt"/>
                <a:cs typeface="+mn-lt"/>
              </a:rPr>
              <a:t>pace</a:t>
            </a:r>
            <a:r>
              <a:rPr lang="fi-FI" sz="2400" b="1" dirty="0">
                <a:ea typeface="+mn-lt"/>
                <a:cs typeface="+mn-lt"/>
              </a:rPr>
              <a:t> and in </a:t>
            </a:r>
            <a:r>
              <a:rPr lang="fi-FI" sz="2400" b="1" err="1">
                <a:ea typeface="+mn-lt"/>
                <a:cs typeface="+mn-lt"/>
              </a:rPr>
              <a:t>their</a:t>
            </a:r>
            <a:r>
              <a:rPr lang="fi-FI" sz="2400" b="1" dirty="0">
                <a:ea typeface="+mn-lt"/>
                <a:cs typeface="+mn-lt"/>
              </a:rPr>
              <a:t> </a:t>
            </a:r>
            <a:r>
              <a:rPr lang="fi-FI" sz="2400" b="1" err="1">
                <a:ea typeface="+mn-lt"/>
                <a:cs typeface="+mn-lt"/>
              </a:rPr>
              <a:t>own</a:t>
            </a:r>
            <a:r>
              <a:rPr lang="fi-FI" sz="2400" b="1" dirty="0">
                <a:ea typeface="+mn-lt"/>
                <a:cs typeface="+mn-lt"/>
              </a:rPr>
              <a:t> </a:t>
            </a:r>
            <a:r>
              <a:rPr lang="fi-FI" sz="2400" b="1" err="1">
                <a:ea typeface="+mn-lt"/>
                <a:cs typeface="+mn-lt"/>
              </a:rPr>
              <a:t>way</a:t>
            </a:r>
            <a:r>
              <a:rPr lang="fi-FI" sz="2400" dirty="0">
                <a:ea typeface="+mn-lt"/>
                <a:cs typeface="+mn-lt"/>
              </a:rPr>
              <a:t>.</a:t>
            </a:r>
          </a:p>
          <a:p>
            <a:r>
              <a:rPr lang="fi-FI" sz="2400">
                <a:solidFill>
                  <a:srgbClr val="000000"/>
                </a:solidFill>
                <a:ea typeface="+mn-lt"/>
                <a:cs typeface="+mn-lt"/>
              </a:rPr>
              <a:t>Digital </a:t>
            </a:r>
            <a:r>
              <a:rPr lang="fi-FI" sz="2400" err="1">
                <a:solidFill>
                  <a:srgbClr val="000000"/>
                </a:solidFill>
                <a:ea typeface="+mn-lt"/>
                <a:cs typeface="+mn-lt"/>
              </a:rPr>
              <a:t>resources</a:t>
            </a:r>
            <a:r>
              <a:rPr lang="fi-FI" sz="2400">
                <a:solidFill>
                  <a:srgbClr val="000000"/>
                </a:solidFill>
                <a:ea typeface="+mn-lt"/>
                <a:cs typeface="+mn-lt"/>
              </a:rPr>
              <a:t> and tools can be </a:t>
            </a:r>
            <a:r>
              <a:rPr lang="fi-FI" sz="2400" b="1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</a:rPr>
              <a:t>a valuable asset</a:t>
            </a:r>
            <a:r>
              <a:rPr lang="fi-FI" sz="24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fi-FI" sz="2400">
                <a:solidFill>
                  <a:srgbClr val="000000"/>
                </a:solidFill>
                <a:ea typeface="+mn-lt"/>
                <a:cs typeface="+mn-lt"/>
              </a:rPr>
              <a:t>in facilitating collaborative and self-directed learning.</a:t>
            </a:r>
            <a:endParaRPr lang="fi-FI" sz="2400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fi-FI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4888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Abstrakti, vaaleanvioletti kimalteleva sumu">
            <a:extLst>
              <a:ext uri="{FF2B5EF4-FFF2-40B4-BE49-F238E27FC236}">
                <a16:creationId xmlns:a16="http://schemas.microsoft.com/office/drawing/2014/main" id="{9E4285D8-EC7E-4AA8-7CB5-1D879A5D7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69" r="18688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78336E2-6AEF-DAE0-B6D6-B3CAA547B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fi-FI" sz="4000">
                <a:cs typeface="Calibri Light"/>
              </a:rPr>
              <a:t>Types of Digital Resources and Tools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77AE63-09C2-A27B-52DB-7F20BDA08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1800" b="1" dirty="0">
                <a:solidFill>
                  <a:srgbClr val="7030A0"/>
                </a:solidFill>
                <a:ea typeface="+mn-lt"/>
                <a:cs typeface="+mn-lt"/>
              </a:rPr>
              <a:t>Online </a:t>
            </a:r>
            <a:r>
              <a:rPr lang="fi-FI" sz="1800" b="1" err="1">
                <a:solidFill>
                  <a:srgbClr val="7030A0"/>
                </a:solidFill>
                <a:ea typeface="+mn-lt"/>
                <a:cs typeface="+mn-lt"/>
              </a:rPr>
              <a:t>courses</a:t>
            </a:r>
            <a:endParaRPr lang="fi-FI" sz="1800" b="1">
              <a:solidFill>
                <a:srgbClr val="7030A0"/>
              </a:solidFill>
              <a:cs typeface="Calibri" panose="020F0502020204030204"/>
            </a:endParaRPr>
          </a:p>
          <a:p>
            <a:r>
              <a:rPr lang="fi-FI" sz="1800" b="1" err="1">
                <a:solidFill>
                  <a:srgbClr val="7030A0"/>
                </a:solidFill>
                <a:ea typeface="+mn-lt"/>
                <a:cs typeface="+mn-lt"/>
              </a:rPr>
              <a:t>Educational</a:t>
            </a:r>
            <a:r>
              <a:rPr lang="fi-FI" sz="1800" b="1" dirty="0">
                <a:solidFill>
                  <a:srgbClr val="7030A0"/>
                </a:solidFill>
                <a:ea typeface="+mn-lt"/>
                <a:cs typeface="+mn-lt"/>
              </a:rPr>
              <a:t> </a:t>
            </a:r>
            <a:r>
              <a:rPr lang="fi-FI" sz="1800" b="1" err="1">
                <a:solidFill>
                  <a:srgbClr val="7030A0"/>
                </a:solidFill>
                <a:ea typeface="+mn-lt"/>
                <a:cs typeface="+mn-lt"/>
              </a:rPr>
              <a:t>websites</a:t>
            </a:r>
            <a:r>
              <a:rPr lang="fi-FI" sz="1800" b="1" dirty="0">
                <a:solidFill>
                  <a:srgbClr val="7030A0"/>
                </a:solidFill>
                <a:ea typeface="+mn-lt"/>
                <a:cs typeface="+mn-lt"/>
              </a:rPr>
              <a:t> and </a:t>
            </a:r>
            <a:r>
              <a:rPr lang="fi-FI" sz="1800" b="1" err="1">
                <a:solidFill>
                  <a:srgbClr val="7030A0"/>
                </a:solidFill>
                <a:ea typeface="+mn-lt"/>
                <a:cs typeface="+mn-lt"/>
              </a:rPr>
              <a:t>apps</a:t>
            </a:r>
            <a:endParaRPr lang="fi-FI" sz="1800" b="1">
              <a:solidFill>
                <a:srgbClr val="7030A0"/>
              </a:solidFill>
              <a:cs typeface="Calibri"/>
            </a:endParaRPr>
          </a:p>
          <a:p>
            <a:r>
              <a:rPr lang="fi-FI" sz="1800" b="1" dirty="0">
                <a:solidFill>
                  <a:srgbClr val="7030A0"/>
                </a:solidFill>
                <a:ea typeface="+mn-lt"/>
                <a:cs typeface="+mn-lt"/>
              </a:rPr>
              <a:t>Virtual </a:t>
            </a:r>
            <a:r>
              <a:rPr lang="fi-FI" sz="1800" b="1" err="1">
                <a:solidFill>
                  <a:srgbClr val="7030A0"/>
                </a:solidFill>
                <a:ea typeface="+mn-lt"/>
                <a:cs typeface="+mn-lt"/>
              </a:rPr>
              <a:t>learning</a:t>
            </a:r>
            <a:r>
              <a:rPr lang="fi-FI" sz="1800" b="1" dirty="0">
                <a:solidFill>
                  <a:srgbClr val="7030A0"/>
                </a:solidFill>
                <a:ea typeface="+mn-lt"/>
                <a:cs typeface="+mn-lt"/>
              </a:rPr>
              <a:t> </a:t>
            </a:r>
            <a:r>
              <a:rPr lang="fi-FI" sz="1800" b="1" err="1">
                <a:solidFill>
                  <a:srgbClr val="7030A0"/>
                </a:solidFill>
                <a:ea typeface="+mn-lt"/>
                <a:cs typeface="+mn-lt"/>
              </a:rPr>
              <a:t>communities</a:t>
            </a:r>
            <a:endParaRPr lang="fi-FI" sz="1800" b="1">
              <a:solidFill>
                <a:srgbClr val="7030A0"/>
              </a:solidFill>
              <a:cs typeface="Calibri"/>
            </a:endParaRPr>
          </a:p>
          <a:p>
            <a:r>
              <a:rPr lang="fi-FI" sz="1800" b="1" dirty="0">
                <a:solidFill>
                  <a:srgbClr val="7030A0"/>
                </a:solidFill>
                <a:ea typeface="+mn-lt"/>
                <a:cs typeface="+mn-lt"/>
              </a:rPr>
              <a:t>Learning management </a:t>
            </a:r>
            <a:r>
              <a:rPr lang="fi-FI" sz="1800" b="1" err="1">
                <a:solidFill>
                  <a:srgbClr val="7030A0"/>
                </a:solidFill>
                <a:ea typeface="+mn-lt"/>
                <a:cs typeface="+mn-lt"/>
              </a:rPr>
              <a:t>systems</a:t>
            </a:r>
            <a:endParaRPr lang="fi-FI" sz="1800" b="1">
              <a:solidFill>
                <a:srgbClr val="7030A0"/>
              </a:solidFill>
              <a:cs typeface="Calibri"/>
            </a:endParaRPr>
          </a:p>
          <a:p>
            <a:r>
              <a:rPr lang="fi-FI" sz="1800" b="1" err="1">
                <a:solidFill>
                  <a:srgbClr val="7030A0"/>
                </a:solidFill>
                <a:ea typeface="+mn-lt"/>
                <a:cs typeface="+mn-lt"/>
              </a:rPr>
              <a:t>Social</a:t>
            </a:r>
            <a:r>
              <a:rPr lang="fi-FI" sz="1800" b="1" dirty="0">
                <a:solidFill>
                  <a:srgbClr val="7030A0"/>
                </a:solidFill>
                <a:ea typeface="+mn-lt"/>
                <a:cs typeface="+mn-lt"/>
              </a:rPr>
              <a:t> media </a:t>
            </a:r>
            <a:r>
              <a:rPr lang="fi-FI" sz="1800" b="1" err="1">
                <a:solidFill>
                  <a:srgbClr val="7030A0"/>
                </a:solidFill>
                <a:ea typeface="+mn-lt"/>
                <a:cs typeface="+mn-lt"/>
              </a:rPr>
              <a:t>platforms</a:t>
            </a:r>
            <a:endParaRPr lang="fi-FI" sz="1800" b="1">
              <a:solidFill>
                <a:srgbClr val="7030A0"/>
              </a:solidFill>
              <a:cs typeface="Calibri"/>
            </a:endParaRPr>
          </a:p>
          <a:p>
            <a:pPr marL="0" indent="0">
              <a:buNone/>
            </a:pPr>
            <a:endParaRPr lang="fi-FI" sz="1800" dirty="0">
              <a:cs typeface="Calibri"/>
            </a:endParaRPr>
          </a:p>
          <a:p>
            <a:pPr marL="0" indent="0">
              <a:buNone/>
            </a:pPr>
            <a:r>
              <a:rPr lang="fi-FI" sz="1800" b="1" dirty="0" err="1">
                <a:ea typeface="+mn-lt"/>
                <a:cs typeface="+mn-lt"/>
              </a:rPr>
              <a:t>The</a:t>
            </a:r>
            <a:r>
              <a:rPr lang="fi-FI" sz="1800" b="1" dirty="0">
                <a:ea typeface="+mn-lt"/>
                <a:cs typeface="+mn-lt"/>
              </a:rPr>
              <a:t> </a:t>
            </a:r>
            <a:r>
              <a:rPr lang="fi-FI" sz="1800" b="1" dirty="0" err="1">
                <a:ea typeface="+mn-lt"/>
                <a:cs typeface="+mn-lt"/>
              </a:rPr>
              <a:t>type</a:t>
            </a:r>
            <a:r>
              <a:rPr lang="fi-FI" sz="1800" b="1" dirty="0">
                <a:ea typeface="+mn-lt"/>
                <a:cs typeface="+mn-lt"/>
              </a:rPr>
              <a:t> of </a:t>
            </a:r>
            <a:r>
              <a:rPr lang="fi-FI" sz="1800" b="1" dirty="0" err="1">
                <a:ea typeface="+mn-lt"/>
                <a:cs typeface="+mn-lt"/>
              </a:rPr>
              <a:t>digital</a:t>
            </a:r>
            <a:r>
              <a:rPr lang="fi-FI" sz="1800" b="1" dirty="0">
                <a:ea typeface="+mn-lt"/>
                <a:cs typeface="+mn-lt"/>
              </a:rPr>
              <a:t> </a:t>
            </a:r>
            <a:r>
              <a:rPr lang="fi-FI" sz="1800" b="1" dirty="0" err="1">
                <a:ea typeface="+mn-lt"/>
                <a:cs typeface="+mn-lt"/>
              </a:rPr>
              <a:t>resource</a:t>
            </a:r>
            <a:r>
              <a:rPr lang="fi-FI" sz="1800" b="1" dirty="0">
                <a:ea typeface="+mn-lt"/>
                <a:cs typeface="+mn-lt"/>
              </a:rPr>
              <a:t> </a:t>
            </a:r>
            <a:r>
              <a:rPr lang="fi-FI" sz="1800" b="1" dirty="0" err="1">
                <a:ea typeface="+mn-lt"/>
                <a:cs typeface="+mn-lt"/>
              </a:rPr>
              <a:t>or</a:t>
            </a:r>
            <a:r>
              <a:rPr lang="fi-FI" sz="1800" b="1" dirty="0">
                <a:ea typeface="+mn-lt"/>
                <a:cs typeface="+mn-lt"/>
              </a:rPr>
              <a:t> </a:t>
            </a:r>
            <a:r>
              <a:rPr lang="fi-FI" sz="1800" b="1" dirty="0" err="1">
                <a:ea typeface="+mn-lt"/>
                <a:cs typeface="+mn-lt"/>
              </a:rPr>
              <a:t>tool</a:t>
            </a:r>
            <a:r>
              <a:rPr lang="fi-FI" sz="1800" b="1" dirty="0">
                <a:ea typeface="+mn-lt"/>
                <a:cs typeface="+mn-lt"/>
              </a:rPr>
              <a:t> </a:t>
            </a:r>
            <a:r>
              <a:rPr lang="fi-FI" sz="1800" b="1" dirty="0" err="1">
                <a:ea typeface="+mn-lt"/>
                <a:cs typeface="+mn-lt"/>
              </a:rPr>
              <a:t>that</a:t>
            </a:r>
            <a:r>
              <a:rPr lang="fi-FI" sz="1800" b="1" dirty="0">
                <a:ea typeface="+mn-lt"/>
                <a:cs typeface="+mn-lt"/>
              </a:rPr>
              <a:t> is </a:t>
            </a:r>
            <a:r>
              <a:rPr lang="fi-FI" sz="1800" b="1" dirty="0" err="1">
                <a:ea typeface="+mn-lt"/>
                <a:cs typeface="+mn-lt"/>
              </a:rPr>
              <a:t>best</a:t>
            </a:r>
            <a:r>
              <a:rPr lang="fi-FI" sz="1800" b="1" dirty="0">
                <a:ea typeface="+mn-lt"/>
                <a:cs typeface="+mn-lt"/>
              </a:rPr>
              <a:t> for a </a:t>
            </a:r>
            <a:r>
              <a:rPr lang="fi-FI" sz="1800" b="1" dirty="0" err="1">
                <a:ea typeface="+mn-lt"/>
                <a:cs typeface="+mn-lt"/>
              </a:rPr>
              <a:t>particular</a:t>
            </a:r>
            <a:r>
              <a:rPr lang="fi-FI" sz="1800" b="1" dirty="0">
                <a:ea typeface="+mn-lt"/>
                <a:cs typeface="+mn-lt"/>
              </a:rPr>
              <a:t> </a:t>
            </a:r>
            <a:r>
              <a:rPr lang="fi-FI" sz="1800" b="1" dirty="0" err="1">
                <a:ea typeface="+mn-lt"/>
                <a:cs typeface="+mn-lt"/>
              </a:rPr>
              <a:t>learning</a:t>
            </a:r>
            <a:r>
              <a:rPr lang="fi-FI" sz="1800" b="1" dirty="0">
                <a:ea typeface="+mn-lt"/>
                <a:cs typeface="+mn-lt"/>
              </a:rPr>
              <a:t> </a:t>
            </a:r>
            <a:r>
              <a:rPr lang="fi-FI" sz="1800" b="1" dirty="0" err="1">
                <a:ea typeface="+mn-lt"/>
                <a:cs typeface="+mn-lt"/>
              </a:rPr>
              <a:t>activity</a:t>
            </a:r>
            <a:r>
              <a:rPr lang="fi-FI" sz="1800" b="1" dirty="0">
                <a:ea typeface="+mn-lt"/>
                <a:cs typeface="+mn-lt"/>
              </a:rPr>
              <a:t> </a:t>
            </a:r>
            <a:r>
              <a:rPr lang="fi-FI" sz="1800" b="1" dirty="0" err="1">
                <a:ea typeface="+mn-lt"/>
                <a:cs typeface="+mn-lt"/>
              </a:rPr>
              <a:t>will</a:t>
            </a:r>
            <a:r>
              <a:rPr lang="fi-FI" sz="1800" b="1" dirty="0">
                <a:ea typeface="+mn-lt"/>
                <a:cs typeface="+mn-lt"/>
              </a:rPr>
              <a:t> </a:t>
            </a:r>
            <a:r>
              <a:rPr lang="fi-FI" sz="1800" b="1" dirty="0" err="1">
                <a:ea typeface="+mn-lt"/>
                <a:cs typeface="+mn-lt"/>
              </a:rPr>
              <a:t>depend</a:t>
            </a:r>
            <a:r>
              <a:rPr lang="fi-FI" sz="1800" b="1" dirty="0">
                <a:ea typeface="+mn-lt"/>
                <a:cs typeface="+mn-lt"/>
              </a:rPr>
              <a:t> on </a:t>
            </a:r>
            <a:r>
              <a:rPr lang="fi-FI" sz="1800" b="1" dirty="0" err="1">
                <a:solidFill>
                  <a:srgbClr val="00B0F0"/>
                </a:solidFill>
                <a:ea typeface="+mn-lt"/>
                <a:cs typeface="+mn-lt"/>
              </a:rPr>
              <a:t>the</a:t>
            </a:r>
            <a:r>
              <a:rPr lang="fi-FI" sz="1800" b="1" dirty="0">
                <a:solidFill>
                  <a:srgbClr val="00B0F0"/>
                </a:solidFill>
                <a:ea typeface="+mn-lt"/>
                <a:cs typeface="+mn-lt"/>
              </a:rPr>
              <a:t> </a:t>
            </a:r>
            <a:r>
              <a:rPr lang="fi-FI" sz="1800" b="1" dirty="0" err="1">
                <a:solidFill>
                  <a:srgbClr val="00B0F0"/>
                </a:solidFill>
                <a:ea typeface="+mn-lt"/>
                <a:cs typeface="+mn-lt"/>
              </a:rPr>
              <a:t>specific</a:t>
            </a:r>
            <a:r>
              <a:rPr lang="fi-FI" sz="1800" b="1" dirty="0">
                <a:solidFill>
                  <a:srgbClr val="00B0F0"/>
                </a:solidFill>
                <a:ea typeface="+mn-lt"/>
                <a:cs typeface="+mn-lt"/>
              </a:rPr>
              <a:t> </a:t>
            </a:r>
            <a:r>
              <a:rPr lang="fi-FI" sz="1800" b="1" dirty="0" err="1">
                <a:solidFill>
                  <a:srgbClr val="00B0F0"/>
                </a:solidFill>
                <a:ea typeface="+mn-lt"/>
                <a:cs typeface="+mn-lt"/>
              </a:rPr>
              <a:t>needs</a:t>
            </a:r>
            <a:r>
              <a:rPr lang="fi-FI" sz="1800" b="1" dirty="0">
                <a:solidFill>
                  <a:srgbClr val="00B0F0"/>
                </a:solidFill>
                <a:ea typeface="+mn-lt"/>
                <a:cs typeface="+mn-lt"/>
              </a:rPr>
              <a:t> of </a:t>
            </a:r>
            <a:r>
              <a:rPr lang="fi-FI" sz="1800" b="1" dirty="0" err="1">
                <a:solidFill>
                  <a:srgbClr val="00B0F0"/>
                </a:solidFill>
                <a:ea typeface="+mn-lt"/>
                <a:cs typeface="+mn-lt"/>
              </a:rPr>
              <a:t>the</a:t>
            </a:r>
            <a:r>
              <a:rPr lang="fi-FI" sz="1800" b="1" dirty="0">
                <a:solidFill>
                  <a:srgbClr val="00B0F0"/>
                </a:solidFill>
                <a:ea typeface="+mn-lt"/>
                <a:cs typeface="+mn-lt"/>
              </a:rPr>
              <a:t> </a:t>
            </a:r>
            <a:r>
              <a:rPr lang="fi-FI" sz="1800" b="1" dirty="0" err="1">
                <a:solidFill>
                  <a:srgbClr val="00B0F0"/>
                </a:solidFill>
                <a:ea typeface="+mn-lt"/>
                <a:cs typeface="+mn-lt"/>
              </a:rPr>
              <a:t>students</a:t>
            </a:r>
            <a:r>
              <a:rPr lang="fi-FI" sz="1800" b="1" dirty="0">
                <a:ea typeface="+mn-lt"/>
                <a:cs typeface="+mn-lt"/>
              </a:rPr>
              <a:t>!</a:t>
            </a:r>
            <a:endParaRPr lang="fi-FI" sz="1800" b="1" dirty="0"/>
          </a:p>
        </p:txBody>
      </p:sp>
    </p:spTree>
    <p:extLst>
      <p:ext uri="{BB962C8B-B14F-4D97-AF65-F5344CB8AC3E}">
        <p14:creationId xmlns:p14="http://schemas.microsoft.com/office/powerpoint/2010/main" val="778907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12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3" baseType="lpstr">
      <vt:lpstr>Office-teema</vt:lpstr>
      <vt:lpstr>Digital Resources and Tools to Facilitate Collaborative and Self-Directed Learning</vt:lpstr>
      <vt:lpstr>Collaborative learning</vt:lpstr>
      <vt:lpstr>Collaborative learning</vt:lpstr>
      <vt:lpstr>Collaborative learning</vt:lpstr>
      <vt:lpstr>Self-directed learning</vt:lpstr>
      <vt:lpstr>Self-directed learning</vt:lpstr>
      <vt:lpstr>Benefits of Collaborative and Self-Directed Learning Digital Resources</vt:lpstr>
      <vt:lpstr>Digital resources</vt:lpstr>
      <vt:lpstr>Types of Digital Resources and Tools</vt:lpstr>
      <vt:lpstr>Popular collaborative and self-directed learning digital resources:</vt:lpstr>
      <vt:lpstr>How to Choose the Right Digital Resources and Tools</vt:lpstr>
      <vt:lpstr>Thank you!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/>
  <cp:revision>147</cp:revision>
  <dcterms:created xsi:type="dcterms:W3CDTF">2023-11-21T05:52:57Z</dcterms:created>
  <dcterms:modified xsi:type="dcterms:W3CDTF">2023-11-21T06:27:50Z</dcterms:modified>
</cp:coreProperties>
</file>