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2728A3-9BA6-7C7D-2F7A-B8FED20D9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E1940F7-8EC2-AC54-D00B-38B7DB3C4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FD9DAD5-ED4F-196F-4305-D0F2B3422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847A-1308-4B59-9C57-C865B9725105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C2AFCD-9309-7447-EE0E-A3D4F2962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2711A6-8BC9-BD79-7C54-C484FDCF8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C41A-84A6-425A-B9FF-E90D093A3B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614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C5814A-A1E6-53E3-A158-53E5BA3D3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9CA12B2-BCA9-45D2-3F82-B62D9AADC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DEFB92-E019-A575-AB01-8A56EC681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847A-1308-4B59-9C57-C865B9725105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5B134C5-A959-805B-FBAE-B3306630F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5AF095-D0F4-FD37-B2C7-F61398E68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C41A-84A6-425A-B9FF-E90D093A3B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4079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C4D1840-E0D1-F703-002B-86643F11DA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6BDE50D-CE8E-FC5F-CF77-39EF5F850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8DE5F46-8BF1-076B-98DA-BFC9CB279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847A-1308-4B59-9C57-C865B9725105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DBFD22-64E3-FC82-986E-75A4E5940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2BC0D8-105D-C05E-E025-74DF761B0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C41A-84A6-425A-B9FF-E90D093A3B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0934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B2E8BC-AA66-7895-877E-729308050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AF7A57-D65B-9950-D32A-1EB670C0F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7FC1962-316E-5369-0347-DE9EEB5A2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847A-1308-4B59-9C57-C865B9725105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2134960-2044-9408-5B14-BF17EC4AC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F58D36-D7BC-E7EE-2276-7F1E7F09D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C41A-84A6-425A-B9FF-E90D093A3B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402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41C577-8DCC-8166-3073-1C6EAA4B6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EDFF57-0BD1-1185-DE7F-DA7939C4D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20E80D-197B-AA95-6B2D-F7D31EB8D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847A-1308-4B59-9C57-C865B9725105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2B2B97-7082-3503-8475-19AF8347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362898D-B165-B083-ACD6-B92F641B0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C41A-84A6-425A-B9FF-E90D093A3B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1392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57DAB3-B3A6-74EB-E821-E3E58D386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8FD3C7-EE38-EEF5-3AE9-6FA670604B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DE56986-F93D-AC4F-4E75-0584B07394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15AB7EA-3389-3F2D-6BF8-E031395E5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847A-1308-4B59-9C57-C865B9725105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62D662E-4EE1-02C2-2B1D-D5B3D9512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F1C9B41-067D-976B-5E60-5D90FE8CD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C41A-84A6-425A-B9FF-E90D093A3B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5593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E73EE6-8BCA-C415-0931-11230E962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548EFF-DA30-A06B-E211-90909EB05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CA32EA1-1E1C-4CFF-13E6-1153510A12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F721438-54B0-2F99-79A3-B52A040965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239DDE3-C3AB-DDF2-9B6E-97C643563F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38929F6-533F-6801-4108-2119E617C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847A-1308-4B59-9C57-C865B9725105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9998D2D-6C24-EF9C-9B5B-4486D72FC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8D28110-4357-54B1-5A70-50B5D12A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C41A-84A6-425A-B9FF-E90D093A3B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0336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7F07B0-4FF9-4DBE-BB7B-4AD50C2BC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8EF5523-FA75-A517-0F88-053DBD99C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847A-1308-4B59-9C57-C865B9725105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5B88A93-0541-7262-EB1F-5907E54D2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0F3E2CB-6604-6E22-9D8C-13C6B7933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C41A-84A6-425A-B9FF-E90D093A3B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77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1A63D1B-3EE4-34D5-A21A-4BD26417F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847A-1308-4B59-9C57-C865B9725105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41BECA0-036A-BD33-053B-F1294C249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2264079-9C05-A628-4C5D-A1036B9D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C41A-84A6-425A-B9FF-E90D093A3B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1245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42CB6D-BADF-07B5-E19A-BDA539BED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0B7259-38CD-1FC3-916E-6E97BFCCD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75429D8-F1CE-3A8C-09D0-DD2386CA7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AB264F3-B1D0-D999-9E47-C6F56893E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847A-1308-4B59-9C57-C865B9725105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354EF99-B8C3-2625-81E8-EA726D7C9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A2343BF-FC55-B0C7-9864-99AEDF402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C41A-84A6-425A-B9FF-E90D093A3B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10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187617-3AB8-5BD4-DA12-6DB97639B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C89A909-9225-01A1-37DA-AE1BD0F761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93B58A5-B22B-E0D4-C83F-B4862E03D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E4D8358-28F0-CE25-CCC1-5D7547C4E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847A-1308-4B59-9C57-C865B9725105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C449EE1-1CA5-51B5-D418-210B33B7F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1F9D861-260E-9C80-FA9E-963BB76B9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FC41A-84A6-425A-B9FF-E90D093A3B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7793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777A495-321F-746B-37E9-05A138168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5BBB7F1-B1CC-28E8-0E00-144770A3DF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C830A0-548B-FD22-2286-4272F78A29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8D847A-1308-4B59-9C57-C865B9725105}" type="datetimeFigureOut">
              <a:rPr lang="fi-FI" smtClean="0"/>
              <a:t>11.3.2026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28B922-6803-E8D9-4499-35660CDEEB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5C4B80-E9BC-ACC7-F394-FA30DE2B48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4FC41A-84A6-425A-B9FF-E90D093A3B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997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kstiruutu 26">
            <a:extLst>
              <a:ext uri="{FF2B5EF4-FFF2-40B4-BE49-F238E27FC236}">
                <a16:creationId xmlns:a16="http://schemas.microsoft.com/office/drawing/2014/main" id="{CD58F7ED-BE72-C313-5137-499B81169025}"/>
              </a:ext>
            </a:extLst>
          </p:cNvPr>
          <p:cNvSpPr txBox="1"/>
          <p:nvPr/>
        </p:nvSpPr>
        <p:spPr>
          <a:xfrm>
            <a:off x="2425085" y="1178276"/>
            <a:ext cx="7349962" cy="547840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prstTxWarp prst="textArchUp">
              <a:avLst>
                <a:gd name="adj" fmla="val 12224200"/>
              </a:avLst>
            </a:prstTxWarp>
            <a:spAutoFit/>
          </a:bodyPr>
          <a:lstStyle/>
          <a:p>
            <a:pPr algn="ctr"/>
            <a:r>
              <a:rPr lang="fi-FI" b="1">
                <a:solidFill>
                  <a:schemeClr val="tx2">
                    <a:lumMod val="75000"/>
                    <a:lumOff val="25000"/>
                  </a:schemeClr>
                </a:solidFill>
              </a:rPr>
              <a:t>KOULULÄSNÄOLOA TUKEVA TOIMINTA, KOULUUN KIINNITTYMINEN, YHTEISÖLLINEN OPISKELUHUOLTO</a:t>
            </a:r>
          </a:p>
        </p:txBody>
      </p:sp>
      <p:sp>
        <p:nvSpPr>
          <p:cNvPr id="42" name="Ellipsi 41">
            <a:extLst>
              <a:ext uri="{FF2B5EF4-FFF2-40B4-BE49-F238E27FC236}">
                <a16:creationId xmlns:a16="http://schemas.microsoft.com/office/drawing/2014/main" id="{4E7FCF32-03CF-EB52-B8B0-D6D2EDC9CD40}"/>
              </a:ext>
            </a:extLst>
          </p:cNvPr>
          <p:cNvSpPr/>
          <p:nvPr/>
        </p:nvSpPr>
        <p:spPr>
          <a:xfrm>
            <a:off x="2421134" y="1254710"/>
            <a:ext cx="1020606" cy="700414"/>
          </a:xfrm>
          <a:prstGeom prst="ellipse">
            <a:avLst/>
          </a:prstGeom>
          <a:solidFill>
            <a:schemeClr val="accent5">
              <a:lumMod val="75000"/>
              <a:alpha val="40000"/>
            </a:schemeClr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Ellipsi 7">
            <a:extLst>
              <a:ext uri="{FF2B5EF4-FFF2-40B4-BE49-F238E27FC236}">
                <a16:creationId xmlns:a16="http://schemas.microsoft.com/office/drawing/2014/main" id="{DAF65175-DCC2-1015-0DD0-FD4BF6BEEA4D}"/>
              </a:ext>
            </a:extLst>
          </p:cNvPr>
          <p:cNvSpPr/>
          <p:nvPr/>
        </p:nvSpPr>
        <p:spPr>
          <a:xfrm>
            <a:off x="8750260" y="1254710"/>
            <a:ext cx="966178" cy="700414"/>
          </a:xfrm>
          <a:prstGeom prst="ellipse">
            <a:avLst/>
          </a:prstGeom>
          <a:solidFill>
            <a:srgbClr val="FFC000">
              <a:alpha val="4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99E08D88-7A01-2BB8-49AD-989FE310DCE8}"/>
              </a:ext>
            </a:extLst>
          </p:cNvPr>
          <p:cNvSpPr txBox="1"/>
          <p:nvPr/>
        </p:nvSpPr>
        <p:spPr>
          <a:xfrm>
            <a:off x="128332" y="759317"/>
            <a:ext cx="1308080" cy="590931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r>
              <a:rPr lang="fi-FI" sz="900" b="1"/>
              <a:t>Toimintamalli perustuu: </a:t>
            </a:r>
          </a:p>
          <a:p>
            <a:endParaRPr lang="fi-FI" sz="900" b="1"/>
          </a:p>
          <a:p>
            <a:r>
              <a:rPr lang="fi-FI" sz="900" b="1"/>
              <a:t>Perusopetuslaki 26 §</a:t>
            </a:r>
          </a:p>
          <a:p>
            <a:r>
              <a:rPr lang="fi-FI" sz="900"/>
              <a:t>Opetuksen järjestäjän tulee ennaltaehkäistä oppilaan poissaoloja sekä seurata ja puuttua niihin suunnitelmallisesti. Opetuksen järjestäjän tulee ilmoittaa luvattomista poissaoloista huoltajalle tai muulle lailliselle edustajalle. </a:t>
            </a:r>
          </a:p>
          <a:p>
            <a:endParaRPr lang="fi-FI" sz="900"/>
          </a:p>
          <a:p>
            <a:r>
              <a:rPr lang="fi-FI" sz="900" b="1"/>
              <a:t>Perusopetuslaki 26§, Oppivelvollisuuslaki 2 §, 9 §</a:t>
            </a:r>
          </a:p>
          <a:p>
            <a:r>
              <a:rPr lang="fi-FI" sz="900"/>
              <a:t>Oppilaalla on velvollisuus suorittaa perusopetus.</a:t>
            </a:r>
          </a:p>
          <a:p>
            <a:r>
              <a:rPr lang="fi-FI" sz="900" b="1"/>
              <a:t>Huoltajan on huolehdittava, että oppivelvollinen suorittaa oppivelvollisuutensa.</a:t>
            </a:r>
            <a:endParaRPr lang="fi-FI" sz="900"/>
          </a:p>
          <a:p>
            <a:endParaRPr lang="fi-FI" sz="900"/>
          </a:p>
          <a:p>
            <a:r>
              <a:rPr lang="fi-FI" sz="900" b="1"/>
              <a:t>Oppivelvollisen valvonnan laimin-lyönti OVL 12 §, 22 §</a:t>
            </a:r>
          </a:p>
          <a:p>
            <a:r>
              <a:rPr lang="fi-FI" sz="900"/>
              <a:t>Rehtori/koulujohtaja ilmoittaa opetuksen järjestäjälle, kun oppilaalla on poissaoloja </a:t>
            </a:r>
          </a:p>
          <a:p>
            <a:r>
              <a:rPr lang="fi-FI" sz="900"/>
              <a:t>200 h.  </a:t>
            </a:r>
          </a:p>
          <a:p>
            <a:r>
              <a:rPr lang="fi-FI" sz="900"/>
              <a:t>Opetuksen järjestäjä ilmoittaa  huoltajalle kirjallisesti ja puhelimitse.</a:t>
            </a:r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B9E2601B-F002-0E75-FB4B-F4595491C5ED}"/>
              </a:ext>
            </a:extLst>
          </p:cNvPr>
          <p:cNvSpPr txBox="1"/>
          <p:nvPr/>
        </p:nvSpPr>
        <p:spPr>
          <a:xfrm>
            <a:off x="4234626" y="1538067"/>
            <a:ext cx="3818985" cy="1290581"/>
          </a:xfrm>
          <a:prstGeom prst="rect">
            <a:avLst/>
          </a:prstGeom>
          <a:noFill/>
        </p:spPr>
        <p:txBody>
          <a:bodyPr spcFirstLastPara="1" wrap="square" lIns="91440" tIns="45720" rIns="91440" bIns="45720" numCol="1" rtlCol="0" anchor="t">
            <a:prstTxWarp prst="textArchUp">
              <a:avLst>
                <a:gd name="adj" fmla="val 12085013"/>
              </a:avLst>
            </a:prstTxWarp>
            <a:spAutoFit/>
          </a:bodyPr>
          <a:lstStyle/>
          <a:p>
            <a:r>
              <a:rPr lang="fi-FI" sz="1600" b="1">
                <a:solidFill>
                  <a:srgbClr val="00B0F0"/>
                </a:solidFill>
              </a:rPr>
              <a:t>Opiskeluhuoltopalvelujen konsultaatio 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40C94CEC-CCD9-651A-4768-CC45F9F630C0}"/>
              </a:ext>
            </a:extLst>
          </p:cNvPr>
          <p:cNvSpPr txBox="1"/>
          <p:nvPr/>
        </p:nvSpPr>
        <p:spPr>
          <a:xfrm>
            <a:off x="2637476" y="1435640"/>
            <a:ext cx="608477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/>
              <a:t>10%</a:t>
            </a: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D727B5B6-8077-C839-08F9-33406412B3DF}"/>
              </a:ext>
            </a:extLst>
          </p:cNvPr>
          <p:cNvSpPr txBox="1"/>
          <p:nvPr/>
        </p:nvSpPr>
        <p:spPr>
          <a:xfrm>
            <a:off x="8956933" y="1428979"/>
            <a:ext cx="59759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/>
              <a:t>20%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271FD99-60A4-72F0-CC80-5C9DF3518BFD}"/>
              </a:ext>
            </a:extLst>
          </p:cNvPr>
          <p:cNvSpPr txBox="1"/>
          <p:nvPr/>
        </p:nvSpPr>
        <p:spPr>
          <a:xfrm>
            <a:off x="1310355" y="5508518"/>
            <a:ext cx="54316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/>
              <a:t>0%</a:t>
            </a:r>
          </a:p>
        </p:txBody>
      </p:sp>
      <p:sp>
        <p:nvSpPr>
          <p:cNvPr id="5" name="Otsikko 1">
            <a:extLst>
              <a:ext uri="{FF2B5EF4-FFF2-40B4-BE49-F238E27FC236}">
                <a16:creationId xmlns:a16="http://schemas.microsoft.com/office/drawing/2014/main" id="{002DCA45-01A6-24D2-85C4-FF5ADA5A97E6}"/>
              </a:ext>
            </a:extLst>
          </p:cNvPr>
          <p:cNvSpPr txBox="1">
            <a:spLocks/>
          </p:cNvSpPr>
          <p:nvPr/>
        </p:nvSpPr>
        <p:spPr>
          <a:xfrm>
            <a:off x="301660" y="336740"/>
            <a:ext cx="11585750" cy="558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400" b="1">
                <a:latin typeface="Josefin Sans"/>
              </a:rPr>
              <a:t>Koululäsnäolon tuen ja poissaoloihin puuttumisen toimintamalli</a:t>
            </a:r>
          </a:p>
          <a:p>
            <a:r>
              <a:rPr lang="fi-FI" sz="2400" b="1">
                <a:latin typeface="Josefin Sans"/>
              </a:rPr>
              <a:t>Etelä-Savo, perusopetus</a:t>
            </a:r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1A05639F-2373-A819-72D0-B4E9E09CBD7D}"/>
              </a:ext>
            </a:extLst>
          </p:cNvPr>
          <p:cNvSpPr txBox="1"/>
          <p:nvPr/>
        </p:nvSpPr>
        <p:spPr>
          <a:xfrm>
            <a:off x="10719713" y="1958900"/>
            <a:ext cx="1348032" cy="393954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000" b="1">
                <a:solidFill>
                  <a:srgbClr val="C00000"/>
                </a:solidFill>
              </a:rPr>
              <a:t>JOS POISSAOLOT EDELLEEN JATKUVAT</a:t>
            </a:r>
          </a:p>
          <a:p>
            <a:r>
              <a:rPr lang="fi-FI" sz="1000" b="1"/>
              <a:t>Vahvistetaan ja täsmennetään monitoimijaista yhteistyötä ja pedagogista tukea.</a:t>
            </a:r>
          </a:p>
          <a:p>
            <a:endParaRPr lang="fi-FI" sz="1000" b="1"/>
          </a:p>
          <a:p>
            <a:r>
              <a:rPr lang="fi-FI" sz="1000" b="1"/>
              <a:t>Viimeistään tässä vaiheessa harkitaan/tehdään tarvittaessa: </a:t>
            </a:r>
          </a:p>
          <a:p>
            <a:endParaRPr lang="fi-FI" sz="1000" b="1"/>
          </a:p>
          <a:p>
            <a:pPr marL="179070" indent="-179070">
              <a:buAutoNum type="arabicParenR"/>
            </a:pPr>
            <a:r>
              <a:rPr lang="fi-FI" sz="1000" b="1"/>
              <a:t>sosiaali-huoltolain mukainen yhteydenotto tuen tarpeen arvioimiseksi yhdessä perheen kanssa tai </a:t>
            </a:r>
          </a:p>
          <a:p>
            <a:pPr marL="179070" indent="-179070">
              <a:buAutoNum type="arabicParenR"/>
            </a:pPr>
            <a:endParaRPr lang="fi-FI" sz="1000" b="1"/>
          </a:p>
          <a:p>
            <a:pPr marL="179070" indent="-179070">
              <a:buAutoNum type="arabicParenR"/>
            </a:pPr>
            <a:r>
              <a:rPr lang="fi-FI" sz="1000" b="1"/>
              <a:t>lastensuojelu-ilmoitus</a:t>
            </a:r>
          </a:p>
        </p:txBody>
      </p:sp>
      <p:sp>
        <p:nvSpPr>
          <p:cNvPr id="38" name="Tekstiruutu 37">
            <a:extLst>
              <a:ext uri="{FF2B5EF4-FFF2-40B4-BE49-F238E27FC236}">
                <a16:creationId xmlns:a16="http://schemas.microsoft.com/office/drawing/2014/main" id="{986CD590-2561-2D3A-18AA-84D4B67BCBE4}"/>
              </a:ext>
            </a:extLst>
          </p:cNvPr>
          <p:cNvSpPr txBox="1"/>
          <p:nvPr/>
        </p:nvSpPr>
        <p:spPr>
          <a:xfrm>
            <a:off x="4636194" y="1908846"/>
            <a:ext cx="2876194" cy="993628"/>
          </a:xfrm>
          <a:prstGeom prst="rect">
            <a:avLst/>
          </a:prstGeom>
          <a:noFill/>
        </p:spPr>
        <p:txBody>
          <a:bodyPr spcFirstLastPara="1" wrap="square" lIns="91440" tIns="45720" rIns="91440" bIns="45720" numCol="1" rtlCol="0" anchor="t">
            <a:prstTxWarp prst="textArchUp">
              <a:avLst>
                <a:gd name="adj" fmla="val 12637693"/>
              </a:avLst>
            </a:prstTxWarp>
            <a:spAutoFit/>
          </a:bodyPr>
          <a:lstStyle/>
          <a:p>
            <a:r>
              <a:rPr lang="fi-FI" b="1">
                <a:solidFill>
                  <a:srgbClr val="0070C0"/>
                </a:solidFill>
              </a:rPr>
              <a:t>Kodin ja koulun yhteistyö</a:t>
            </a:r>
          </a:p>
        </p:txBody>
      </p:sp>
      <p:sp>
        <p:nvSpPr>
          <p:cNvPr id="48" name="Tekstiruutu 47">
            <a:extLst>
              <a:ext uri="{FF2B5EF4-FFF2-40B4-BE49-F238E27FC236}">
                <a16:creationId xmlns:a16="http://schemas.microsoft.com/office/drawing/2014/main" id="{99B77F48-9B9D-C3F9-4879-E6A6D0129FC2}"/>
              </a:ext>
            </a:extLst>
          </p:cNvPr>
          <p:cNvSpPr txBox="1"/>
          <p:nvPr/>
        </p:nvSpPr>
        <p:spPr>
          <a:xfrm>
            <a:off x="2147631" y="2961377"/>
            <a:ext cx="2754486" cy="31393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1100" b="1" u="sng" dirty="0">
                <a:solidFill>
                  <a:srgbClr val="00B050"/>
                </a:solidFill>
              </a:rPr>
              <a:t>VARHAINEN PUUTTUMINEN</a:t>
            </a:r>
            <a:endParaRPr lang="en-US" sz="1100" b="1" u="sng" dirty="0">
              <a:solidFill>
                <a:srgbClr val="00B050"/>
              </a:solidFill>
            </a:endParaRPr>
          </a:p>
          <a:p>
            <a:pPr marL="83820" indent="-83820">
              <a:buFont typeface="Arial,Sans-Serif"/>
              <a:buChar char="•"/>
            </a:pPr>
            <a:r>
              <a:rPr lang="fi-FI" sz="1100" b="1" dirty="0">
                <a:solidFill>
                  <a:srgbClr val="00B050"/>
                </a:solidFill>
              </a:rPr>
              <a:t>Opettaja keskustelee poissaoloista oppilaan ja tarvittaessa huoltajan kanssa.</a:t>
            </a:r>
            <a:endParaRPr lang="en-US" sz="1100" b="1" dirty="0">
              <a:solidFill>
                <a:srgbClr val="00B050"/>
              </a:solidFill>
            </a:endParaRPr>
          </a:p>
          <a:p>
            <a:pPr marL="83820" indent="-83820">
              <a:buFont typeface="Arial,Sans-Serif"/>
              <a:buChar char="•"/>
            </a:pPr>
            <a:r>
              <a:rPr lang="fi-FI" sz="1100" b="1" dirty="0">
                <a:solidFill>
                  <a:srgbClr val="00B050"/>
                </a:solidFill>
              </a:rPr>
              <a:t>Opettaja seuraa oppimisen etenemistä, tunnistaa oppimisvaikeuksia ja arvioi tuen tarvetta.</a:t>
            </a:r>
            <a:endParaRPr lang="en-US" sz="1100" b="1" dirty="0">
              <a:solidFill>
                <a:srgbClr val="00B050"/>
              </a:solidFill>
            </a:endParaRPr>
          </a:p>
          <a:p>
            <a:pPr marL="83820" indent="-83820">
              <a:buFont typeface="Arial,Sans-Serif"/>
              <a:buChar char="•"/>
            </a:pPr>
            <a:r>
              <a:rPr lang="fi-FI" sz="1100" b="1" dirty="0">
                <a:solidFill>
                  <a:srgbClr val="00B050"/>
                </a:solidFill>
              </a:rPr>
              <a:t>Opettaja konsultoi matalalla kynnyksellä erityisopettajaa ja opiskeluhuoltopalveluita, jos oppilaan hyvinvoinnista, oppimisesta tai koulunkäynnistä on huolta.</a:t>
            </a:r>
            <a:endParaRPr lang="en-US" sz="1100" b="1" dirty="0">
              <a:solidFill>
                <a:srgbClr val="00B050"/>
              </a:solidFill>
            </a:endParaRPr>
          </a:p>
          <a:p>
            <a:pPr marL="83820" indent="-83820">
              <a:buFont typeface="Arial,Sans-Serif"/>
              <a:buChar char="•"/>
            </a:pPr>
            <a:r>
              <a:rPr lang="fi-FI" sz="1100" b="1" dirty="0">
                <a:solidFill>
                  <a:srgbClr val="00B050"/>
                </a:solidFill>
              </a:rPr>
              <a:t>Opettaja sopii tarvittaessa tukitoimista oppilaan ja huoltajan kanssa.</a:t>
            </a:r>
            <a:endParaRPr lang="en-US" sz="1100" b="1" dirty="0">
              <a:solidFill>
                <a:srgbClr val="00B050"/>
              </a:solidFill>
            </a:endParaRPr>
          </a:p>
          <a:p>
            <a:pPr marL="83820" indent="-83820">
              <a:buFont typeface="Arial,Sans-Serif"/>
              <a:buChar char="•"/>
            </a:pPr>
            <a:r>
              <a:rPr lang="fi-FI" sz="1100" b="1" u="sng" dirty="0">
                <a:solidFill>
                  <a:srgbClr val="00B050"/>
                </a:solidFill>
              </a:rPr>
              <a:t>Opettaja puuttuu luvattomiin ja selvittämättömiin poissaoloihin välittömästi</a:t>
            </a:r>
            <a:r>
              <a:rPr lang="fi-FI" sz="1100" b="1" dirty="0">
                <a:solidFill>
                  <a:srgbClr val="00B050"/>
                </a:solidFill>
              </a:rPr>
              <a:t>: keskustelu.</a:t>
            </a:r>
            <a:endParaRPr lang="fi-FI" sz="1200" b="1" dirty="0">
              <a:solidFill>
                <a:srgbClr val="00B050"/>
              </a:solidFill>
            </a:endParaRPr>
          </a:p>
        </p:txBody>
      </p:sp>
      <p:sp>
        <p:nvSpPr>
          <p:cNvPr id="50" name="Tekstiruutu 49">
            <a:extLst>
              <a:ext uri="{FF2B5EF4-FFF2-40B4-BE49-F238E27FC236}">
                <a16:creationId xmlns:a16="http://schemas.microsoft.com/office/drawing/2014/main" id="{F5259B01-CDFB-1E76-477A-51672FDE7C4F}"/>
              </a:ext>
            </a:extLst>
          </p:cNvPr>
          <p:cNvSpPr txBox="1"/>
          <p:nvPr/>
        </p:nvSpPr>
        <p:spPr>
          <a:xfrm>
            <a:off x="7584974" y="2838061"/>
            <a:ext cx="2634360" cy="31393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1100" b="1" u="sng">
                <a:solidFill>
                  <a:srgbClr val="FFC000"/>
                </a:solidFill>
                <a:latin typeface="Aptos"/>
                <a:ea typeface="Arial"/>
                <a:cs typeface="Arial"/>
              </a:rPr>
              <a:t>POISSAOLOJA </a:t>
            </a:r>
            <a:r>
              <a:rPr lang="fi-FI" sz="1100" b="1" u="sng" baseline="0">
                <a:solidFill>
                  <a:srgbClr val="FFC000"/>
                </a:solidFill>
                <a:latin typeface="Aptos"/>
                <a:ea typeface="Arial"/>
                <a:cs typeface="Arial"/>
              </a:rPr>
              <a:t>20 % </a:t>
            </a:r>
          </a:p>
          <a:p>
            <a:pPr algn="ctr"/>
            <a:r>
              <a:rPr lang="fi-FI" sz="1100" b="1" u="sng">
                <a:solidFill>
                  <a:srgbClr val="FFC000"/>
                </a:solidFill>
                <a:latin typeface="Aptos"/>
                <a:ea typeface="Arial"/>
                <a:cs typeface="Arial"/>
              </a:rPr>
              <a:t>TARJOTUSTA OPETUKSEST</a:t>
            </a:r>
            <a:r>
              <a:rPr lang="fi-FI" sz="1100" b="1">
                <a:solidFill>
                  <a:srgbClr val="FFC000"/>
                </a:solidFill>
                <a:latin typeface="Aptos"/>
                <a:ea typeface="Arial"/>
                <a:cs typeface="Arial"/>
              </a:rPr>
              <a:t>A​</a:t>
            </a:r>
          </a:p>
          <a:p>
            <a:pPr marL="83820" lvl="0" indent="-83820" rtl="0">
              <a:buFont typeface="Arial,Sans-Serif"/>
              <a:buChar char="•"/>
            </a:pPr>
            <a:r>
              <a:rPr lang="fi-FI" sz="1100" b="1" baseline="0">
                <a:solidFill>
                  <a:srgbClr val="FFC000"/>
                </a:solidFill>
                <a:latin typeface="Aptos"/>
                <a:ea typeface="Arial"/>
                <a:cs typeface="Arial"/>
              </a:rPr>
              <a:t>Viimeistään tässä  vaiheessa opettaja konsultoi opiskeluhuoltopalveluita ja ohjaa oppilasta </a:t>
            </a:r>
            <a:r>
              <a:rPr lang="fi-FI" sz="1100" b="1">
                <a:solidFill>
                  <a:srgbClr val="FFC000"/>
                </a:solidFill>
                <a:latin typeface="Aptos"/>
                <a:ea typeface="Arial"/>
                <a:cs typeface="Arial"/>
              </a:rPr>
              <a:t>opiskeluhuoltopalveluihin.</a:t>
            </a:r>
          </a:p>
          <a:p>
            <a:pPr marL="83820" indent="-83820">
              <a:buFont typeface="Arial,Sans-Serif"/>
              <a:buChar char="•"/>
            </a:pPr>
            <a:r>
              <a:rPr lang="fi-FI" sz="1100" b="1" baseline="0">
                <a:solidFill>
                  <a:srgbClr val="FFC000"/>
                </a:solidFill>
                <a:latin typeface="Aptos"/>
                <a:ea typeface="Arial"/>
                <a:cs typeface="Arial"/>
              </a:rPr>
              <a:t>Viimeistään tässä vaiheessa </a:t>
            </a:r>
            <a:r>
              <a:rPr lang="fi-FI" sz="1100" b="1">
                <a:solidFill>
                  <a:srgbClr val="FFC000"/>
                </a:solidFill>
                <a:latin typeface="Aptos"/>
                <a:ea typeface="Arial"/>
                <a:cs typeface="Arial"/>
              </a:rPr>
              <a:t>opettaja tarjoaa</a:t>
            </a:r>
            <a:r>
              <a:rPr lang="fi-FI" sz="1100" b="1" baseline="0">
                <a:solidFill>
                  <a:srgbClr val="FFC000"/>
                </a:solidFill>
                <a:latin typeface="Aptos"/>
                <a:ea typeface="Arial"/>
                <a:cs typeface="Arial"/>
              </a:rPr>
              <a:t> perheelle opiskeluhuollon monialaisen asiantuntijaryhmän </a:t>
            </a:r>
            <a:r>
              <a:rPr lang="fi-FI" sz="1100" b="1">
                <a:solidFill>
                  <a:srgbClr val="FFC000"/>
                </a:solidFill>
                <a:latin typeface="Aptos"/>
                <a:ea typeface="Arial"/>
                <a:cs typeface="Arial"/>
              </a:rPr>
              <a:t>tukea</a:t>
            </a:r>
            <a:r>
              <a:rPr lang="fi-FI" sz="1100" b="1" baseline="0">
                <a:solidFill>
                  <a:srgbClr val="FFC000"/>
                </a:solidFill>
                <a:latin typeface="Aptos"/>
                <a:ea typeface="Arial"/>
                <a:cs typeface="Arial"/>
              </a:rPr>
              <a:t>.</a:t>
            </a:r>
            <a:r>
              <a:rPr lang="fi-FI" sz="1100" b="1">
                <a:solidFill>
                  <a:srgbClr val="FFC000"/>
                </a:solidFill>
                <a:latin typeface="Aptos"/>
                <a:ea typeface="Arial"/>
                <a:cs typeface="Arial"/>
              </a:rPr>
              <a:t>​</a:t>
            </a:r>
          </a:p>
          <a:p>
            <a:pPr marL="83820" lvl="0" indent="-83820" rtl="0">
              <a:buFont typeface="Arial,Sans-Serif"/>
              <a:buChar char="•"/>
            </a:pPr>
            <a:r>
              <a:rPr lang="fi-FI" sz="1100" b="1" u="sng" baseline="0">
                <a:solidFill>
                  <a:srgbClr val="FFC000"/>
                </a:solidFill>
                <a:latin typeface="Aptos"/>
                <a:ea typeface="Arial"/>
                <a:cs typeface="Arial"/>
              </a:rPr>
              <a:t>Sovitaan poissaolojen syiden laajemmasta kartoituksesta  </a:t>
            </a:r>
            <a:r>
              <a:rPr lang="fi-FI" sz="1100" b="1" baseline="0">
                <a:solidFill>
                  <a:srgbClr val="FFC000"/>
                </a:solidFill>
                <a:latin typeface="Aptos"/>
                <a:ea typeface="Arial"/>
                <a:cs typeface="Arial"/>
              </a:rPr>
              <a:t>oppilaan, huoltajien ja opiskeluhuoltopalveluiden kanssa. </a:t>
            </a:r>
            <a:r>
              <a:rPr lang="en-US" sz="1100" b="1">
                <a:solidFill>
                  <a:srgbClr val="FFC000"/>
                </a:solidFill>
                <a:latin typeface="Aptos"/>
                <a:ea typeface="Arial"/>
                <a:cs typeface="Arial"/>
              </a:rPr>
              <a:t>​</a:t>
            </a:r>
          </a:p>
          <a:p>
            <a:pPr marL="83820" indent="-83820">
              <a:buFont typeface="Arial,Sans-Serif"/>
              <a:buChar char="•"/>
            </a:pPr>
            <a:r>
              <a:rPr lang="fi-FI" sz="1100" b="1" baseline="0">
                <a:solidFill>
                  <a:srgbClr val="FFC000"/>
                </a:solidFill>
                <a:latin typeface="Aptos"/>
                <a:ea typeface="Arial"/>
                <a:cs typeface="Arial"/>
              </a:rPr>
              <a:t>Vahvistetaan </a:t>
            </a:r>
            <a:r>
              <a:rPr lang="fi-FI" sz="1100" b="1">
                <a:solidFill>
                  <a:srgbClr val="FFC000"/>
                </a:solidFill>
                <a:latin typeface="Aptos"/>
                <a:ea typeface="Arial"/>
                <a:cs typeface="Arial"/>
              </a:rPr>
              <a:t>tukitoimia,</a:t>
            </a:r>
            <a:r>
              <a:rPr lang="fi-FI" sz="1100" b="1" baseline="0">
                <a:solidFill>
                  <a:srgbClr val="FFC000"/>
                </a:solidFill>
                <a:latin typeface="Aptos"/>
                <a:ea typeface="Arial"/>
                <a:cs typeface="Arial"/>
              </a:rPr>
              <a:t> tarkistetaan pedagoginen tuki</a:t>
            </a:r>
            <a:r>
              <a:rPr lang="en-US" sz="1100" b="1">
                <a:solidFill>
                  <a:srgbClr val="FFC000"/>
                </a:solidFill>
                <a:latin typeface="Aptos"/>
                <a:ea typeface="Arial"/>
                <a:cs typeface="Arial"/>
              </a:rPr>
              <a:t>​.</a:t>
            </a:r>
          </a:p>
          <a:p>
            <a:pPr marL="83820" indent="-83820">
              <a:buFont typeface="Arial,Sans-Serif"/>
              <a:buChar char="•"/>
            </a:pPr>
            <a:r>
              <a:rPr lang="en-US" sz="1100" b="1" err="1">
                <a:solidFill>
                  <a:srgbClr val="FFC000"/>
                </a:solidFill>
                <a:latin typeface="Aptos"/>
                <a:cs typeface="Arial"/>
              </a:rPr>
              <a:t>Suunnitellaan</a:t>
            </a:r>
            <a:r>
              <a:rPr lang="en-US" sz="1100" b="1">
                <a:solidFill>
                  <a:srgbClr val="FFC000"/>
                </a:solidFill>
                <a:latin typeface="Aptos"/>
                <a:cs typeface="Arial"/>
              </a:rPr>
              <a:t> </a:t>
            </a:r>
            <a:r>
              <a:rPr lang="en-US" sz="1100" b="1" err="1">
                <a:solidFill>
                  <a:srgbClr val="FFC000"/>
                </a:solidFill>
                <a:latin typeface="Aptos"/>
                <a:cs typeface="Arial"/>
              </a:rPr>
              <a:t>kouluun</a:t>
            </a:r>
            <a:r>
              <a:rPr lang="en-US" sz="1100" b="1">
                <a:solidFill>
                  <a:srgbClr val="FFC000"/>
                </a:solidFill>
                <a:latin typeface="Aptos"/>
                <a:cs typeface="Arial"/>
              </a:rPr>
              <a:t> </a:t>
            </a:r>
            <a:r>
              <a:rPr lang="en-US" sz="1100" b="1" err="1">
                <a:solidFill>
                  <a:srgbClr val="FFC000"/>
                </a:solidFill>
                <a:latin typeface="Aptos"/>
                <a:cs typeface="Arial"/>
              </a:rPr>
              <a:t>paluun</a:t>
            </a:r>
            <a:r>
              <a:rPr lang="en-US" sz="1100" b="1">
                <a:solidFill>
                  <a:srgbClr val="FFC000"/>
                </a:solidFill>
                <a:latin typeface="Aptos"/>
                <a:cs typeface="Arial"/>
              </a:rPr>
              <a:t>  </a:t>
            </a:r>
            <a:r>
              <a:rPr lang="en-US" sz="1100" b="1" err="1">
                <a:solidFill>
                  <a:srgbClr val="FFC000"/>
                </a:solidFill>
                <a:latin typeface="Aptos"/>
                <a:cs typeface="Arial"/>
              </a:rPr>
              <a:t>tukeminen</a:t>
            </a:r>
            <a:r>
              <a:rPr lang="en-US" sz="1100" b="1">
                <a:solidFill>
                  <a:srgbClr val="FBE353"/>
                </a:solidFill>
                <a:latin typeface="Aptos"/>
                <a:cs typeface="Arial"/>
              </a:rPr>
              <a:t>.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FCAE9BFF-E139-5EB7-00E4-51D6B58A241D}"/>
              </a:ext>
            </a:extLst>
          </p:cNvPr>
          <p:cNvSpPr txBox="1"/>
          <p:nvPr/>
        </p:nvSpPr>
        <p:spPr>
          <a:xfrm>
            <a:off x="4872906" y="2475171"/>
            <a:ext cx="2566895" cy="34778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1100" b="1" u="sng">
                <a:solidFill>
                  <a:srgbClr val="7030A0"/>
                </a:solidFill>
                <a:cs typeface="Arial"/>
              </a:rPr>
              <a:t>POISSAOLOJA 10 % </a:t>
            </a:r>
          </a:p>
          <a:p>
            <a:pPr algn="ctr"/>
            <a:r>
              <a:rPr lang="fi-FI" sz="1100" b="1" u="sng">
                <a:solidFill>
                  <a:srgbClr val="7030A0"/>
                </a:solidFill>
                <a:cs typeface="Arial"/>
              </a:rPr>
              <a:t>TARJOTUSTA OPETUKSESTA</a:t>
            </a:r>
            <a:r>
              <a:rPr lang="en-US" sz="1100" b="1">
                <a:solidFill>
                  <a:srgbClr val="7030A0"/>
                </a:solidFill>
                <a:cs typeface="Arial"/>
              </a:rPr>
              <a:t>​</a:t>
            </a:r>
          </a:p>
          <a:p>
            <a:pPr marL="83820" indent="-83820">
              <a:buFont typeface="Arial,Sans-Serif"/>
              <a:buChar char="•"/>
            </a:pPr>
            <a:r>
              <a:rPr lang="fi-FI" sz="1100" b="1">
                <a:solidFill>
                  <a:srgbClr val="7030A0"/>
                </a:solidFill>
                <a:cs typeface="Arial"/>
              </a:rPr>
              <a:t>Opettaja on yhteydessä huoltajaan </a:t>
            </a:r>
            <a:r>
              <a:rPr lang="fi-FI" sz="1100" b="1" u="sng">
                <a:solidFill>
                  <a:srgbClr val="7030A0"/>
                </a:solidFill>
                <a:cs typeface="Arial"/>
              </a:rPr>
              <a:t>puhelimitse</a:t>
            </a:r>
            <a:r>
              <a:rPr lang="fi-FI" sz="1100" b="1">
                <a:solidFill>
                  <a:srgbClr val="7030A0"/>
                </a:solidFill>
                <a:cs typeface="Arial"/>
              </a:rPr>
              <a:t> tai </a:t>
            </a:r>
            <a:r>
              <a:rPr lang="fi-FI" sz="1100" b="1" u="sng">
                <a:solidFill>
                  <a:srgbClr val="7030A0"/>
                </a:solidFill>
                <a:cs typeface="Arial"/>
              </a:rPr>
              <a:t>kasvotusten</a:t>
            </a:r>
            <a:r>
              <a:rPr lang="fi-FI" sz="1100" b="1">
                <a:solidFill>
                  <a:srgbClr val="7030A0"/>
                </a:solidFill>
                <a:cs typeface="Arial"/>
              </a:rPr>
              <a:t> ja kirjaa yhteydenoton Wilma-lomakkeelle.</a:t>
            </a:r>
            <a:r>
              <a:rPr lang="en-US" sz="1100" b="1">
                <a:solidFill>
                  <a:srgbClr val="7030A0"/>
                </a:solidFill>
                <a:cs typeface="Arial"/>
              </a:rPr>
              <a:t>​</a:t>
            </a:r>
          </a:p>
          <a:p>
            <a:pPr marL="83820" indent="-83820">
              <a:buFont typeface="Arial,Sans-Serif"/>
              <a:buChar char="•"/>
            </a:pPr>
            <a:r>
              <a:rPr lang="fi-FI" sz="1100" b="1">
                <a:solidFill>
                  <a:srgbClr val="7030A0"/>
                </a:solidFill>
                <a:cs typeface="Arial"/>
              </a:rPr>
              <a:t>Opettaja keskustelee poissaolojen syistä ja tarkistaa pedagogisen tuen tason.​</a:t>
            </a:r>
          </a:p>
          <a:p>
            <a:pPr marL="83820" indent="-83820">
              <a:buFont typeface="Arial,Sans-Serif"/>
              <a:buChar char="•"/>
            </a:pPr>
            <a:r>
              <a:rPr lang="fi-FI" sz="1100" b="1">
                <a:solidFill>
                  <a:srgbClr val="7030A0"/>
                </a:solidFill>
                <a:cs typeface="Arial"/>
              </a:rPr>
              <a:t>Opettaja sopii tarvittavista tukitoimista ja seurannasta oppilaan ja huoltajan kanssa.</a:t>
            </a:r>
            <a:r>
              <a:rPr lang="en-US" sz="1100" b="1">
                <a:solidFill>
                  <a:srgbClr val="7030A0"/>
                </a:solidFill>
                <a:cs typeface="Arial"/>
              </a:rPr>
              <a:t>​</a:t>
            </a:r>
          </a:p>
          <a:p>
            <a:pPr marL="83820" indent="-83820">
              <a:buFont typeface="Arial,Sans-Serif"/>
              <a:buChar char="•"/>
            </a:pPr>
            <a:r>
              <a:rPr lang="fi-FI" sz="1100" b="1">
                <a:solidFill>
                  <a:srgbClr val="7030A0"/>
                </a:solidFill>
                <a:cs typeface="Arial"/>
              </a:rPr>
              <a:t>Opettaja konsultoi erityisopettajaa ja/tai opiskeluhuoltopalveluita.</a:t>
            </a:r>
            <a:r>
              <a:rPr lang="en-US" sz="1100" b="1">
                <a:solidFill>
                  <a:srgbClr val="7030A0"/>
                </a:solidFill>
                <a:cs typeface="Arial"/>
              </a:rPr>
              <a:t>​</a:t>
            </a:r>
          </a:p>
          <a:p>
            <a:pPr marL="83820" indent="-83820">
              <a:buFont typeface="Arial,Sans-Serif"/>
              <a:buChar char="•"/>
            </a:pPr>
            <a:r>
              <a:rPr lang="fi-FI" sz="1100" b="1">
                <a:solidFill>
                  <a:srgbClr val="7030A0"/>
                </a:solidFill>
                <a:cs typeface="Arial"/>
              </a:rPr>
              <a:t>Opettaja ohjaa tarvittaessa oppilaan opiskeluhuoltopalveluiden piiriin ja/tai kutsuu koolle opiskeluhuollon monialaisen asiantuntijaryhmän oppilaan ja huoltajan luvalla.</a:t>
            </a:r>
            <a:r>
              <a:rPr lang="en-US" sz="1100" b="1">
                <a:cs typeface="Arial"/>
              </a:rPr>
              <a:t>​</a:t>
            </a:r>
          </a:p>
        </p:txBody>
      </p:sp>
      <p:sp>
        <p:nvSpPr>
          <p:cNvPr id="3" name="Kaari 2">
            <a:extLst>
              <a:ext uri="{FF2B5EF4-FFF2-40B4-BE49-F238E27FC236}">
                <a16:creationId xmlns:a16="http://schemas.microsoft.com/office/drawing/2014/main" id="{F5294199-C56E-3182-0A13-80CAED79764A}"/>
              </a:ext>
            </a:extLst>
          </p:cNvPr>
          <p:cNvSpPr/>
          <p:nvPr/>
        </p:nvSpPr>
        <p:spPr>
          <a:xfrm>
            <a:off x="1555423" y="904953"/>
            <a:ext cx="9068586" cy="9206469"/>
          </a:xfrm>
          <a:prstGeom prst="arc">
            <a:avLst>
              <a:gd name="adj1" fmla="val 10767199"/>
              <a:gd name="adj2" fmla="val 43905"/>
            </a:avLst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68671F8C-E24C-5E2C-740B-60075B259EAC}"/>
              </a:ext>
            </a:extLst>
          </p:cNvPr>
          <p:cNvSpPr/>
          <p:nvPr/>
        </p:nvSpPr>
        <p:spPr>
          <a:xfrm>
            <a:off x="1708732" y="6233427"/>
            <a:ext cx="8757359" cy="53572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fi-FI" sz="1100" b="1" baseline="0">
                <a:latin typeface="Aptos"/>
                <a:ea typeface="Segoe UI"/>
                <a:cs typeface="Segoe UI"/>
              </a:rPr>
              <a:t>Poissaolojen laskennassa huomioidaan kaikki poissaolot, myös luvalliset.</a:t>
            </a:r>
            <a:r>
              <a:rPr lang="en-US" sz="1100">
                <a:latin typeface="Aptos"/>
                <a:ea typeface="Segoe UI"/>
                <a:cs typeface="Segoe UI"/>
              </a:rPr>
              <a:t>​ </a:t>
            </a:r>
            <a:r>
              <a:rPr lang="fi-FI" sz="1100" baseline="0">
                <a:latin typeface="Aptos"/>
                <a:ea typeface="Segoe UI"/>
                <a:cs typeface="Segoe UI"/>
              </a:rPr>
              <a:t>Opettaja seuraa poissaoloja jatkuvasti läpi lukuvuoden. </a:t>
            </a:r>
            <a:r>
              <a:rPr lang="fi-FI" sz="1100">
                <a:latin typeface="Aptos"/>
                <a:ea typeface="Segoe UI"/>
                <a:cs typeface="Segoe UI"/>
              </a:rPr>
              <a:t>​</a:t>
            </a:r>
            <a:endParaRPr lang="fi-FI"/>
          </a:p>
          <a:p>
            <a:pPr rtl="0"/>
            <a:r>
              <a:rPr lang="fi-FI" sz="1100" baseline="0">
                <a:latin typeface="Aptos"/>
                <a:ea typeface="Segoe UI"/>
                <a:cs typeface="Segoe UI"/>
              </a:rPr>
              <a:t>Rehtori</a:t>
            </a:r>
            <a:r>
              <a:rPr lang="fi-FI" sz="1100">
                <a:latin typeface="Aptos"/>
                <a:ea typeface="Segoe UI"/>
                <a:cs typeface="Segoe UI"/>
              </a:rPr>
              <a:t>/koulujohtaja</a:t>
            </a:r>
            <a:r>
              <a:rPr lang="fi-FI" sz="1100" baseline="0">
                <a:latin typeface="Aptos"/>
                <a:ea typeface="Segoe UI"/>
                <a:cs typeface="Segoe UI"/>
              </a:rPr>
              <a:t> seuraa luokkien poissaolotilastoja neljä kertaa vuodessa: syysloman, joululoman ja talviloman jälkeen sekä lukuvuoden päättyessä.</a:t>
            </a:r>
            <a:r>
              <a:rPr lang="en-US" sz="1100">
                <a:latin typeface="Aptos"/>
                <a:ea typeface="Segoe UI"/>
                <a:cs typeface="Segoe UI"/>
              </a:rPr>
              <a:t>​</a:t>
            </a:r>
            <a:r>
              <a:rPr lang="fi-FI" sz="1100">
                <a:latin typeface="Aptos"/>
                <a:ea typeface="Segoe UI"/>
                <a:cs typeface="Segoe UI"/>
              </a:rPr>
              <a:t>​</a:t>
            </a:r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E662570-7E30-BF2E-0DA3-50E066DA9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DAF3F-1CBB-47C5-AA45-77994EF52CEA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73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373</Words>
  <Application>Microsoft Office PowerPoint</Application>
  <PresentationFormat>Laajakuva</PresentationFormat>
  <Paragraphs>52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Arial,Sans-Serif</vt:lpstr>
      <vt:lpstr>Josefin Sans</vt:lpstr>
      <vt:lpstr>Office-teema</vt:lpstr>
      <vt:lpstr>PowerPoint-esitys</vt:lpstr>
    </vt:vector>
  </TitlesOfParts>
  <Company>Pieksamaen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Korhonen Saila</dc:creator>
  <cp:lastModifiedBy>Korhonen Saila</cp:lastModifiedBy>
  <cp:revision>1</cp:revision>
  <dcterms:created xsi:type="dcterms:W3CDTF">2026-03-11T11:50:27Z</dcterms:created>
  <dcterms:modified xsi:type="dcterms:W3CDTF">2026-03-11T11:51:12Z</dcterms:modified>
</cp:coreProperties>
</file>