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F195-052B-4C40-BFF3-3EBE831EA887}" type="datetimeFigureOut">
              <a:rPr lang="fi-FI" smtClean="0"/>
              <a:t>25.10.2018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F3833-0D74-42CD-9C66-918204309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5089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F195-052B-4C40-BFF3-3EBE831EA887}" type="datetimeFigureOut">
              <a:rPr lang="fi-FI" smtClean="0"/>
              <a:t>25.10.2018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F3833-0D74-42CD-9C66-918204309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4682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F195-052B-4C40-BFF3-3EBE831EA887}" type="datetimeFigureOut">
              <a:rPr lang="fi-FI" smtClean="0"/>
              <a:t>25.10.2018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F3833-0D74-42CD-9C66-918204309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9659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F195-052B-4C40-BFF3-3EBE831EA887}" type="datetimeFigureOut">
              <a:rPr lang="fi-FI" smtClean="0"/>
              <a:t>25.10.2018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F3833-0D74-42CD-9C66-918204309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3271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F195-052B-4C40-BFF3-3EBE831EA887}" type="datetimeFigureOut">
              <a:rPr lang="fi-FI" smtClean="0"/>
              <a:t>25.10.2018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F3833-0D74-42CD-9C66-918204309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7697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F195-052B-4C40-BFF3-3EBE831EA887}" type="datetimeFigureOut">
              <a:rPr lang="fi-FI" smtClean="0"/>
              <a:t>25.10.2018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F3833-0D74-42CD-9C66-918204309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4368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F195-052B-4C40-BFF3-3EBE831EA887}" type="datetimeFigureOut">
              <a:rPr lang="fi-FI" smtClean="0"/>
              <a:t>25.10.2018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F3833-0D74-42CD-9C66-918204309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5295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F195-052B-4C40-BFF3-3EBE831EA887}" type="datetimeFigureOut">
              <a:rPr lang="fi-FI" smtClean="0"/>
              <a:t>25.10.2018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F3833-0D74-42CD-9C66-918204309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856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F195-052B-4C40-BFF3-3EBE831EA887}" type="datetimeFigureOut">
              <a:rPr lang="fi-FI" smtClean="0"/>
              <a:t>25.10.2018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F3833-0D74-42CD-9C66-918204309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5265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F195-052B-4C40-BFF3-3EBE831EA887}" type="datetimeFigureOut">
              <a:rPr lang="fi-FI" smtClean="0"/>
              <a:t>25.10.2018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F3833-0D74-42CD-9C66-918204309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079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F195-052B-4C40-BFF3-3EBE831EA887}" type="datetimeFigureOut">
              <a:rPr lang="fi-FI" smtClean="0"/>
              <a:t>25.10.2018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F3833-0D74-42CD-9C66-918204309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3116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EF195-052B-4C40-BFF3-3EBE831EA887}" type="datetimeFigureOut">
              <a:rPr lang="fi-FI" smtClean="0"/>
              <a:t>25.10.2018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F3833-0D74-42CD-9C66-9182043094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2046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u="sng" dirty="0" smtClean="0"/>
              <a:t>15. Turvallisuus on perustarve</a:t>
            </a:r>
            <a:endParaRPr lang="fi-FI" b="1" u="sng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b="1" dirty="0" smtClean="0"/>
              <a:t>Muuttuvat uhkakuvat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Turvallisuutta vaarantavat uhat muuttuvat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koko ajan: pari sataa vuotta sitten uhkia olivat </a:t>
            </a:r>
          </a:p>
          <a:p>
            <a:pPr marL="0" indent="0">
              <a:buNone/>
            </a:pPr>
            <a:r>
              <a:rPr lang="fi-FI" dirty="0" smtClean="0"/>
              <a:t>    katovuodet ja nälänhädät, 1900-luvulla sodan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pelko ja nykypäivinä esim. työttömyys,</a:t>
            </a:r>
          </a:p>
          <a:p>
            <a:pPr marL="0" indent="0">
              <a:buNone/>
            </a:pPr>
            <a:r>
              <a:rPr lang="fi-FI" dirty="0" smtClean="0"/>
              <a:t>    tietoverkkojen häiriöt ja terrori-iskut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Valtion tehtävänä on taata kansalaistensa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turvallisuus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Ennen varauduttiin vain sotilaallisiin uhkiin =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suppea turvallisuuskäsite, nykyään varaudutaan myös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taloudellisiin, sosiaalisiin, terveydellisiin ja ympäristöön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liittyviin uhkiin = laaja turvallisuuskäsite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1047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Valtion turvallisuus voidaan jakaa myös sisäiseen turvallisuuteen (esim. rikollisuus ja taloudelliset ongelmat) ja ulkoiseen turvallisuuteen (uhat, jotka tulevat maan ulkopuolelta, esim. terrorismi ja ympäristökatastrofit)</a:t>
            </a:r>
          </a:p>
          <a:p>
            <a:r>
              <a:rPr lang="fi-FI" dirty="0" smtClean="0"/>
              <a:t>Suomi on kansainvälisesti ottaen turvallinen maa, mutta kansalaisten turvallisuuden tunne on viime aikoina heikentynyt</a:t>
            </a:r>
          </a:p>
          <a:p>
            <a:r>
              <a:rPr lang="fi-FI" dirty="0" smtClean="0"/>
              <a:t>Viranomaiset varautuvat kriiseihin ja tekevät yhteistyötä ja suunnitelmia siitä, miten toimitaan kriisitilanteissa</a:t>
            </a:r>
          </a:p>
          <a:p>
            <a:r>
              <a:rPr lang="fi-FI" dirty="0" err="1" smtClean="0"/>
              <a:t>Digitalisaatio</a:t>
            </a:r>
            <a:r>
              <a:rPr lang="fi-FI" dirty="0" smtClean="0"/>
              <a:t> ja teknologiset innovaatiot luovat uusia mahdollisuuksia toimia kriisitilanteissa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3037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>
              <a:buNone/>
            </a:pPr>
            <a:r>
              <a:rPr lang="fi-FI" b="1" dirty="0" smtClean="0"/>
              <a:t>Poikkeustilanteet vaativat poikkeuslakeja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Päävastuu kriisitilanteiden johtamisesta on valtioneuvostolla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Vakavassa tilanteessa viranomaisten toimivaltuuksia voidaan lisätä ja kansalaisten vapauksia rajoittaa valmiuslain ja puolustustilalain nojalla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Huoltovarmuuskeskus turvaa ihmisille välttämättömien hyödykkeiden saannin kriisitilanteessa</a:t>
            </a:r>
          </a:p>
          <a:p>
            <a:pPr>
              <a:buFont typeface="Arial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7846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b="1" dirty="0" smtClean="0"/>
              <a:t>Turvallisuusyhteistyötä yli rajojen</a:t>
            </a:r>
          </a:p>
          <a:p>
            <a:pPr marL="0" indent="0">
              <a:buNone/>
            </a:pPr>
            <a:r>
              <a:rPr lang="fi-FI" dirty="0" smtClean="0"/>
              <a:t>* Euroopan unioni vahvistaa jäsenmaidensa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sisäistä turvallisuutta. Se keskittyy torjumaan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terrorismia, väkivaltaista radikalisoitumista ja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tietoverkkorikollisuutta</a:t>
            </a:r>
          </a:p>
          <a:p>
            <a:pPr marL="0" indent="0">
              <a:buNone/>
            </a:pPr>
            <a:r>
              <a:rPr lang="fi-FI" dirty="0" smtClean="0"/>
              <a:t>* Euroopan poliisivirasto, </a:t>
            </a:r>
            <a:r>
              <a:rPr lang="fi-FI" dirty="0" err="1" smtClean="0"/>
              <a:t>Europol</a:t>
            </a:r>
            <a:r>
              <a:rPr lang="fi-FI" dirty="0" smtClean="0"/>
              <a:t>, koordinoi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EU:n jäsenmaiden poliisiviranomaisten välistä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yhteistyötä</a:t>
            </a:r>
          </a:p>
          <a:p>
            <a:pPr marL="0" indent="0">
              <a:buNone/>
            </a:pPr>
            <a:r>
              <a:rPr lang="fi-FI" dirty="0" smtClean="0"/>
              <a:t>* Yhteistyö ei ole kuitenkaan aina toiminut kovin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hyvin, kuten todettiin Pariisin syksyn 2015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terrori-iskujen tutkinnan yhteydessä</a:t>
            </a:r>
          </a:p>
          <a:p>
            <a:pPr marL="0" indent="0">
              <a:buNone/>
            </a:pPr>
            <a:r>
              <a:rPr lang="fi-FI" dirty="0" smtClean="0"/>
              <a:t>*Erityisen tärkeää olisi estää kyberuhat, eli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tietoverkkoihin kohdistuvat hyökkäykset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0495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242</Words>
  <Application>Microsoft Office PowerPoint</Application>
  <PresentationFormat>Näytössä katseltava diaesitys (4:3)</PresentationFormat>
  <Paragraphs>34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15. Turvallisuus on perustarve</vt:lpstr>
      <vt:lpstr>PowerPoint-esitys</vt:lpstr>
      <vt:lpstr>PowerPoint-esitys</vt:lpstr>
      <vt:lpstr>PowerPoint-esitys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15. Turvallisuus on perustarve</dc:title>
  <dc:creator>opettaja</dc:creator>
  <cp:lastModifiedBy>opettaja</cp:lastModifiedBy>
  <cp:revision>15</cp:revision>
  <dcterms:created xsi:type="dcterms:W3CDTF">2018-10-25T10:31:53Z</dcterms:created>
  <dcterms:modified xsi:type="dcterms:W3CDTF">2018-10-25T11:03:15Z</dcterms:modified>
</cp:coreProperties>
</file>