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0" r:id="rId2"/>
  </p:sldMasterIdLst>
  <p:sldIdLst>
    <p:sldId id="256" r:id="rId3"/>
    <p:sldId id="266" r:id="rId4"/>
    <p:sldId id="299" r:id="rId5"/>
    <p:sldId id="300" r:id="rId6"/>
    <p:sldId id="301" r:id="rId7"/>
    <p:sldId id="258" r:id="rId8"/>
    <p:sldId id="302" r:id="rId9"/>
    <p:sldId id="285" r:id="rId10"/>
    <p:sldId id="284" r:id="rId11"/>
    <p:sldId id="297" r:id="rId12"/>
    <p:sldId id="287" r:id="rId13"/>
    <p:sldId id="286" r:id="rId14"/>
    <p:sldId id="303" r:id="rId15"/>
    <p:sldId id="304" r:id="rId16"/>
    <p:sldId id="261" r:id="rId17"/>
    <p:sldId id="259" r:id="rId18"/>
    <p:sldId id="305" r:id="rId19"/>
    <p:sldId id="263" r:id="rId20"/>
    <p:sldId id="289" r:id="rId21"/>
    <p:sldId id="290" r:id="rId22"/>
    <p:sldId id="279" r:id="rId23"/>
    <p:sldId id="294" r:id="rId24"/>
    <p:sldId id="298" r:id="rId25"/>
    <p:sldId id="262" r:id="rId26"/>
    <p:sldId id="293" r:id="rId27"/>
    <p:sldId id="268" r:id="rId28"/>
    <p:sldId id="267" r:id="rId29"/>
    <p:sldId id="269" r:id="rId30"/>
    <p:sldId id="270" r:id="rId31"/>
    <p:sldId id="274" r:id="rId32"/>
    <p:sldId id="295" r:id="rId33"/>
    <p:sldId id="271" r:id="rId34"/>
    <p:sldId id="296"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274C13-98E0-4355-949E-6A8F79D9FE87}"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7801C04F-0635-4309-91FE-256EB0D24B7B}">
      <dgm:prSet/>
      <dgm:spPr/>
      <dgm:t>
        <a:bodyPr/>
        <a:lstStyle/>
        <a:p>
          <a:pPr rtl="0"/>
          <a:r>
            <a:rPr lang="en-US" err="1">
              <a:latin typeface="Calibri"/>
              <a:cs typeface="Calibri"/>
            </a:rPr>
            <a:t>Päädytään</a:t>
          </a:r>
          <a:r>
            <a:rPr lang="en-US">
              <a:latin typeface="Calibri"/>
              <a:cs typeface="Calibri"/>
            </a:rPr>
            <a:t>, </a:t>
          </a:r>
          <a:r>
            <a:rPr lang="en-US" err="1">
              <a:latin typeface="Calibri"/>
              <a:cs typeface="Calibri"/>
            </a:rPr>
            <a:t>kun</a:t>
          </a:r>
          <a:r>
            <a:rPr lang="en-US">
              <a:latin typeface="Calibri"/>
              <a:cs typeface="Calibri"/>
            </a:rPr>
            <a:t> </a:t>
          </a:r>
          <a:r>
            <a:rPr lang="en-US" err="1">
              <a:latin typeface="Calibri"/>
              <a:cs typeface="Calibri"/>
            </a:rPr>
            <a:t>tehostettu</a:t>
          </a:r>
          <a:r>
            <a:rPr lang="en-US">
              <a:latin typeface="Calibri"/>
              <a:cs typeface="Calibri"/>
            </a:rPr>
            <a:t> </a:t>
          </a:r>
          <a:r>
            <a:rPr lang="en-US" err="1">
              <a:latin typeface="Calibri"/>
              <a:cs typeface="Calibri"/>
            </a:rPr>
            <a:t>tuki</a:t>
          </a:r>
          <a:r>
            <a:rPr lang="en-US">
              <a:latin typeface="Calibri"/>
              <a:cs typeface="Calibri"/>
            </a:rPr>
            <a:t> </a:t>
          </a:r>
          <a:r>
            <a:rPr lang="en-US" err="1">
              <a:latin typeface="Calibri"/>
              <a:cs typeface="Calibri"/>
            </a:rPr>
            <a:t>ei</a:t>
          </a:r>
          <a:r>
            <a:rPr lang="en-US">
              <a:latin typeface="Calibri"/>
              <a:cs typeface="Calibri"/>
            </a:rPr>
            <a:t> </a:t>
          </a:r>
          <a:r>
            <a:rPr lang="en-US" err="1">
              <a:latin typeface="Calibri"/>
              <a:cs typeface="Calibri"/>
            </a:rPr>
            <a:t>riitä</a:t>
          </a:r>
          <a:endParaRPr lang="en-US">
            <a:latin typeface="Calibri"/>
            <a:cs typeface="Calibri"/>
          </a:endParaRPr>
        </a:p>
      </dgm:t>
    </dgm:pt>
    <dgm:pt modelId="{9129C098-4103-46D9-BCA4-A6237F1CACCC}" type="parTrans" cxnId="{09532096-9CF9-4481-904A-D0D39CF77304}">
      <dgm:prSet/>
      <dgm:spPr/>
      <dgm:t>
        <a:bodyPr/>
        <a:lstStyle/>
        <a:p>
          <a:endParaRPr lang="en-US"/>
        </a:p>
      </dgm:t>
    </dgm:pt>
    <dgm:pt modelId="{B911F611-3EB5-4BA3-9066-0F294A71CE4B}" type="sibTrans" cxnId="{09532096-9CF9-4481-904A-D0D39CF77304}">
      <dgm:prSet/>
      <dgm:spPr/>
      <dgm:t>
        <a:bodyPr/>
        <a:lstStyle/>
        <a:p>
          <a:endParaRPr lang="en-US"/>
        </a:p>
      </dgm:t>
    </dgm:pt>
    <dgm:pt modelId="{CA0A983F-619F-4852-A040-00B75D49DB3E}">
      <dgm:prSet/>
      <dgm:spPr/>
      <dgm:t>
        <a:bodyPr/>
        <a:lstStyle/>
        <a:p>
          <a:pPr rtl="0"/>
          <a:r>
            <a:rPr lang="en-US" err="1">
              <a:latin typeface="Calibri"/>
              <a:cs typeface="Calibri"/>
            </a:rPr>
            <a:t>Kokonaisvaltaista</a:t>
          </a:r>
          <a:r>
            <a:rPr lang="en-US">
              <a:latin typeface="Calibri"/>
              <a:cs typeface="Calibri"/>
            </a:rPr>
            <a:t> ja  </a:t>
          </a:r>
          <a:r>
            <a:rPr lang="en-US" err="1">
              <a:latin typeface="Calibri"/>
              <a:cs typeface="Calibri"/>
            </a:rPr>
            <a:t>suunnitelmallista</a:t>
          </a:r>
          <a:r>
            <a:rPr lang="en-US">
              <a:latin typeface="Calibri"/>
              <a:cs typeface="Calibri"/>
            </a:rPr>
            <a:t> </a:t>
          </a:r>
          <a:r>
            <a:rPr lang="en-US" err="1">
              <a:latin typeface="Calibri"/>
              <a:cs typeface="Calibri"/>
            </a:rPr>
            <a:t>tukea</a:t>
          </a:r>
          <a:r>
            <a:rPr lang="en-US">
              <a:latin typeface="Calibri"/>
              <a:cs typeface="Calibri"/>
            </a:rPr>
            <a:t> </a:t>
          </a:r>
          <a:r>
            <a:rPr lang="en-US" err="1">
              <a:latin typeface="Calibri"/>
              <a:cs typeface="Calibri"/>
            </a:rPr>
            <a:t>arjessa</a:t>
          </a:r>
        </a:p>
      </dgm:t>
    </dgm:pt>
    <dgm:pt modelId="{35A9494F-1E80-4CA1-B0AE-64B08A68D3B1}" type="parTrans" cxnId="{CB0E0A4F-AAC6-4893-8137-B5EDA1995B23}">
      <dgm:prSet/>
      <dgm:spPr/>
      <dgm:t>
        <a:bodyPr/>
        <a:lstStyle/>
        <a:p>
          <a:endParaRPr lang="en-US"/>
        </a:p>
      </dgm:t>
    </dgm:pt>
    <dgm:pt modelId="{99879520-387B-4AA0-B86C-0E4D8B2289AA}" type="sibTrans" cxnId="{CB0E0A4F-AAC6-4893-8137-B5EDA1995B23}">
      <dgm:prSet/>
      <dgm:spPr/>
      <dgm:t>
        <a:bodyPr/>
        <a:lstStyle/>
        <a:p>
          <a:endParaRPr lang="en-US"/>
        </a:p>
      </dgm:t>
    </dgm:pt>
    <dgm:pt modelId="{9DA7E0C6-C811-4717-A422-7702CA3D2E14}">
      <dgm:prSet/>
      <dgm:spPr/>
      <dgm:t>
        <a:bodyPr/>
        <a:lstStyle/>
        <a:p>
          <a:r>
            <a:rPr lang="en-US" err="1">
              <a:latin typeface="Calibri"/>
              <a:cs typeface="Calibri"/>
            </a:rPr>
            <a:t>Kokoaikaista</a:t>
          </a:r>
          <a:r>
            <a:rPr lang="en-US">
              <a:latin typeface="Calibri"/>
              <a:cs typeface="Calibri"/>
            </a:rPr>
            <a:t>, </a:t>
          </a:r>
          <a:r>
            <a:rPr lang="en-US" err="1">
              <a:latin typeface="Calibri"/>
              <a:cs typeface="Calibri"/>
            </a:rPr>
            <a:t>yksilöllistä</a:t>
          </a:r>
          <a:r>
            <a:rPr lang="en-US">
              <a:latin typeface="Calibri"/>
              <a:cs typeface="Calibri"/>
            </a:rPr>
            <a:t> ja </a:t>
          </a:r>
          <a:r>
            <a:rPr lang="en-US" err="1">
              <a:latin typeface="Calibri"/>
              <a:cs typeface="Calibri"/>
            </a:rPr>
            <a:t>jatkuvaa</a:t>
          </a:r>
          <a:endParaRPr lang="en-US">
            <a:latin typeface="Calibri"/>
            <a:cs typeface="Calibri"/>
          </a:endParaRPr>
        </a:p>
      </dgm:t>
    </dgm:pt>
    <dgm:pt modelId="{94EA709B-BE4F-4C29-B6AD-EBA3F00C4546}" type="parTrans" cxnId="{B5078823-9834-4183-B73A-F0C56F2A6374}">
      <dgm:prSet/>
      <dgm:spPr/>
      <dgm:t>
        <a:bodyPr/>
        <a:lstStyle/>
        <a:p>
          <a:endParaRPr lang="en-US"/>
        </a:p>
      </dgm:t>
    </dgm:pt>
    <dgm:pt modelId="{0766D388-A3C1-41B7-ABC9-6F6E9D374FB1}" type="sibTrans" cxnId="{B5078823-9834-4183-B73A-F0C56F2A6374}">
      <dgm:prSet/>
      <dgm:spPr/>
      <dgm:t>
        <a:bodyPr/>
        <a:lstStyle/>
        <a:p>
          <a:endParaRPr lang="en-US"/>
        </a:p>
      </dgm:t>
    </dgm:pt>
    <dgm:pt modelId="{EE0A4650-211A-4570-9D60-6AD7F3649A5B}">
      <dgm:prSet/>
      <dgm:spPr/>
      <dgm:t>
        <a:bodyPr/>
        <a:lstStyle/>
        <a:p>
          <a:r>
            <a:rPr lang="en-US" err="1">
              <a:latin typeface="Calibri"/>
              <a:cs typeface="Calibri"/>
            </a:rPr>
            <a:t>Usein</a:t>
          </a:r>
          <a:r>
            <a:rPr lang="en-US">
              <a:latin typeface="Calibri"/>
              <a:cs typeface="Calibri"/>
            </a:rPr>
            <a:t> </a:t>
          </a:r>
          <a:r>
            <a:rPr lang="en-US" err="1">
              <a:latin typeface="Calibri"/>
              <a:cs typeface="Calibri"/>
            </a:rPr>
            <a:t>vaikeasta</a:t>
          </a:r>
          <a:r>
            <a:rPr lang="en-US">
              <a:latin typeface="Calibri"/>
              <a:cs typeface="Calibri"/>
            </a:rPr>
            <a:t> </a:t>
          </a:r>
          <a:r>
            <a:rPr lang="en-US" err="1">
              <a:latin typeface="Calibri"/>
              <a:cs typeface="Calibri"/>
            </a:rPr>
            <a:t>vammasta</a:t>
          </a:r>
          <a:r>
            <a:rPr lang="en-US">
              <a:latin typeface="Calibri"/>
              <a:cs typeface="Calibri"/>
            </a:rPr>
            <a:t>, </a:t>
          </a:r>
          <a:r>
            <a:rPr lang="en-US" err="1">
              <a:latin typeface="Calibri"/>
              <a:cs typeface="Calibri"/>
            </a:rPr>
            <a:t>sairaudesta</a:t>
          </a:r>
          <a:r>
            <a:rPr lang="en-US">
              <a:latin typeface="Calibri"/>
              <a:cs typeface="Calibri"/>
            </a:rPr>
            <a:t> tai </a:t>
          </a:r>
          <a:r>
            <a:rPr lang="en-US" err="1">
              <a:latin typeface="Calibri"/>
              <a:cs typeface="Calibri"/>
            </a:rPr>
            <a:t>kehityksen</a:t>
          </a:r>
          <a:r>
            <a:rPr lang="en-US">
              <a:latin typeface="Calibri"/>
              <a:cs typeface="Calibri"/>
            </a:rPr>
            <a:t> </a:t>
          </a:r>
          <a:r>
            <a:rPr lang="en-US" err="1">
              <a:latin typeface="Calibri"/>
              <a:cs typeface="Calibri"/>
            </a:rPr>
            <a:t>viivästymästä</a:t>
          </a:r>
          <a:r>
            <a:rPr lang="en-US">
              <a:latin typeface="Calibri"/>
              <a:cs typeface="Calibri"/>
            </a:rPr>
            <a:t> </a:t>
          </a:r>
          <a:r>
            <a:rPr lang="en-US" err="1">
              <a:latin typeface="Calibri"/>
              <a:cs typeface="Calibri"/>
            </a:rPr>
            <a:t>johtuvaa</a:t>
          </a:r>
          <a:r>
            <a:rPr lang="en-US">
              <a:latin typeface="Calibri"/>
              <a:cs typeface="Calibri"/>
            </a:rPr>
            <a:t>.</a:t>
          </a:r>
        </a:p>
      </dgm:t>
    </dgm:pt>
    <dgm:pt modelId="{96979E89-6053-47A6-BBAC-885C821C0942}" type="parTrans" cxnId="{969019CC-EFC1-4418-923F-F5192CC7E0AC}">
      <dgm:prSet/>
      <dgm:spPr/>
      <dgm:t>
        <a:bodyPr/>
        <a:lstStyle/>
        <a:p>
          <a:endParaRPr lang="en-US"/>
        </a:p>
      </dgm:t>
    </dgm:pt>
    <dgm:pt modelId="{FC4C678F-486F-4755-9BF6-B2236701098E}" type="sibTrans" cxnId="{969019CC-EFC1-4418-923F-F5192CC7E0AC}">
      <dgm:prSet/>
      <dgm:spPr/>
      <dgm:t>
        <a:bodyPr/>
        <a:lstStyle/>
        <a:p>
          <a:endParaRPr lang="en-US"/>
        </a:p>
      </dgm:t>
    </dgm:pt>
    <dgm:pt modelId="{AE58FE8D-98D0-4753-A037-A5CF44AB9AF5}">
      <dgm:prSet/>
      <dgm:spPr/>
      <dgm:t>
        <a:bodyPr/>
        <a:lstStyle/>
        <a:p>
          <a:r>
            <a:rPr lang="en-US" err="1">
              <a:latin typeface="Calibri"/>
              <a:cs typeface="Calibri"/>
            </a:rPr>
            <a:t>Tavoite</a:t>
          </a:r>
          <a:r>
            <a:rPr lang="en-US">
              <a:latin typeface="Calibri"/>
              <a:cs typeface="Calibri"/>
            </a:rPr>
            <a:t> </a:t>
          </a:r>
          <a:r>
            <a:rPr lang="en-US" err="1">
              <a:latin typeface="Calibri"/>
              <a:cs typeface="Calibri"/>
            </a:rPr>
            <a:t>oppimisedellytysten</a:t>
          </a:r>
          <a:r>
            <a:rPr lang="en-US">
              <a:latin typeface="Calibri"/>
              <a:cs typeface="Calibri"/>
            </a:rPr>
            <a:t> </a:t>
          </a:r>
          <a:r>
            <a:rPr lang="en-US" err="1">
              <a:latin typeface="Calibri"/>
              <a:cs typeface="Calibri"/>
            </a:rPr>
            <a:t>edistäminen</a:t>
          </a:r>
          <a:r>
            <a:rPr lang="en-US">
              <a:latin typeface="Calibri"/>
              <a:cs typeface="Calibri"/>
            </a:rPr>
            <a:t>.</a:t>
          </a:r>
        </a:p>
      </dgm:t>
    </dgm:pt>
    <dgm:pt modelId="{012AA3BF-FFD1-4FDD-9807-D7BC810EB31C}" type="parTrans" cxnId="{6DD876C7-C15D-45EF-99D6-33E9C2C05D5B}">
      <dgm:prSet/>
      <dgm:spPr/>
      <dgm:t>
        <a:bodyPr/>
        <a:lstStyle/>
        <a:p>
          <a:endParaRPr lang="en-US"/>
        </a:p>
      </dgm:t>
    </dgm:pt>
    <dgm:pt modelId="{833B2C86-5856-4769-9E3E-49F5AE8835D0}" type="sibTrans" cxnId="{6DD876C7-C15D-45EF-99D6-33E9C2C05D5B}">
      <dgm:prSet/>
      <dgm:spPr/>
      <dgm:t>
        <a:bodyPr/>
        <a:lstStyle/>
        <a:p>
          <a:endParaRPr lang="en-US"/>
        </a:p>
      </dgm:t>
    </dgm:pt>
    <dgm:pt modelId="{A054860C-B00C-4598-88F0-E0281A5AE132}">
      <dgm:prSet/>
      <dgm:spPr/>
      <dgm:t>
        <a:bodyPr/>
        <a:lstStyle/>
        <a:p>
          <a:r>
            <a:rPr lang="en-US" err="1">
              <a:latin typeface="Calibri"/>
              <a:cs typeface="Calibri"/>
            </a:rPr>
            <a:t>Edellyttää</a:t>
          </a:r>
          <a:r>
            <a:rPr lang="en-US">
              <a:latin typeface="Calibri"/>
              <a:cs typeface="Calibri"/>
            </a:rPr>
            <a:t> </a:t>
          </a:r>
          <a:r>
            <a:rPr lang="en-US" err="1">
              <a:latin typeface="Calibri"/>
              <a:cs typeface="Calibri"/>
            </a:rPr>
            <a:t>erityispedagogista</a:t>
          </a:r>
          <a:r>
            <a:rPr lang="en-US">
              <a:latin typeface="Calibri"/>
              <a:cs typeface="Calibri"/>
            </a:rPr>
            <a:t> </a:t>
          </a:r>
          <a:r>
            <a:rPr lang="en-US" err="1">
              <a:latin typeface="Calibri"/>
              <a:cs typeface="Calibri"/>
            </a:rPr>
            <a:t>osaamista</a:t>
          </a:r>
          <a:r>
            <a:rPr lang="en-US">
              <a:latin typeface="Calibri"/>
              <a:cs typeface="Calibri"/>
            </a:rPr>
            <a:t>.</a:t>
          </a:r>
        </a:p>
      </dgm:t>
    </dgm:pt>
    <dgm:pt modelId="{A09D6B3D-70B4-405A-BC5C-FA758F292E1E}" type="parTrans" cxnId="{19BFDBB0-9F42-4657-8A17-54EB6361484E}">
      <dgm:prSet/>
      <dgm:spPr/>
      <dgm:t>
        <a:bodyPr/>
        <a:lstStyle/>
        <a:p>
          <a:endParaRPr lang="en-US"/>
        </a:p>
      </dgm:t>
    </dgm:pt>
    <dgm:pt modelId="{BE694F40-B777-4AC4-AF36-E9A9D057F5DE}" type="sibTrans" cxnId="{19BFDBB0-9F42-4657-8A17-54EB6361484E}">
      <dgm:prSet/>
      <dgm:spPr/>
      <dgm:t>
        <a:bodyPr/>
        <a:lstStyle/>
        <a:p>
          <a:endParaRPr lang="en-US"/>
        </a:p>
      </dgm:t>
    </dgm:pt>
    <dgm:pt modelId="{600B33C7-FB38-4844-B2A5-873BCF9CEAD4}">
      <dgm:prSet/>
      <dgm:spPr/>
      <dgm:t>
        <a:bodyPr/>
        <a:lstStyle/>
        <a:p>
          <a:pPr rtl="0"/>
          <a:r>
            <a:rPr lang="en-US" err="1">
              <a:latin typeface="Calibri"/>
              <a:cs typeface="Calibri"/>
            </a:rPr>
            <a:t>Yhteistyö</a:t>
          </a:r>
          <a:r>
            <a:rPr lang="en-US">
              <a:latin typeface="Calibri"/>
              <a:cs typeface="Calibri"/>
            </a:rPr>
            <a:t> </a:t>
          </a:r>
          <a:r>
            <a:rPr lang="en-US" err="1">
              <a:latin typeface="Calibri"/>
              <a:cs typeface="Calibri"/>
            </a:rPr>
            <a:t>vanhemman</a:t>
          </a:r>
          <a:r>
            <a:rPr lang="en-US">
              <a:latin typeface="Calibri"/>
              <a:cs typeface="Calibri"/>
            </a:rPr>
            <a:t> </a:t>
          </a:r>
          <a:r>
            <a:rPr lang="en-US" err="1">
              <a:latin typeface="Calibri"/>
              <a:cs typeface="Calibri"/>
            </a:rPr>
            <a:t>kanssa</a:t>
          </a:r>
          <a:r>
            <a:rPr lang="en-US">
              <a:latin typeface="Calibri"/>
              <a:cs typeface="Calibri"/>
            </a:rPr>
            <a:t> </a:t>
          </a:r>
          <a:r>
            <a:rPr lang="en-US" err="1">
              <a:latin typeface="Calibri"/>
              <a:cs typeface="Calibri"/>
            </a:rPr>
            <a:t>tiivistä</a:t>
          </a:r>
          <a:r>
            <a:rPr lang="en-US">
              <a:latin typeface="Calibri"/>
              <a:cs typeface="Calibri"/>
            </a:rPr>
            <a:t>, </a:t>
          </a:r>
          <a:r>
            <a:rPr lang="en-US" err="1">
              <a:latin typeface="Calibri"/>
              <a:cs typeface="Calibri"/>
            </a:rPr>
            <a:t>avointa</a:t>
          </a:r>
          <a:r>
            <a:rPr lang="en-US">
              <a:latin typeface="Calibri"/>
              <a:cs typeface="Calibri"/>
            </a:rPr>
            <a:t> ja </a:t>
          </a:r>
          <a:r>
            <a:rPr lang="en-US" err="1">
              <a:latin typeface="Calibri"/>
              <a:cs typeface="Calibri"/>
            </a:rPr>
            <a:t>moniammatillista</a:t>
          </a:r>
          <a:r>
            <a:rPr lang="en-US">
              <a:latin typeface="Calibri"/>
              <a:cs typeface="Calibri"/>
            </a:rPr>
            <a:t>.</a:t>
          </a:r>
        </a:p>
      </dgm:t>
    </dgm:pt>
    <dgm:pt modelId="{6E8F7497-A283-41E6-AE87-52AEDB06DD0F}" type="parTrans" cxnId="{A7061930-8CD4-4BF4-9B38-5114578C9EE9}">
      <dgm:prSet/>
      <dgm:spPr/>
      <dgm:t>
        <a:bodyPr/>
        <a:lstStyle/>
        <a:p>
          <a:endParaRPr lang="en-US"/>
        </a:p>
      </dgm:t>
    </dgm:pt>
    <dgm:pt modelId="{9B39699C-ECD0-4AA6-8D6F-3960354D76B6}" type="sibTrans" cxnId="{A7061930-8CD4-4BF4-9B38-5114578C9EE9}">
      <dgm:prSet/>
      <dgm:spPr/>
      <dgm:t>
        <a:bodyPr/>
        <a:lstStyle/>
        <a:p>
          <a:endParaRPr lang="en-US"/>
        </a:p>
      </dgm:t>
    </dgm:pt>
    <dgm:pt modelId="{08BB5139-221E-4B6C-A45B-2A818A5FCC2D}">
      <dgm:prSet/>
      <dgm:spPr/>
      <dgm:t>
        <a:bodyPr/>
        <a:lstStyle/>
        <a:p>
          <a:pPr rtl="0"/>
          <a:r>
            <a:rPr lang="en-US" err="1">
              <a:latin typeface="Calibri"/>
              <a:cs typeface="Calibri"/>
            </a:rPr>
            <a:t>Tuki</a:t>
          </a:r>
          <a:r>
            <a:rPr lang="en-US">
              <a:latin typeface="Calibri"/>
              <a:cs typeface="Calibri"/>
            </a:rPr>
            <a:t> </a:t>
          </a:r>
          <a:r>
            <a:rPr lang="en-US" err="1">
              <a:latin typeface="Calibri"/>
              <a:cs typeface="Calibri"/>
            </a:rPr>
            <a:t>kirjataan</a:t>
          </a:r>
          <a:r>
            <a:rPr lang="en-US">
              <a:latin typeface="Calibri"/>
              <a:cs typeface="Calibri"/>
            </a:rPr>
            <a:t> </a:t>
          </a:r>
          <a:r>
            <a:rPr lang="en-US" err="1">
              <a:latin typeface="Calibri"/>
              <a:cs typeface="Calibri"/>
            </a:rPr>
            <a:t>Vasuun</a:t>
          </a:r>
          <a:r>
            <a:rPr lang="en-US">
              <a:latin typeface="Calibri"/>
              <a:cs typeface="Calibri"/>
            </a:rPr>
            <a:t>. </a:t>
          </a:r>
          <a:r>
            <a:rPr lang="en-US" err="1">
              <a:latin typeface="Calibri"/>
              <a:cs typeface="Calibri"/>
            </a:rPr>
            <a:t>Esiopetuksessa</a:t>
          </a:r>
          <a:r>
            <a:rPr lang="en-US">
              <a:latin typeface="Calibri"/>
              <a:cs typeface="Calibri"/>
            </a:rPr>
            <a:t> </a:t>
          </a:r>
          <a:r>
            <a:rPr lang="en-US" err="1">
              <a:latin typeface="Calibri"/>
              <a:cs typeface="Calibri"/>
            </a:rPr>
            <a:t>tehdään</a:t>
          </a:r>
          <a:r>
            <a:rPr lang="en-US">
              <a:latin typeface="Calibri"/>
              <a:cs typeface="Calibri"/>
            </a:rPr>
            <a:t> </a:t>
          </a:r>
          <a:r>
            <a:rPr lang="en-US" err="1">
              <a:latin typeface="Calibri"/>
              <a:cs typeface="Calibri"/>
            </a:rPr>
            <a:t>pedagoginen</a:t>
          </a:r>
          <a:r>
            <a:rPr lang="en-US">
              <a:latin typeface="Calibri"/>
              <a:cs typeface="Calibri"/>
            </a:rPr>
            <a:t> </a:t>
          </a:r>
          <a:r>
            <a:rPr lang="en-US" err="1">
              <a:latin typeface="Calibri"/>
              <a:cs typeface="Calibri"/>
            </a:rPr>
            <a:t>selvitys</a:t>
          </a:r>
          <a:r>
            <a:rPr lang="en-US">
              <a:latin typeface="Calibri"/>
              <a:cs typeface="Calibri"/>
            </a:rPr>
            <a:t> ja HOJKS.</a:t>
          </a:r>
        </a:p>
      </dgm:t>
    </dgm:pt>
    <dgm:pt modelId="{B4D826A4-9AA9-4DF4-B245-15B02E788A4F}" type="parTrans" cxnId="{9CED8001-279C-4A4E-A79C-5957DBD04A52}">
      <dgm:prSet/>
      <dgm:spPr/>
      <dgm:t>
        <a:bodyPr/>
        <a:lstStyle/>
        <a:p>
          <a:endParaRPr lang="en-US"/>
        </a:p>
      </dgm:t>
    </dgm:pt>
    <dgm:pt modelId="{B05102D2-BDC7-498F-821B-8AF478A2CE3B}" type="sibTrans" cxnId="{9CED8001-279C-4A4E-A79C-5957DBD04A52}">
      <dgm:prSet/>
      <dgm:spPr/>
      <dgm:t>
        <a:bodyPr/>
        <a:lstStyle/>
        <a:p>
          <a:endParaRPr lang="en-US"/>
        </a:p>
      </dgm:t>
    </dgm:pt>
    <dgm:pt modelId="{0A6AC0D9-9178-4D7A-A00F-E9CFCF126F36}" type="pres">
      <dgm:prSet presAssocID="{18274C13-98E0-4355-949E-6A8F79D9FE87}" presName="linear" presStyleCnt="0">
        <dgm:presLayoutVars>
          <dgm:animLvl val="lvl"/>
          <dgm:resizeHandles val="exact"/>
        </dgm:presLayoutVars>
      </dgm:prSet>
      <dgm:spPr/>
    </dgm:pt>
    <dgm:pt modelId="{B4AB5B8F-54E6-4A8F-9885-D26F7B8A74BF}" type="pres">
      <dgm:prSet presAssocID="{7801C04F-0635-4309-91FE-256EB0D24B7B}" presName="parentText" presStyleLbl="node1" presStyleIdx="0" presStyleCnt="8">
        <dgm:presLayoutVars>
          <dgm:chMax val="0"/>
          <dgm:bulletEnabled val="1"/>
        </dgm:presLayoutVars>
      </dgm:prSet>
      <dgm:spPr/>
    </dgm:pt>
    <dgm:pt modelId="{9004E2D2-DA35-4081-AAF7-86F7D8431E64}" type="pres">
      <dgm:prSet presAssocID="{B911F611-3EB5-4BA3-9066-0F294A71CE4B}" presName="spacer" presStyleCnt="0"/>
      <dgm:spPr/>
    </dgm:pt>
    <dgm:pt modelId="{9E6B290D-1B71-4410-B607-FED1EB0144CA}" type="pres">
      <dgm:prSet presAssocID="{CA0A983F-619F-4852-A040-00B75D49DB3E}" presName="parentText" presStyleLbl="node1" presStyleIdx="1" presStyleCnt="8">
        <dgm:presLayoutVars>
          <dgm:chMax val="0"/>
          <dgm:bulletEnabled val="1"/>
        </dgm:presLayoutVars>
      </dgm:prSet>
      <dgm:spPr/>
    </dgm:pt>
    <dgm:pt modelId="{CEB8F66E-5FB8-4B9D-BC8C-76CD05253051}" type="pres">
      <dgm:prSet presAssocID="{99879520-387B-4AA0-B86C-0E4D8B2289AA}" presName="spacer" presStyleCnt="0"/>
      <dgm:spPr/>
    </dgm:pt>
    <dgm:pt modelId="{7935836A-7C07-408C-9927-14186D29D3C8}" type="pres">
      <dgm:prSet presAssocID="{9DA7E0C6-C811-4717-A422-7702CA3D2E14}" presName="parentText" presStyleLbl="node1" presStyleIdx="2" presStyleCnt="8">
        <dgm:presLayoutVars>
          <dgm:chMax val="0"/>
          <dgm:bulletEnabled val="1"/>
        </dgm:presLayoutVars>
      </dgm:prSet>
      <dgm:spPr/>
    </dgm:pt>
    <dgm:pt modelId="{390A46A9-E6EB-43A3-AF03-2C42FF31B662}" type="pres">
      <dgm:prSet presAssocID="{0766D388-A3C1-41B7-ABC9-6F6E9D374FB1}" presName="spacer" presStyleCnt="0"/>
      <dgm:spPr/>
    </dgm:pt>
    <dgm:pt modelId="{200C283F-DAB7-404F-96D2-E89028652567}" type="pres">
      <dgm:prSet presAssocID="{EE0A4650-211A-4570-9D60-6AD7F3649A5B}" presName="parentText" presStyleLbl="node1" presStyleIdx="3" presStyleCnt="8">
        <dgm:presLayoutVars>
          <dgm:chMax val="0"/>
          <dgm:bulletEnabled val="1"/>
        </dgm:presLayoutVars>
      </dgm:prSet>
      <dgm:spPr/>
    </dgm:pt>
    <dgm:pt modelId="{D2458946-546F-40C9-8E9C-E8F454136EC9}" type="pres">
      <dgm:prSet presAssocID="{FC4C678F-486F-4755-9BF6-B2236701098E}" presName="spacer" presStyleCnt="0"/>
      <dgm:spPr/>
    </dgm:pt>
    <dgm:pt modelId="{7E966C45-D142-4F19-AE83-FE08097CC823}" type="pres">
      <dgm:prSet presAssocID="{AE58FE8D-98D0-4753-A037-A5CF44AB9AF5}" presName="parentText" presStyleLbl="node1" presStyleIdx="4" presStyleCnt="8">
        <dgm:presLayoutVars>
          <dgm:chMax val="0"/>
          <dgm:bulletEnabled val="1"/>
        </dgm:presLayoutVars>
      </dgm:prSet>
      <dgm:spPr/>
    </dgm:pt>
    <dgm:pt modelId="{EA906B26-A145-432E-8422-C8AD20A65B52}" type="pres">
      <dgm:prSet presAssocID="{833B2C86-5856-4769-9E3E-49F5AE8835D0}" presName="spacer" presStyleCnt="0"/>
      <dgm:spPr/>
    </dgm:pt>
    <dgm:pt modelId="{B5A4A56D-E86E-4D4C-8E71-90D46AE73C0D}" type="pres">
      <dgm:prSet presAssocID="{A054860C-B00C-4598-88F0-E0281A5AE132}" presName="parentText" presStyleLbl="node1" presStyleIdx="5" presStyleCnt="8">
        <dgm:presLayoutVars>
          <dgm:chMax val="0"/>
          <dgm:bulletEnabled val="1"/>
        </dgm:presLayoutVars>
      </dgm:prSet>
      <dgm:spPr/>
    </dgm:pt>
    <dgm:pt modelId="{B6F92526-B0D9-4619-B427-8E19A1F7041F}" type="pres">
      <dgm:prSet presAssocID="{BE694F40-B777-4AC4-AF36-E9A9D057F5DE}" presName="spacer" presStyleCnt="0"/>
      <dgm:spPr/>
    </dgm:pt>
    <dgm:pt modelId="{A276124B-6C12-4663-9EED-439445A343C1}" type="pres">
      <dgm:prSet presAssocID="{600B33C7-FB38-4844-B2A5-873BCF9CEAD4}" presName="parentText" presStyleLbl="node1" presStyleIdx="6" presStyleCnt="8">
        <dgm:presLayoutVars>
          <dgm:chMax val="0"/>
          <dgm:bulletEnabled val="1"/>
        </dgm:presLayoutVars>
      </dgm:prSet>
      <dgm:spPr/>
    </dgm:pt>
    <dgm:pt modelId="{4B9E7BED-2FAD-44FA-805B-B6BE8F6C5FF5}" type="pres">
      <dgm:prSet presAssocID="{9B39699C-ECD0-4AA6-8D6F-3960354D76B6}" presName="spacer" presStyleCnt="0"/>
      <dgm:spPr/>
    </dgm:pt>
    <dgm:pt modelId="{8578DCA6-F9D2-4699-A66E-B3999FF587B0}" type="pres">
      <dgm:prSet presAssocID="{08BB5139-221E-4B6C-A45B-2A818A5FCC2D}" presName="parentText" presStyleLbl="node1" presStyleIdx="7" presStyleCnt="8">
        <dgm:presLayoutVars>
          <dgm:chMax val="0"/>
          <dgm:bulletEnabled val="1"/>
        </dgm:presLayoutVars>
      </dgm:prSet>
      <dgm:spPr/>
    </dgm:pt>
  </dgm:ptLst>
  <dgm:cxnLst>
    <dgm:cxn modelId="{9CED8001-279C-4A4E-A79C-5957DBD04A52}" srcId="{18274C13-98E0-4355-949E-6A8F79D9FE87}" destId="{08BB5139-221E-4B6C-A45B-2A818A5FCC2D}" srcOrd="7" destOrd="0" parTransId="{B4D826A4-9AA9-4DF4-B245-15B02E788A4F}" sibTransId="{B05102D2-BDC7-498F-821B-8AF478A2CE3B}"/>
    <dgm:cxn modelId="{6CD9661C-7954-4C6A-B704-C672B907E32A}" type="presOf" srcId="{A054860C-B00C-4598-88F0-E0281A5AE132}" destId="{B5A4A56D-E86E-4D4C-8E71-90D46AE73C0D}" srcOrd="0" destOrd="0" presId="urn:microsoft.com/office/officeart/2005/8/layout/vList2"/>
    <dgm:cxn modelId="{B5078823-9834-4183-B73A-F0C56F2A6374}" srcId="{18274C13-98E0-4355-949E-6A8F79D9FE87}" destId="{9DA7E0C6-C811-4717-A422-7702CA3D2E14}" srcOrd="2" destOrd="0" parTransId="{94EA709B-BE4F-4C29-B6AD-EBA3F00C4546}" sibTransId="{0766D388-A3C1-41B7-ABC9-6F6E9D374FB1}"/>
    <dgm:cxn modelId="{A7061930-8CD4-4BF4-9B38-5114578C9EE9}" srcId="{18274C13-98E0-4355-949E-6A8F79D9FE87}" destId="{600B33C7-FB38-4844-B2A5-873BCF9CEAD4}" srcOrd="6" destOrd="0" parTransId="{6E8F7497-A283-41E6-AE87-52AEDB06DD0F}" sibTransId="{9B39699C-ECD0-4AA6-8D6F-3960354D76B6}"/>
    <dgm:cxn modelId="{BC35A536-5FFF-42A2-95E5-01476BECD4D5}" type="presOf" srcId="{08BB5139-221E-4B6C-A45B-2A818A5FCC2D}" destId="{8578DCA6-F9D2-4699-A66E-B3999FF587B0}" srcOrd="0" destOrd="0" presId="urn:microsoft.com/office/officeart/2005/8/layout/vList2"/>
    <dgm:cxn modelId="{C7452067-89CF-41FB-B0D7-A1B773C7A97F}" type="presOf" srcId="{9DA7E0C6-C811-4717-A422-7702CA3D2E14}" destId="{7935836A-7C07-408C-9927-14186D29D3C8}" srcOrd="0" destOrd="0" presId="urn:microsoft.com/office/officeart/2005/8/layout/vList2"/>
    <dgm:cxn modelId="{661A6D4E-A0A6-4A3C-BD23-8346A395B1A1}" type="presOf" srcId="{600B33C7-FB38-4844-B2A5-873BCF9CEAD4}" destId="{A276124B-6C12-4663-9EED-439445A343C1}" srcOrd="0" destOrd="0" presId="urn:microsoft.com/office/officeart/2005/8/layout/vList2"/>
    <dgm:cxn modelId="{CB0E0A4F-AAC6-4893-8137-B5EDA1995B23}" srcId="{18274C13-98E0-4355-949E-6A8F79D9FE87}" destId="{CA0A983F-619F-4852-A040-00B75D49DB3E}" srcOrd="1" destOrd="0" parTransId="{35A9494F-1E80-4CA1-B0AE-64B08A68D3B1}" sibTransId="{99879520-387B-4AA0-B86C-0E4D8B2289AA}"/>
    <dgm:cxn modelId="{6A439153-7347-4AC0-BD71-9378FD21220E}" type="presOf" srcId="{18274C13-98E0-4355-949E-6A8F79D9FE87}" destId="{0A6AC0D9-9178-4D7A-A00F-E9CFCF126F36}" srcOrd="0" destOrd="0" presId="urn:microsoft.com/office/officeart/2005/8/layout/vList2"/>
    <dgm:cxn modelId="{09532096-9CF9-4481-904A-D0D39CF77304}" srcId="{18274C13-98E0-4355-949E-6A8F79D9FE87}" destId="{7801C04F-0635-4309-91FE-256EB0D24B7B}" srcOrd="0" destOrd="0" parTransId="{9129C098-4103-46D9-BCA4-A6237F1CACCC}" sibTransId="{B911F611-3EB5-4BA3-9066-0F294A71CE4B}"/>
    <dgm:cxn modelId="{6AD0CEAE-5D3D-4A62-A8B7-0FF18D2A09C3}" type="presOf" srcId="{EE0A4650-211A-4570-9D60-6AD7F3649A5B}" destId="{200C283F-DAB7-404F-96D2-E89028652567}" srcOrd="0" destOrd="0" presId="urn:microsoft.com/office/officeart/2005/8/layout/vList2"/>
    <dgm:cxn modelId="{19BFDBB0-9F42-4657-8A17-54EB6361484E}" srcId="{18274C13-98E0-4355-949E-6A8F79D9FE87}" destId="{A054860C-B00C-4598-88F0-E0281A5AE132}" srcOrd="5" destOrd="0" parTransId="{A09D6B3D-70B4-405A-BC5C-FA758F292E1E}" sibTransId="{BE694F40-B777-4AC4-AF36-E9A9D057F5DE}"/>
    <dgm:cxn modelId="{6DD876C7-C15D-45EF-99D6-33E9C2C05D5B}" srcId="{18274C13-98E0-4355-949E-6A8F79D9FE87}" destId="{AE58FE8D-98D0-4753-A037-A5CF44AB9AF5}" srcOrd="4" destOrd="0" parTransId="{012AA3BF-FFD1-4FDD-9807-D7BC810EB31C}" sibTransId="{833B2C86-5856-4769-9E3E-49F5AE8835D0}"/>
    <dgm:cxn modelId="{969019CC-EFC1-4418-923F-F5192CC7E0AC}" srcId="{18274C13-98E0-4355-949E-6A8F79D9FE87}" destId="{EE0A4650-211A-4570-9D60-6AD7F3649A5B}" srcOrd="3" destOrd="0" parTransId="{96979E89-6053-47A6-BBAC-885C821C0942}" sibTransId="{FC4C678F-486F-4755-9BF6-B2236701098E}"/>
    <dgm:cxn modelId="{3A1408E1-46CC-4DFF-A331-F4553C1C342A}" type="presOf" srcId="{AE58FE8D-98D0-4753-A037-A5CF44AB9AF5}" destId="{7E966C45-D142-4F19-AE83-FE08097CC823}" srcOrd="0" destOrd="0" presId="urn:microsoft.com/office/officeart/2005/8/layout/vList2"/>
    <dgm:cxn modelId="{AEF609E9-24B8-4E7F-9BC6-064887FF2B3C}" type="presOf" srcId="{7801C04F-0635-4309-91FE-256EB0D24B7B}" destId="{B4AB5B8F-54E6-4A8F-9885-D26F7B8A74BF}" srcOrd="0" destOrd="0" presId="urn:microsoft.com/office/officeart/2005/8/layout/vList2"/>
    <dgm:cxn modelId="{747A62F9-FA09-4EBA-B089-78852C595B27}" type="presOf" srcId="{CA0A983F-619F-4852-A040-00B75D49DB3E}" destId="{9E6B290D-1B71-4410-B607-FED1EB0144CA}" srcOrd="0" destOrd="0" presId="urn:microsoft.com/office/officeart/2005/8/layout/vList2"/>
    <dgm:cxn modelId="{2CBD09E9-36F1-449F-B9FD-CA1781AC33B7}" type="presParOf" srcId="{0A6AC0D9-9178-4D7A-A00F-E9CFCF126F36}" destId="{B4AB5B8F-54E6-4A8F-9885-D26F7B8A74BF}" srcOrd="0" destOrd="0" presId="urn:microsoft.com/office/officeart/2005/8/layout/vList2"/>
    <dgm:cxn modelId="{DF90DAFE-5216-4B53-89A4-68FF3CAE484B}" type="presParOf" srcId="{0A6AC0D9-9178-4D7A-A00F-E9CFCF126F36}" destId="{9004E2D2-DA35-4081-AAF7-86F7D8431E64}" srcOrd="1" destOrd="0" presId="urn:microsoft.com/office/officeart/2005/8/layout/vList2"/>
    <dgm:cxn modelId="{0600D308-F525-412F-9776-974381421EC1}" type="presParOf" srcId="{0A6AC0D9-9178-4D7A-A00F-E9CFCF126F36}" destId="{9E6B290D-1B71-4410-B607-FED1EB0144CA}" srcOrd="2" destOrd="0" presId="urn:microsoft.com/office/officeart/2005/8/layout/vList2"/>
    <dgm:cxn modelId="{4F01EA79-F2A0-4FB0-AA69-CFD7C84C60E9}" type="presParOf" srcId="{0A6AC0D9-9178-4D7A-A00F-E9CFCF126F36}" destId="{CEB8F66E-5FB8-4B9D-BC8C-76CD05253051}" srcOrd="3" destOrd="0" presId="urn:microsoft.com/office/officeart/2005/8/layout/vList2"/>
    <dgm:cxn modelId="{70D89586-724F-479C-A7B5-F5E53FBCEBB7}" type="presParOf" srcId="{0A6AC0D9-9178-4D7A-A00F-E9CFCF126F36}" destId="{7935836A-7C07-408C-9927-14186D29D3C8}" srcOrd="4" destOrd="0" presId="urn:microsoft.com/office/officeart/2005/8/layout/vList2"/>
    <dgm:cxn modelId="{9A355072-4240-4BC4-8E63-C87B65A8D8E6}" type="presParOf" srcId="{0A6AC0D9-9178-4D7A-A00F-E9CFCF126F36}" destId="{390A46A9-E6EB-43A3-AF03-2C42FF31B662}" srcOrd="5" destOrd="0" presId="urn:microsoft.com/office/officeart/2005/8/layout/vList2"/>
    <dgm:cxn modelId="{B85029CF-B8E6-44A4-9F8D-9E95C5FFB0EF}" type="presParOf" srcId="{0A6AC0D9-9178-4D7A-A00F-E9CFCF126F36}" destId="{200C283F-DAB7-404F-96D2-E89028652567}" srcOrd="6" destOrd="0" presId="urn:microsoft.com/office/officeart/2005/8/layout/vList2"/>
    <dgm:cxn modelId="{3E9EE577-04C2-42A8-B0CA-4D1C9E25C068}" type="presParOf" srcId="{0A6AC0D9-9178-4D7A-A00F-E9CFCF126F36}" destId="{D2458946-546F-40C9-8E9C-E8F454136EC9}" srcOrd="7" destOrd="0" presId="urn:microsoft.com/office/officeart/2005/8/layout/vList2"/>
    <dgm:cxn modelId="{06291D59-423E-4931-B123-7E007ACDED79}" type="presParOf" srcId="{0A6AC0D9-9178-4D7A-A00F-E9CFCF126F36}" destId="{7E966C45-D142-4F19-AE83-FE08097CC823}" srcOrd="8" destOrd="0" presId="urn:microsoft.com/office/officeart/2005/8/layout/vList2"/>
    <dgm:cxn modelId="{6A59FEA7-161C-44EA-AD28-66ABFE2689E0}" type="presParOf" srcId="{0A6AC0D9-9178-4D7A-A00F-E9CFCF126F36}" destId="{EA906B26-A145-432E-8422-C8AD20A65B52}" srcOrd="9" destOrd="0" presId="urn:microsoft.com/office/officeart/2005/8/layout/vList2"/>
    <dgm:cxn modelId="{C8004922-BECF-4D16-B550-C2DB46BBEAA3}" type="presParOf" srcId="{0A6AC0D9-9178-4D7A-A00F-E9CFCF126F36}" destId="{B5A4A56D-E86E-4D4C-8E71-90D46AE73C0D}" srcOrd="10" destOrd="0" presId="urn:microsoft.com/office/officeart/2005/8/layout/vList2"/>
    <dgm:cxn modelId="{74CAE2D8-31B9-44F1-B58B-753EA93BB5A7}" type="presParOf" srcId="{0A6AC0D9-9178-4D7A-A00F-E9CFCF126F36}" destId="{B6F92526-B0D9-4619-B427-8E19A1F7041F}" srcOrd="11" destOrd="0" presId="urn:microsoft.com/office/officeart/2005/8/layout/vList2"/>
    <dgm:cxn modelId="{04CA28B1-D6A5-439F-B0C9-0A8807112028}" type="presParOf" srcId="{0A6AC0D9-9178-4D7A-A00F-E9CFCF126F36}" destId="{A276124B-6C12-4663-9EED-439445A343C1}" srcOrd="12" destOrd="0" presId="urn:microsoft.com/office/officeart/2005/8/layout/vList2"/>
    <dgm:cxn modelId="{60E94515-34D3-407D-99DB-96E6C8DE9C99}" type="presParOf" srcId="{0A6AC0D9-9178-4D7A-A00F-E9CFCF126F36}" destId="{4B9E7BED-2FAD-44FA-805B-B6BE8F6C5FF5}" srcOrd="13" destOrd="0" presId="urn:microsoft.com/office/officeart/2005/8/layout/vList2"/>
    <dgm:cxn modelId="{D72BA422-23B4-44B3-A6DC-373E90C8E2D9}" type="presParOf" srcId="{0A6AC0D9-9178-4D7A-A00F-E9CFCF126F36}" destId="{8578DCA6-F9D2-4699-A66E-B3999FF587B0}"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AB5B8F-54E6-4A8F-9885-D26F7B8A74BF}">
      <dsp:nvSpPr>
        <dsp:cNvPr id="0" name=""/>
        <dsp:cNvSpPr/>
      </dsp:nvSpPr>
      <dsp:spPr>
        <a:xfrm>
          <a:off x="0" y="112608"/>
          <a:ext cx="6526634" cy="715052"/>
        </a:xfrm>
        <a:prstGeom prst="roundRect">
          <a:avLst/>
        </a:prstGeom>
        <a:solidFill>
          <a:schemeClr val="accent2">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err="1">
              <a:latin typeface="Calibri"/>
              <a:cs typeface="Calibri"/>
            </a:rPr>
            <a:t>Päädytään</a:t>
          </a:r>
          <a:r>
            <a:rPr lang="en-US" sz="1800" kern="1200">
              <a:latin typeface="Calibri"/>
              <a:cs typeface="Calibri"/>
            </a:rPr>
            <a:t>, </a:t>
          </a:r>
          <a:r>
            <a:rPr lang="en-US" sz="1800" kern="1200" err="1">
              <a:latin typeface="Calibri"/>
              <a:cs typeface="Calibri"/>
            </a:rPr>
            <a:t>kun</a:t>
          </a:r>
          <a:r>
            <a:rPr lang="en-US" sz="1800" kern="1200">
              <a:latin typeface="Calibri"/>
              <a:cs typeface="Calibri"/>
            </a:rPr>
            <a:t> </a:t>
          </a:r>
          <a:r>
            <a:rPr lang="en-US" sz="1800" kern="1200" err="1">
              <a:latin typeface="Calibri"/>
              <a:cs typeface="Calibri"/>
            </a:rPr>
            <a:t>tehostettu</a:t>
          </a:r>
          <a:r>
            <a:rPr lang="en-US" sz="1800" kern="1200">
              <a:latin typeface="Calibri"/>
              <a:cs typeface="Calibri"/>
            </a:rPr>
            <a:t> </a:t>
          </a:r>
          <a:r>
            <a:rPr lang="en-US" sz="1800" kern="1200" err="1">
              <a:latin typeface="Calibri"/>
              <a:cs typeface="Calibri"/>
            </a:rPr>
            <a:t>tuki</a:t>
          </a:r>
          <a:r>
            <a:rPr lang="en-US" sz="1800" kern="1200">
              <a:latin typeface="Calibri"/>
              <a:cs typeface="Calibri"/>
            </a:rPr>
            <a:t> </a:t>
          </a:r>
          <a:r>
            <a:rPr lang="en-US" sz="1800" kern="1200" err="1">
              <a:latin typeface="Calibri"/>
              <a:cs typeface="Calibri"/>
            </a:rPr>
            <a:t>ei</a:t>
          </a:r>
          <a:r>
            <a:rPr lang="en-US" sz="1800" kern="1200">
              <a:latin typeface="Calibri"/>
              <a:cs typeface="Calibri"/>
            </a:rPr>
            <a:t> </a:t>
          </a:r>
          <a:r>
            <a:rPr lang="en-US" sz="1800" kern="1200" err="1">
              <a:latin typeface="Calibri"/>
              <a:cs typeface="Calibri"/>
            </a:rPr>
            <a:t>riitä</a:t>
          </a:r>
          <a:endParaRPr lang="en-US" sz="1800" kern="1200">
            <a:latin typeface="Calibri"/>
            <a:cs typeface="Calibri"/>
          </a:endParaRPr>
        </a:p>
      </dsp:txBody>
      <dsp:txXfrm>
        <a:off x="34906" y="147514"/>
        <a:ext cx="6456822" cy="645240"/>
      </dsp:txXfrm>
    </dsp:sp>
    <dsp:sp modelId="{9E6B290D-1B71-4410-B607-FED1EB0144CA}">
      <dsp:nvSpPr>
        <dsp:cNvPr id="0" name=""/>
        <dsp:cNvSpPr/>
      </dsp:nvSpPr>
      <dsp:spPr>
        <a:xfrm>
          <a:off x="0" y="879501"/>
          <a:ext cx="6526634" cy="715052"/>
        </a:xfrm>
        <a:prstGeom prst="roundRect">
          <a:avLst/>
        </a:prstGeom>
        <a:solidFill>
          <a:schemeClr val="accent3">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err="1">
              <a:latin typeface="Calibri"/>
              <a:cs typeface="Calibri"/>
            </a:rPr>
            <a:t>Kokonaisvaltaista</a:t>
          </a:r>
          <a:r>
            <a:rPr lang="en-US" sz="1800" kern="1200">
              <a:latin typeface="Calibri"/>
              <a:cs typeface="Calibri"/>
            </a:rPr>
            <a:t> ja  </a:t>
          </a:r>
          <a:r>
            <a:rPr lang="en-US" sz="1800" kern="1200" err="1">
              <a:latin typeface="Calibri"/>
              <a:cs typeface="Calibri"/>
            </a:rPr>
            <a:t>suunnitelmallista</a:t>
          </a:r>
          <a:r>
            <a:rPr lang="en-US" sz="1800" kern="1200">
              <a:latin typeface="Calibri"/>
              <a:cs typeface="Calibri"/>
            </a:rPr>
            <a:t> </a:t>
          </a:r>
          <a:r>
            <a:rPr lang="en-US" sz="1800" kern="1200" err="1">
              <a:latin typeface="Calibri"/>
              <a:cs typeface="Calibri"/>
            </a:rPr>
            <a:t>tukea</a:t>
          </a:r>
          <a:r>
            <a:rPr lang="en-US" sz="1800" kern="1200">
              <a:latin typeface="Calibri"/>
              <a:cs typeface="Calibri"/>
            </a:rPr>
            <a:t> </a:t>
          </a:r>
          <a:r>
            <a:rPr lang="en-US" sz="1800" kern="1200" err="1">
              <a:latin typeface="Calibri"/>
              <a:cs typeface="Calibri"/>
            </a:rPr>
            <a:t>arjessa</a:t>
          </a:r>
        </a:p>
      </dsp:txBody>
      <dsp:txXfrm>
        <a:off x="34906" y="914407"/>
        <a:ext cx="6456822" cy="645240"/>
      </dsp:txXfrm>
    </dsp:sp>
    <dsp:sp modelId="{7935836A-7C07-408C-9927-14186D29D3C8}">
      <dsp:nvSpPr>
        <dsp:cNvPr id="0" name=""/>
        <dsp:cNvSpPr/>
      </dsp:nvSpPr>
      <dsp:spPr>
        <a:xfrm>
          <a:off x="0" y="1646394"/>
          <a:ext cx="6526634" cy="715052"/>
        </a:xfrm>
        <a:prstGeom prst="roundRect">
          <a:avLst/>
        </a:prstGeom>
        <a:solidFill>
          <a:schemeClr val="accent4">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err="1">
              <a:latin typeface="Calibri"/>
              <a:cs typeface="Calibri"/>
            </a:rPr>
            <a:t>Kokoaikaista</a:t>
          </a:r>
          <a:r>
            <a:rPr lang="en-US" sz="1800" kern="1200">
              <a:latin typeface="Calibri"/>
              <a:cs typeface="Calibri"/>
            </a:rPr>
            <a:t>, </a:t>
          </a:r>
          <a:r>
            <a:rPr lang="en-US" sz="1800" kern="1200" err="1">
              <a:latin typeface="Calibri"/>
              <a:cs typeface="Calibri"/>
            </a:rPr>
            <a:t>yksilöllistä</a:t>
          </a:r>
          <a:r>
            <a:rPr lang="en-US" sz="1800" kern="1200">
              <a:latin typeface="Calibri"/>
              <a:cs typeface="Calibri"/>
            </a:rPr>
            <a:t> ja </a:t>
          </a:r>
          <a:r>
            <a:rPr lang="en-US" sz="1800" kern="1200" err="1">
              <a:latin typeface="Calibri"/>
              <a:cs typeface="Calibri"/>
            </a:rPr>
            <a:t>jatkuvaa</a:t>
          </a:r>
          <a:endParaRPr lang="en-US" sz="1800" kern="1200">
            <a:latin typeface="Calibri"/>
            <a:cs typeface="Calibri"/>
          </a:endParaRPr>
        </a:p>
      </dsp:txBody>
      <dsp:txXfrm>
        <a:off x="34906" y="1681300"/>
        <a:ext cx="6456822" cy="645240"/>
      </dsp:txXfrm>
    </dsp:sp>
    <dsp:sp modelId="{200C283F-DAB7-404F-96D2-E89028652567}">
      <dsp:nvSpPr>
        <dsp:cNvPr id="0" name=""/>
        <dsp:cNvSpPr/>
      </dsp:nvSpPr>
      <dsp:spPr>
        <a:xfrm>
          <a:off x="0" y="2413287"/>
          <a:ext cx="6526634" cy="715052"/>
        </a:xfrm>
        <a:prstGeom prst="roundRect">
          <a:avLst/>
        </a:prstGeom>
        <a:solidFill>
          <a:schemeClr val="accent5">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err="1">
              <a:latin typeface="Calibri"/>
              <a:cs typeface="Calibri"/>
            </a:rPr>
            <a:t>Usein</a:t>
          </a:r>
          <a:r>
            <a:rPr lang="en-US" sz="1800" kern="1200">
              <a:latin typeface="Calibri"/>
              <a:cs typeface="Calibri"/>
            </a:rPr>
            <a:t> </a:t>
          </a:r>
          <a:r>
            <a:rPr lang="en-US" sz="1800" kern="1200" err="1">
              <a:latin typeface="Calibri"/>
              <a:cs typeface="Calibri"/>
            </a:rPr>
            <a:t>vaikeasta</a:t>
          </a:r>
          <a:r>
            <a:rPr lang="en-US" sz="1800" kern="1200">
              <a:latin typeface="Calibri"/>
              <a:cs typeface="Calibri"/>
            </a:rPr>
            <a:t> </a:t>
          </a:r>
          <a:r>
            <a:rPr lang="en-US" sz="1800" kern="1200" err="1">
              <a:latin typeface="Calibri"/>
              <a:cs typeface="Calibri"/>
            </a:rPr>
            <a:t>vammasta</a:t>
          </a:r>
          <a:r>
            <a:rPr lang="en-US" sz="1800" kern="1200">
              <a:latin typeface="Calibri"/>
              <a:cs typeface="Calibri"/>
            </a:rPr>
            <a:t>, </a:t>
          </a:r>
          <a:r>
            <a:rPr lang="en-US" sz="1800" kern="1200" err="1">
              <a:latin typeface="Calibri"/>
              <a:cs typeface="Calibri"/>
            </a:rPr>
            <a:t>sairaudesta</a:t>
          </a:r>
          <a:r>
            <a:rPr lang="en-US" sz="1800" kern="1200">
              <a:latin typeface="Calibri"/>
              <a:cs typeface="Calibri"/>
            </a:rPr>
            <a:t> tai </a:t>
          </a:r>
          <a:r>
            <a:rPr lang="en-US" sz="1800" kern="1200" err="1">
              <a:latin typeface="Calibri"/>
              <a:cs typeface="Calibri"/>
            </a:rPr>
            <a:t>kehityksen</a:t>
          </a:r>
          <a:r>
            <a:rPr lang="en-US" sz="1800" kern="1200">
              <a:latin typeface="Calibri"/>
              <a:cs typeface="Calibri"/>
            </a:rPr>
            <a:t> </a:t>
          </a:r>
          <a:r>
            <a:rPr lang="en-US" sz="1800" kern="1200" err="1">
              <a:latin typeface="Calibri"/>
              <a:cs typeface="Calibri"/>
            </a:rPr>
            <a:t>viivästymästä</a:t>
          </a:r>
          <a:r>
            <a:rPr lang="en-US" sz="1800" kern="1200">
              <a:latin typeface="Calibri"/>
              <a:cs typeface="Calibri"/>
            </a:rPr>
            <a:t> </a:t>
          </a:r>
          <a:r>
            <a:rPr lang="en-US" sz="1800" kern="1200" err="1">
              <a:latin typeface="Calibri"/>
              <a:cs typeface="Calibri"/>
            </a:rPr>
            <a:t>johtuvaa</a:t>
          </a:r>
          <a:r>
            <a:rPr lang="en-US" sz="1800" kern="1200">
              <a:latin typeface="Calibri"/>
              <a:cs typeface="Calibri"/>
            </a:rPr>
            <a:t>.</a:t>
          </a:r>
        </a:p>
      </dsp:txBody>
      <dsp:txXfrm>
        <a:off x="34906" y="2448193"/>
        <a:ext cx="6456822" cy="645240"/>
      </dsp:txXfrm>
    </dsp:sp>
    <dsp:sp modelId="{7E966C45-D142-4F19-AE83-FE08097CC823}">
      <dsp:nvSpPr>
        <dsp:cNvPr id="0" name=""/>
        <dsp:cNvSpPr/>
      </dsp:nvSpPr>
      <dsp:spPr>
        <a:xfrm>
          <a:off x="0" y="3180180"/>
          <a:ext cx="6526634" cy="715052"/>
        </a:xfrm>
        <a:prstGeom prst="roundRect">
          <a:avLst/>
        </a:prstGeom>
        <a:solidFill>
          <a:schemeClr val="accent6">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err="1">
              <a:latin typeface="Calibri"/>
              <a:cs typeface="Calibri"/>
            </a:rPr>
            <a:t>Tavoite</a:t>
          </a:r>
          <a:r>
            <a:rPr lang="en-US" sz="1800" kern="1200">
              <a:latin typeface="Calibri"/>
              <a:cs typeface="Calibri"/>
            </a:rPr>
            <a:t> </a:t>
          </a:r>
          <a:r>
            <a:rPr lang="en-US" sz="1800" kern="1200" err="1">
              <a:latin typeface="Calibri"/>
              <a:cs typeface="Calibri"/>
            </a:rPr>
            <a:t>oppimisedellytysten</a:t>
          </a:r>
          <a:r>
            <a:rPr lang="en-US" sz="1800" kern="1200">
              <a:latin typeface="Calibri"/>
              <a:cs typeface="Calibri"/>
            </a:rPr>
            <a:t> </a:t>
          </a:r>
          <a:r>
            <a:rPr lang="en-US" sz="1800" kern="1200" err="1">
              <a:latin typeface="Calibri"/>
              <a:cs typeface="Calibri"/>
            </a:rPr>
            <a:t>edistäminen</a:t>
          </a:r>
          <a:r>
            <a:rPr lang="en-US" sz="1800" kern="1200">
              <a:latin typeface="Calibri"/>
              <a:cs typeface="Calibri"/>
            </a:rPr>
            <a:t>.</a:t>
          </a:r>
        </a:p>
      </dsp:txBody>
      <dsp:txXfrm>
        <a:off x="34906" y="3215086"/>
        <a:ext cx="6456822" cy="645240"/>
      </dsp:txXfrm>
    </dsp:sp>
    <dsp:sp modelId="{B5A4A56D-E86E-4D4C-8E71-90D46AE73C0D}">
      <dsp:nvSpPr>
        <dsp:cNvPr id="0" name=""/>
        <dsp:cNvSpPr/>
      </dsp:nvSpPr>
      <dsp:spPr>
        <a:xfrm>
          <a:off x="0" y="3947072"/>
          <a:ext cx="6526634" cy="715052"/>
        </a:xfrm>
        <a:prstGeom prst="roundRect">
          <a:avLst/>
        </a:prstGeom>
        <a:solidFill>
          <a:schemeClr val="accent2">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err="1">
              <a:latin typeface="Calibri"/>
              <a:cs typeface="Calibri"/>
            </a:rPr>
            <a:t>Edellyttää</a:t>
          </a:r>
          <a:r>
            <a:rPr lang="en-US" sz="1800" kern="1200">
              <a:latin typeface="Calibri"/>
              <a:cs typeface="Calibri"/>
            </a:rPr>
            <a:t> </a:t>
          </a:r>
          <a:r>
            <a:rPr lang="en-US" sz="1800" kern="1200" err="1">
              <a:latin typeface="Calibri"/>
              <a:cs typeface="Calibri"/>
            </a:rPr>
            <a:t>erityispedagogista</a:t>
          </a:r>
          <a:r>
            <a:rPr lang="en-US" sz="1800" kern="1200">
              <a:latin typeface="Calibri"/>
              <a:cs typeface="Calibri"/>
            </a:rPr>
            <a:t> </a:t>
          </a:r>
          <a:r>
            <a:rPr lang="en-US" sz="1800" kern="1200" err="1">
              <a:latin typeface="Calibri"/>
              <a:cs typeface="Calibri"/>
            </a:rPr>
            <a:t>osaamista</a:t>
          </a:r>
          <a:r>
            <a:rPr lang="en-US" sz="1800" kern="1200">
              <a:latin typeface="Calibri"/>
              <a:cs typeface="Calibri"/>
            </a:rPr>
            <a:t>.</a:t>
          </a:r>
        </a:p>
      </dsp:txBody>
      <dsp:txXfrm>
        <a:off x="34906" y="3981978"/>
        <a:ext cx="6456822" cy="645240"/>
      </dsp:txXfrm>
    </dsp:sp>
    <dsp:sp modelId="{A276124B-6C12-4663-9EED-439445A343C1}">
      <dsp:nvSpPr>
        <dsp:cNvPr id="0" name=""/>
        <dsp:cNvSpPr/>
      </dsp:nvSpPr>
      <dsp:spPr>
        <a:xfrm>
          <a:off x="0" y="4713965"/>
          <a:ext cx="6526634" cy="715052"/>
        </a:xfrm>
        <a:prstGeom prst="roundRect">
          <a:avLst/>
        </a:prstGeom>
        <a:solidFill>
          <a:schemeClr val="accent3">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err="1">
              <a:latin typeface="Calibri"/>
              <a:cs typeface="Calibri"/>
            </a:rPr>
            <a:t>Yhteistyö</a:t>
          </a:r>
          <a:r>
            <a:rPr lang="en-US" sz="1800" kern="1200">
              <a:latin typeface="Calibri"/>
              <a:cs typeface="Calibri"/>
            </a:rPr>
            <a:t> </a:t>
          </a:r>
          <a:r>
            <a:rPr lang="en-US" sz="1800" kern="1200" err="1">
              <a:latin typeface="Calibri"/>
              <a:cs typeface="Calibri"/>
            </a:rPr>
            <a:t>vanhemman</a:t>
          </a:r>
          <a:r>
            <a:rPr lang="en-US" sz="1800" kern="1200">
              <a:latin typeface="Calibri"/>
              <a:cs typeface="Calibri"/>
            </a:rPr>
            <a:t> </a:t>
          </a:r>
          <a:r>
            <a:rPr lang="en-US" sz="1800" kern="1200" err="1">
              <a:latin typeface="Calibri"/>
              <a:cs typeface="Calibri"/>
            </a:rPr>
            <a:t>kanssa</a:t>
          </a:r>
          <a:r>
            <a:rPr lang="en-US" sz="1800" kern="1200">
              <a:latin typeface="Calibri"/>
              <a:cs typeface="Calibri"/>
            </a:rPr>
            <a:t> </a:t>
          </a:r>
          <a:r>
            <a:rPr lang="en-US" sz="1800" kern="1200" err="1">
              <a:latin typeface="Calibri"/>
              <a:cs typeface="Calibri"/>
            </a:rPr>
            <a:t>tiivistä</a:t>
          </a:r>
          <a:r>
            <a:rPr lang="en-US" sz="1800" kern="1200">
              <a:latin typeface="Calibri"/>
              <a:cs typeface="Calibri"/>
            </a:rPr>
            <a:t>, </a:t>
          </a:r>
          <a:r>
            <a:rPr lang="en-US" sz="1800" kern="1200" err="1">
              <a:latin typeface="Calibri"/>
              <a:cs typeface="Calibri"/>
            </a:rPr>
            <a:t>avointa</a:t>
          </a:r>
          <a:r>
            <a:rPr lang="en-US" sz="1800" kern="1200">
              <a:latin typeface="Calibri"/>
              <a:cs typeface="Calibri"/>
            </a:rPr>
            <a:t> ja </a:t>
          </a:r>
          <a:r>
            <a:rPr lang="en-US" sz="1800" kern="1200" err="1">
              <a:latin typeface="Calibri"/>
              <a:cs typeface="Calibri"/>
            </a:rPr>
            <a:t>moniammatillista</a:t>
          </a:r>
          <a:r>
            <a:rPr lang="en-US" sz="1800" kern="1200">
              <a:latin typeface="Calibri"/>
              <a:cs typeface="Calibri"/>
            </a:rPr>
            <a:t>.</a:t>
          </a:r>
        </a:p>
      </dsp:txBody>
      <dsp:txXfrm>
        <a:off x="34906" y="4748871"/>
        <a:ext cx="6456822" cy="645240"/>
      </dsp:txXfrm>
    </dsp:sp>
    <dsp:sp modelId="{8578DCA6-F9D2-4699-A66E-B3999FF587B0}">
      <dsp:nvSpPr>
        <dsp:cNvPr id="0" name=""/>
        <dsp:cNvSpPr/>
      </dsp:nvSpPr>
      <dsp:spPr>
        <a:xfrm>
          <a:off x="0" y="5480858"/>
          <a:ext cx="6526634" cy="715052"/>
        </a:xfrm>
        <a:prstGeom prst="roundRect">
          <a:avLst/>
        </a:prstGeom>
        <a:solidFill>
          <a:schemeClr val="accent4">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err="1">
              <a:latin typeface="Calibri"/>
              <a:cs typeface="Calibri"/>
            </a:rPr>
            <a:t>Tuki</a:t>
          </a:r>
          <a:r>
            <a:rPr lang="en-US" sz="1800" kern="1200">
              <a:latin typeface="Calibri"/>
              <a:cs typeface="Calibri"/>
            </a:rPr>
            <a:t> </a:t>
          </a:r>
          <a:r>
            <a:rPr lang="en-US" sz="1800" kern="1200" err="1">
              <a:latin typeface="Calibri"/>
              <a:cs typeface="Calibri"/>
            </a:rPr>
            <a:t>kirjataan</a:t>
          </a:r>
          <a:r>
            <a:rPr lang="en-US" sz="1800" kern="1200">
              <a:latin typeface="Calibri"/>
              <a:cs typeface="Calibri"/>
            </a:rPr>
            <a:t> </a:t>
          </a:r>
          <a:r>
            <a:rPr lang="en-US" sz="1800" kern="1200" err="1">
              <a:latin typeface="Calibri"/>
              <a:cs typeface="Calibri"/>
            </a:rPr>
            <a:t>Vasuun</a:t>
          </a:r>
          <a:r>
            <a:rPr lang="en-US" sz="1800" kern="1200">
              <a:latin typeface="Calibri"/>
              <a:cs typeface="Calibri"/>
            </a:rPr>
            <a:t>. </a:t>
          </a:r>
          <a:r>
            <a:rPr lang="en-US" sz="1800" kern="1200" err="1">
              <a:latin typeface="Calibri"/>
              <a:cs typeface="Calibri"/>
            </a:rPr>
            <a:t>Esiopetuksessa</a:t>
          </a:r>
          <a:r>
            <a:rPr lang="en-US" sz="1800" kern="1200">
              <a:latin typeface="Calibri"/>
              <a:cs typeface="Calibri"/>
            </a:rPr>
            <a:t> </a:t>
          </a:r>
          <a:r>
            <a:rPr lang="en-US" sz="1800" kern="1200" err="1">
              <a:latin typeface="Calibri"/>
              <a:cs typeface="Calibri"/>
            </a:rPr>
            <a:t>tehdään</a:t>
          </a:r>
          <a:r>
            <a:rPr lang="en-US" sz="1800" kern="1200">
              <a:latin typeface="Calibri"/>
              <a:cs typeface="Calibri"/>
            </a:rPr>
            <a:t> </a:t>
          </a:r>
          <a:r>
            <a:rPr lang="en-US" sz="1800" kern="1200" err="1">
              <a:latin typeface="Calibri"/>
              <a:cs typeface="Calibri"/>
            </a:rPr>
            <a:t>pedagoginen</a:t>
          </a:r>
          <a:r>
            <a:rPr lang="en-US" sz="1800" kern="1200">
              <a:latin typeface="Calibri"/>
              <a:cs typeface="Calibri"/>
            </a:rPr>
            <a:t> </a:t>
          </a:r>
          <a:r>
            <a:rPr lang="en-US" sz="1800" kern="1200" err="1">
              <a:latin typeface="Calibri"/>
              <a:cs typeface="Calibri"/>
            </a:rPr>
            <a:t>selvitys</a:t>
          </a:r>
          <a:r>
            <a:rPr lang="en-US" sz="1800" kern="1200">
              <a:latin typeface="Calibri"/>
              <a:cs typeface="Calibri"/>
            </a:rPr>
            <a:t> ja HOJKS.</a:t>
          </a:r>
        </a:p>
      </dsp:txBody>
      <dsp:txXfrm>
        <a:off x="34906" y="5515764"/>
        <a:ext cx="6456822" cy="6452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fi-FI"/>
              <a:t>Muokkaa perustyyl. napsautt.</a:t>
            </a:r>
            <a:endParaRPr lang="en-US"/>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9/19/2022</a:t>
            </a:fld>
            <a:endParaRPr 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Vertical Text Placeholder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9334D819-9F07-4261-B09B-9E467E5D9002}" type="datetimeFigureOut">
              <a:rPr lang="en-US" dirty="0"/>
              <a:t>9/19/2022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fi-FI"/>
              <a:t>Muokkaa perustyyl. napsautt.</a:t>
            </a:r>
            <a:endParaRPr lang="en-US"/>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9334D819-9F07-4261-B09B-9E467E5D9002}" type="datetimeFigureOut">
              <a:rPr lang="en-US" dirty="0"/>
              <a:t>9/19/2022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fi-FI"/>
              <a:t>Muokkaa ots. perustyyl. napsautt.</a:t>
            </a:r>
            <a:endParaRPr lang="en-US"/>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9/19/2022</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455658837"/>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87DE6118-2437-4B30-8E3C-4D2BE6020583}" type="datetimeFigureOut">
              <a:rPr lang="en-US" dirty="0"/>
              <a:t>9/19/2022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a:p>
        </p:txBody>
      </p:sp>
    </p:spTree>
    <p:extLst>
      <p:ext uri="{BB962C8B-B14F-4D97-AF65-F5344CB8AC3E}">
        <p14:creationId xmlns:p14="http://schemas.microsoft.com/office/powerpoint/2010/main" val="22571990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fi-FI"/>
              <a:t>Muokkaa ots. perustyyl. napsautt.</a:t>
            </a:r>
            <a:endParaRPr lang="en-US"/>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9/19/2022</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860242422"/>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fi-FI"/>
              <a:t>Muokkaa ots. perustyyl. napsautt.</a:t>
            </a:r>
            <a:endParaRPr lang="en-US"/>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p:cNvSpPr>
            <a:spLocks noGrp="1"/>
          </p:cNvSpPr>
          <p:nvPr>
            <p:ph type="dt" sz="half" idx="10"/>
          </p:nvPr>
        </p:nvSpPr>
        <p:spPr/>
        <p:txBody>
          <a:bodyPr/>
          <a:lstStyle/>
          <a:p>
            <a:fld id="{87DE6118-2437-4B30-8E3C-4D2BE6020583}" type="datetimeFigureOut">
              <a:rPr lang="en-US" dirty="0"/>
              <a:t>9/19/2022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a:p>
        </p:txBody>
      </p:sp>
    </p:spTree>
    <p:extLst>
      <p:ext uri="{BB962C8B-B14F-4D97-AF65-F5344CB8AC3E}">
        <p14:creationId xmlns:p14="http://schemas.microsoft.com/office/powerpoint/2010/main" val="348558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fi-FI"/>
              <a:t>Muokkaa ots. perustyyl. napsautt.</a:t>
            </a:r>
            <a:endParaRPr lang="en-US"/>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7" name="Date Placeholder 6"/>
          <p:cNvSpPr>
            <a:spLocks noGrp="1"/>
          </p:cNvSpPr>
          <p:nvPr>
            <p:ph type="dt" sz="half" idx="10"/>
          </p:nvPr>
        </p:nvSpPr>
        <p:spPr/>
        <p:txBody>
          <a:bodyPr/>
          <a:lstStyle/>
          <a:p>
            <a:fld id="{87DE6118-2437-4B30-8E3C-4D2BE6020583}" type="datetimeFigureOut">
              <a:rPr lang="en-US" dirty="0"/>
              <a:t>9/19/2022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a:p>
        </p:txBody>
      </p:sp>
    </p:spTree>
    <p:extLst>
      <p:ext uri="{BB962C8B-B14F-4D97-AF65-F5344CB8AC3E}">
        <p14:creationId xmlns:p14="http://schemas.microsoft.com/office/powerpoint/2010/main" val="36982132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3" name="Date Placeholder 2"/>
          <p:cNvSpPr>
            <a:spLocks noGrp="1"/>
          </p:cNvSpPr>
          <p:nvPr>
            <p:ph type="dt" sz="half" idx="10"/>
          </p:nvPr>
        </p:nvSpPr>
        <p:spPr/>
        <p:txBody>
          <a:bodyPr/>
          <a:lstStyle/>
          <a:p>
            <a:fld id="{87DE6118-2437-4B30-8E3C-4D2BE6020583}" type="datetimeFigureOut">
              <a:rPr lang="en-US" dirty="0"/>
              <a:t>9/19/2022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a:p>
        </p:txBody>
      </p:sp>
    </p:spTree>
    <p:extLst>
      <p:ext uri="{BB962C8B-B14F-4D97-AF65-F5344CB8AC3E}">
        <p14:creationId xmlns:p14="http://schemas.microsoft.com/office/powerpoint/2010/main" val="7247468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9/19/2022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a:p>
        </p:txBody>
      </p:sp>
    </p:spTree>
    <p:extLst>
      <p:ext uri="{BB962C8B-B14F-4D97-AF65-F5344CB8AC3E}">
        <p14:creationId xmlns:p14="http://schemas.microsoft.com/office/powerpoint/2010/main" val="1702492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fi-FI"/>
              <a:t>Muokkaa ots. perustyyl. napsautt.</a:t>
            </a:r>
            <a:endParaRPr lang="en-US"/>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9/19/2022</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90717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9334D819-9F07-4261-B09B-9E467E5D9002}" type="datetimeFigureOut">
              <a:rPr lang="en-US" dirty="0"/>
              <a:t>9/19/2022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fi-FI"/>
              <a:t>Muokkaa ots. perustyyl. napsautt.</a:t>
            </a:r>
            <a:endParaRPr lang="en-US"/>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9/19/2022</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762093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87DE6118-2437-4B30-8E3C-4D2BE6020583}" type="datetimeFigureOut">
              <a:rPr lang="en-US" dirty="0"/>
              <a:t>9/19/2022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a:p>
        </p:txBody>
      </p:sp>
    </p:spTree>
    <p:extLst>
      <p:ext uri="{BB962C8B-B14F-4D97-AF65-F5344CB8AC3E}">
        <p14:creationId xmlns:p14="http://schemas.microsoft.com/office/powerpoint/2010/main" val="24210869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fi-FI"/>
              <a:t>Muokkaa ots. perustyyl. napsautt.</a:t>
            </a:r>
            <a:endParaRPr lang="en-US"/>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87DE6118-2437-4B30-8E3C-4D2BE6020583}" type="datetimeFigureOut">
              <a:rPr lang="en-US" dirty="0"/>
              <a:t>9/19/2022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a:p>
        </p:txBody>
      </p:sp>
    </p:spTree>
    <p:extLst>
      <p:ext uri="{BB962C8B-B14F-4D97-AF65-F5344CB8AC3E}">
        <p14:creationId xmlns:p14="http://schemas.microsoft.com/office/powerpoint/2010/main" val="3541320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fi-FI"/>
              <a:t>Muokkaa perustyyl. napsautt.</a:t>
            </a:r>
            <a:endParaRPr lang="en-US"/>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9/19/2022</a:t>
            </a:fld>
            <a:endParaRPr 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Content Placeholder 2"/>
          <p:cNvSpPr>
            <a:spLocks noGrp="1"/>
          </p:cNvSpPr>
          <p:nvPr>
            <p:ph sz="half" idx="1"/>
          </p:nvPr>
        </p:nvSpPr>
        <p:spPr>
          <a:xfrm>
            <a:off x="1257300" y="2286000"/>
            <a:ext cx="4800600" cy="36195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Content Placeholder 3"/>
          <p:cNvSpPr>
            <a:spLocks noGrp="1"/>
          </p:cNvSpPr>
          <p:nvPr>
            <p:ph sz="half" idx="2"/>
          </p:nvPr>
        </p:nvSpPr>
        <p:spPr>
          <a:xfrm>
            <a:off x="6647796" y="2286000"/>
            <a:ext cx="4800600" cy="36195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p:cNvSpPr>
            <a:spLocks noGrp="1"/>
          </p:cNvSpPr>
          <p:nvPr>
            <p:ph type="dt" sz="half" idx="10"/>
          </p:nvPr>
        </p:nvSpPr>
        <p:spPr/>
        <p:txBody>
          <a:bodyPr/>
          <a:lstStyle/>
          <a:p>
            <a:fld id="{9334D819-9F07-4261-B09B-9E467E5D9002}" type="datetimeFigureOut">
              <a:rPr lang="en-US" dirty="0"/>
              <a:t>9/19/2022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fi-FI"/>
              <a:t>Muokkaa perustyyl. napsautt.</a:t>
            </a:r>
            <a:endParaRPr lang="en-US"/>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1257300" y="2909102"/>
            <a:ext cx="4800600" cy="299639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6633864" y="2909102"/>
            <a:ext cx="4800600" cy="299639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7" name="Date Placeholder 6"/>
          <p:cNvSpPr>
            <a:spLocks noGrp="1"/>
          </p:cNvSpPr>
          <p:nvPr>
            <p:ph type="dt" sz="half" idx="10"/>
          </p:nvPr>
        </p:nvSpPr>
        <p:spPr/>
        <p:txBody>
          <a:bodyPr/>
          <a:lstStyle/>
          <a:p>
            <a:fld id="{9334D819-9F07-4261-B09B-9E467E5D9002}" type="datetimeFigureOut">
              <a:rPr lang="en-US" dirty="0"/>
              <a:t>9/19/2022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Date Placeholder 2"/>
          <p:cNvSpPr>
            <a:spLocks noGrp="1"/>
          </p:cNvSpPr>
          <p:nvPr>
            <p:ph type="dt" sz="half" idx="10"/>
          </p:nvPr>
        </p:nvSpPr>
        <p:spPr/>
        <p:txBody>
          <a:bodyPr/>
          <a:lstStyle/>
          <a:p>
            <a:fld id="{9334D819-9F07-4261-B09B-9E467E5D9002}" type="datetimeFigureOut">
              <a:rPr lang="en-US" dirty="0"/>
              <a:t>9/19/2022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9/19/2022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tsikollinen sisältö">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fi-FI"/>
              <a:t>Muokkaa perustyyl. napsautt.</a:t>
            </a:r>
            <a:endParaRPr lang="en-US"/>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9/19/2022</a:t>
            </a:fld>
            <a:endParaRPr lang="en-US"/>
          </a:p>
        </p:txBody>
      </p:sp>
      <p:sp>
        <p:nvSpPr>
          <p:cNvPr id="6" name="Footer Placeholder 5"/>
          <p:cNvSpPr>
            <a:spLocks noGrp="1"/>
          </p:cNvSpPr>
          <p:nvPr>
            <p:ph type="ftr" sz="quarter" idx="11"/>
          </p:nvPr>
        </p:nvSpPr>
        <p:spPr>
          <a:xfrm>
            <a:off x="2103620" y="6375679"/>
            <a:ext cx="3482179" cy="345796"/>
          </a:xfrm>
        </p:spPr>
        <p:txBody>
          <a:bodyPr/>
          <a:lstStyle/>
          <a:p>
            <a:endParaRPr lang="en-US"/>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tsikollinen kuva">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fi-FI"/>
              <a:t>Muokkaa perustyyl. napsautt.</a:t>
            </a:r>
            <a:endParaRPr lang="en-US"/>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9/19/2022</a:t>
            </a:fld>
            <a:endParaRPr lang="en-US"/>
          </a:p>
        </p:txBody>
      </p:sp>
      <p:sp>
        <p:nvSpPr>
          <p:cNvPr id="6" name="Footer Placeholder 5"/>
          <p:cNvSpPr>
            <a:spLocks noGrp="1"/>
          </p:cNvSpPr>
          <p:nvPr>
            <p:ph type="ftr" sz="quarter" idx="11"/>
          </p:nvPr>
        </p:nvSpPr>
        <p:spPr>
          <a:xfrm>
            <a:off x="2103621" y="6375679"/>
            <a:ext cx="3482178" cy="345796"/>
          </a:xfrm>
        </p:spPr>
        <p:txBody>
          <a:bodyPr/>
          <a:lstStyle/>
          <a:p>
            <a:endParaRPr lang="en-US"/>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fi-FI"/>
              <a:t>Muokkaa perustyyl. napsautt.</a:t>
            </a:r>
            <a:endParaRPr lang="en-US"/>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9/19/2022</a:t>
            </a:fld>
            <a:endParaRPr 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fi-FI"/>
              <a:t>Muokkaa ots. perustyyl. napsautt.</a:t>
            </a:r>
            <a:endParaRPr lang="en-US"/>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9/19/2022</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834714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hyperlink" Target="https://www.finlex.fi/fi/laki/alkup/2018/20180540"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https://www.finlex.fi/fi/laki/ajantasa/1998/19980628#L4P17" TargetMode="Externa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nsvCyprelDM" TargetMode="External"/><Relationship Id="rId2" Type="http://schemas.openxmlformats.org/officeDocument/2006/relationships/slideLayout" Target="../slideLayouts/slideLayout2.xml"/><Relationship Id="rId1" Type="http://schemas.openxmlformats.org/officeDocument/2006/relationships/video" Target="https://www.youtube.com/embed/nsvCyprelDM?feature=oembed" TargetMode="External"/><Relationship Id="rId4" Type="http://schemas.openxmlformats.org/officeDocument/2006/relationships/image" Target="../media/image9.jpeg"/></Relationships>
</file>

<file path=ppt/slides/_rels/slide33.xml.rels><?xml version="1.0" encoding="UTF-8" standalone="yes"?>
<Relationships xmlns="http://schemas.openxmlformats.org/package/2006/relationships"><Relationship Id="rId2" Type="http://schemas.openxmlformats.org/officeDocument/2006/relationships/hyperlink" Target="https://erityisvoimia.fi/ennakoinnin-abc/"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sz="6000"/>
              <a:t>LAPSEN VARHAISEN TUEN TARPEET</a:t>
            </a:r>
            <a:br>
              <a:rPr lang="fi-FI" sz="6000"/>
            </a:br>
            <a:r>
              <a:rPr lang="fi-FI" sz="6000"/>
              <a:t>ja </a:t>
            </a:r>
            <a:br>
              <a:rPr lang="fi-FI" sz="6000"/>
            </a:br>
            <a:r>
              <a:rPr lang="fi-FI" sz="6000"/>
              <a:t>kolmiportainen tuki </a:t>
            </a:r>
            <a:endParaRPr lang="sv-FI" sz="6000"/>
          </a:p>
        </p:txBody>
      </p:sp>
      <p:sp>
        <p:nvSpPr>
          <p:cNvPr id="3" name="Alaotsikko 2"/>
          <p:cNvSpPr>
            <a:spLocks noGrp="1"/>
          </p:cNvSpPr>
          <p:nvPr>
            <p:ph type="subTitle" idx="1"/>
          </p:nvPr>
        </p:nvSpPr>
        <p:spPr/>
        <p:txBody>
          <a:bodyPr/>
          <a:lstStyle/>
          <a:p>
            <a:br>
              <a:rPr lang="sv-FI" dirty="0"/>
            </a:br>
            <a:r>
              <a:rPr lang="sv-FI" dirty="0"/>
              <a:t>L</a:t>
            </a:r>
            <a:r>
              <a:rPr lang="sv-FI" cap="none" dirty="0"/>
              <a:t>eena</a:t>
            </a:r>
            <a:r>
              <a:rPr lang="sv-FI" dirty="0"/>
              <a:t> </a:t>
            </a:r>
            <a:r>
              <a:rPr lang="sv-FI" dirty="0" err="1"/>
              <a:t>P</a:t>
            </a:r>
            <a:r>
              <a:rPr lang="sv-FI" cap="none" dirty="0" err="1"/>
              <a:t>irnes</a:t>
            </a:r>
            <a:r>
              <a:rPr lang="sv-FI" cap="none" dirty="0"/>
              <a:t>/Jenni Paukkuri</a:t>
            </a:r>
          </a:p>
        </p:txBody>
      </p:sp>
    </p:spTree>
    <p:extLst>
      <p:ext uri="{BB962C8B-B14F-4D97-AF65-F5344CB8AC3E}">
        <p14:creationId xmlns:p14="http://schemas.microsoft.com/office/powerpoint/2010/main" val="2640109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E606343-BADE-4565-AB89-E9EF7E253F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79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9E183BD-2932-401F-8B53-E247764B3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Kuva 2">
            <a:extLst>
              <a:ext uri="{FF2B5EF4-FFF2-40B4-BE49-F238E27FC236}">
                <a16:creationId xmlns:a16="http://schemas.microsoft.com/office/drawing/2014/main" id="{C546259D-FF9C-429F-8EEB-78702FA2FD12}"/>
              </a:ext>
            </a:extLst>
          </p:cNvPr>
          <p:cNvPicPr>
            <a:picLocks noChangeAspect="1"/>
          </p:cNvPicPr>
          <p:nvPr/>
        </p:nvPicPr>
        <p:blipFill rotWithShape="1">
          <a:blip r:embed="rId2"/>
          <a:srcRect l="1798" t="25799" r="2904" b="30856"/>
          <a:stretch/>
        </p:blipFill>
        <p:spPr>
          <a:xfrm>
            <a:off x="3051758" y="438296"/>
            <a:ext cx="6088483" cy="5953868"/>
          </a:xfrm>
          <a:prstGeom prst="rect">
            <a:avLst/>
          </a:prstGeom>
        </p:spPr>
      </p:pic>
    </p:spTree>
    <p:extLst>
      <p:ext uri="{BB962C8B-B14F-4D97-AF65-F5344CB8AC3E}">
        <p14:creationId xmlns:p14="http://schemas.microsoft.com/office/powerpoint/2010/main" val="3012896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E807223-DF88-4D6D-970E-08919E5E02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961D8973-EAA9-459A-AF59-BBB4233D6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8B216659-F40C-1545-B3F4-BBA0F2DEA8C2}"/>
              </a:ext>
            </a:extLst>
          </p:cNvPr>
          <p:cNvSpPr>
            <a:spLocks noGrp="1"/>
          </p:cNvSpPr>
          <p:nvPr>
            <p:ph type="title"/>
          </p:nvPr>
        </p:nvSpPr>
        <p:spPr>
          <a:xfrm>
            <a:off x="784743" y="500063"/>
            <a:ext cx="5793475" cy="1285875"/>
          </a:xfrm>
        </p:spPr>
        <p:txBody>
          <a:bodyPr vert="horz" lIns="91440" tIns="45720" rIns="91440" bIns="45720" rtlCol="0" anchor="t">
            <a:normAutofit/>
          </a:bodyPr>
          <a:lstStyle/>
          <a:p>
            <a:pPr>
              <a:lnSpc>
                <a:spcPct val="89000"/>
              </a:lnSpc>
            </a:pPr>
            <a:r>
              <a:rPr lang="en-US" sz="4400" err="1"/>
              <a:t>Varhaiskasvatuksen</a:t>
            </a:r>
            <a:r>
              <a:rPr lang="en-US" sz="4400"/>
              <a:t> </a:t>
            </a:r>
            <a:r>
              <a:rPr lang="en-US" sz="4400" err="1"/>
              <a:t>lastenhoitaja</a:t>
            </a:r>
            <a:endParaRPr lang="en-US" sz="4400"/>
          </a:p>
        </p:txBody>
      </p:sp>
      <p:sp>
        <p:nvSpPr>
          <p:cNvPr id="4" name="Tekstin paikkamerkki 3">
            <a:extLst>
              <a:ext uri="{FF2B5EF4-FFF2-40B4-BE49-F238E27FC236}">
                <a16:creationId xmlns:a16="http://schemas.microsoft.com/office/drawing/2014/main" id="{E0FBBE54-960B-ED43-9F18-F58DA3363847}"/>
              </a:ext>
            </a:extLst>
          </p:cNvPr>
          <p:cNvSpPr>
            <a:spLocks noGrp="1"/>
          </p:cNvSpPr>
          <p:nvPr>
            <p:ph type="body" sz="half" idx="2"/>
          </p:nvPr>
        </p:nvSpPr>
        <p:spPr>
          <a:xfrm>
            <a:off x="334537" y="1928813"/>
            <a:ext cx="6735336" cy="4786312"/>
          </a:xfrm>
        </p:spPr>
        <p:txBody>
          <a:bodyPr vert="horz" lIns="91440" tIns="45720" rIns="91440" bIns="45720" rtlCol="0">
            <a:noAutofit/>
          </a:bodyPr>
          <a:lstStyle/>
          <a:p>
            <a:pPr marL="384048" indent="-384048">
              <a:lnSpc>
                <a:spcPct val="94000"/>
              </a:lnSpc>
              <a:spcAft>
                <a:spcPts val="200"/>
              </a:spcAft>
              <a:buFont typeface="Wingdings" pitchFamily="2" charset="2"/>
              <a:buChar char="§"/>
            </a:pPr>
            <a:r>
              <a:rPr lang="en-US" sz="2400" err="1"/>
              <a:t>Osallistuu</a:t>
            </a:r>
            <a:r>
              <a:rPr lang="en-US" sz="2400"/>
              <a:t> </a:t>
            </a:r>
            <a:r>
              <a:rPr lang="en-US" sz="2400" err="1"/>
              <a:t>lapsen</a:t>
            </a:r>
            <a:r>
              <a:rPr lang="en-US" sz="2400"/>
              <a:t> </a:t>
            </a:r>
            <a:r>
              <a:rPr lang="en-US" sz="2400" err="1"/>
              <a:t>kasvatukseen</a:t>
            </a:r>
            <a:r>
              <a:rPr lang="en-US" sz="2400"/>
              <a:t> ja </a:t>
            </a:r>
            <a:r>
              <a:rPr lang="en-US" sz="2400" err="1"/>
              <a:t>opetukseen</a:t>
            </a:r>
            <a:r>
              <a:rPr lang="en-US" sz="2400"/>
              <a:t> </a:t>
            </a:r>
            <a:r>
              <a:rPr lang="en-US" sz="2400" err="1"/>
              <a:t>omassa</a:t>
            </a:r>
            <a:r>
              <a:rPr lang="en-US" sz="2400"/>
              <a:t> </a:t>
            </a:r>
            <a:r>
              <a:rPr lang="en-US" sz="2400" err="1"/>
              <a:t>lapsiryhmässään</a:t>
            </a:r>
            <a:r>
              <a:rPr lang="en-US" sz="2400"/>
              <a:t>. </a:t>
            </a:r>
          </a:p>
          <a:p>
            <a:pPr marL="384048" indent="-384048">
              <a:lnSpc>
                <a:spcPct val="94000"/>
              </a:lnSpc>
              <a:spcAft>
                <a:spcPts val="200"/>
              </a:spcAft>
              <a:buFont typeface="Wingdings" pitchFamily="2" charset="2"/>
              <a:buChar char="§"/>
            </a:pPr>
            <a:endParaRPr lang="en-US" sz="2400"/>
          </a:p>
          <a:p>
            <a:pPr marL="384048" indent="-384048">
              <a:lnSpc>
                <a:spcPct val="94000"/>
              </a:lnSpc>
              <a:spcAft>
                <a:spcPts val="200"/>
              </a:spcAft>
              <a:buFont typeface="Wingdings" pitchFamily="2" charset="2"/>
              <a:buChar char="§"/>
            </a:pPr>
            <a:r>
              <a:rPr lang="en-US" sz="2400" err="1"/>
              <a:t>Tuo</a:t>
            </a:r>
            <a:r>
              <a:rPr lang="en-US" sz="2400"/>
              <a:t> </a:t>
            </a:r>
            <a:r>
              <a:rPr lang="en-US" sz="2400" err="1"/>
              <a:t>omat</a:t>
            </a:r>
            <a:r>
              <a:rPr lang="en-US" sz="2400"/>
              <a:t> </a:t>
            </a:r>
            <a:r>
              <a:rPr lang="en-US" sz="2400" err="1"/>
              <a:t>havaintonsa</a:t>
            </a:r>
            <a:r>
              <a:rPr lang="en-US" sz="2400"/>
              <a:t> </a:t>
            </a:r>
            <a:r>
              <a:rPr lang="en-US" sz="2400" err="1"/>
              <a:t>lapsen</a:t>
            </a:r>
            <a:r>
              <a:rPr lang="en-US" sz="2400"/>
              <a:t> </a:t>
            </a:r>
            <a:r>
              <a:rPr lang="en-US" sz="2400" err="1"/>
              <a:t>arjesta</a:t>
            </a:r>
            <a:r>
              <a:rPr lang="en-US" sz="2400"/>
              <a:t> </a:t>
            </a:r>
            <a:r>
              <a:rPr lang="en-US" sz="2400" err="1"/>
              <a:t>tiimin</a:t>
            </a:r>
            <a:r>
              <a:rPr lang="en-US" sz="2400"/>
              <a:t> </a:t>
            </a:r>
            <a:r>
              <a:rPr lang="en-US" sz="2400" err="1"/>
              <a:t>tietoon</a:t>
            </a:r>
            <a:r>
              <a:rPr lang="en-US" sz="2400"/>
              <a:t> ja </a:t>
            </a:r>
            <a:r>
              <a:rPr lang="en-US" sz="2400" err="1"/>
              <a:t>osaksi</a:t>
            </a:r>
            <a:r>
              <a:rPr lang="en-US" sz="2400"/>
              <a:t> </a:t>
            </a:r>
            <a:r>
              <a:rPr lang="en-US" sz="2400" err="1"/>
              <a:t>lapsen</a:t>
            </a:r>
            <a:r>
              <a:rPr lang="en-US" sz="2400"/>
              <a:t> </a:t>
            </a:r>
            <a:r>
              <a:rPr lang="en-US" sz="2400" err="1"/>
              <a:t>suunnitelmia</a:t>
            </a:r>
            <a:r>
              <a:rPr lang="en-US" sz="2400"/>
              <a:t>.</a:t>
            </a:r>
          </a:p>
          <a:p>
            <a:pPr marL="384048" indent="-384048">
              <a:lnSpc>
                <a:spcPct val="94000"/>
              </a:lnSpc>
              <a:spcAft>
                <a:spcPts val="200"/>
              </a:spcAft>
              <a:buFont typeface="Wingdings" pitchFamily="2" charset="2"/>
              <a:buChar char="§"/>
            </a:pPr>
            <a:endParaRPr lang="en-US" sz="2400"/>
          </a:p>
          <a:p>
            <a:pPr marL="384048" indent="-384048">
              <a:lnSpc>
                <a:spcPct val="94000"/>
              </a:lnSpc>
              <a:spcAft>
                <a:spcPts val="200"/>
              </a:spcAft>
              <a:buFont typeface="Wingdings" pitchFamily="2" charset="2"/>
              <a:buChar char="§"/>
            </a:pPr>
            <a:r>
              <a:rPr lang="en-US" sz="2400" err="1"/>
              <a:t>Osallistuu</a:t>
            </a:r>
            <a:r>
              <a:rPr lang="en-US" sz="2400"/>
              <a:t> </a:t>
            </a:r>
            <a:r>
              <a:rPr lang="en-US" sz="2400" err="1"/>
              <a:t>tiimin</a:t>
            </a:r>
            <a:r>
              <a:rPr lang="en-US" sz="2400"/>
              <a:t> </a:t>
            </a:r>
            <a:r>
              <a:rPr lang="en-US" sz="2400" err="1"/>
              <a:t>kanssa</a:t>
            </a:r>
            <a:r>
              <a:rPr lang="en-US" sz="2400"/>
              <a:t> </a:t>
            </a:r>
            <a:r>
              <a:rPr lang="en-US" sz="2400" err="1"/>
              <a:t>toiminnan</a:t>
            </a:r>
            <a:r>
              <a:rPr lang="en-US" sz="2400"/>
              <a:t> </a:t>
            </a:r>
            <a:r>
              <a:rPr lang="en-US" sz="2400" err="1"/>
              <a:t>suunnitteluun</a:t>
            </a:r>
            <a:r>
              <a:rPr lang="en-US" sz="2400"/>
              <a:t>, </a:t>
            </a:r>
            <a:r>
              <a:rPr lang="en-US" sz="2400" err="1"/>
              <a:t>toteutukseen</a:t>
            </a:r>
            <a:r>
              <a:rPr lang="en-US" sz="2400"/>
              <a:t> ja </a:t>
            </a:r>
            <a:r>
              <a:rPr lang="en-US" sz="2400" err="1"/>
              <a:t>arviointiin</a:t>
            </a:r>
            <a:r>
              <a:rPr lang="en-US" sz="2400"/>
              <a:t>  ja </a:t>
            </a:r>
            <a:r>
              <a:rPr lang="en-US" sz="2400" err="1"/>
              <a:t>oppimisympäristön</a:t>
            </a:r>
            <a:r>
              <a:rPr lang="en-US" sz="2400"/>
              <a:t> </a:t>
            </a:r>
            <a:r>
              <a:rPr lang="en-US" sz="2400" err="1"/>
              <a:t>muokkaamiseen</a:t>
            </a:r>
            <a:r>
              <a:rPr lang="en-US" sz="2400"/>
              <a:t> </a:t>
            </a:r>
            <a:r>
              <a:rPr lang="en-US" sz="2400" err="1"/>
              <a:t>lapsen</a:t>
            </a:r>
            <a:r>
              <a:rPr lang="en-US" sz="2400"/>
              <a:t> </a:t>
            </a:r>
            <a:r>
              <a:rPr lang="en-US" sz="2400" err="1"/>
              <a:t>tuen</a:t>
            </a:r>
            <a:r>
              <a:rPr lang="en-US" sz="2400"/>
              <a:t> </a:t>
            </a:r>
            <a:r>
              <a:rPr lang="en-US" sz="2400" err="1"/>
              <a:t>tarpeiden</a:t>
            </a:r>
            <a:r>
              <a:rPr lang="en-US" sz="2400"/>
              <a:t> </a:t>
            </a:r>
            <a:r>
              <a:rPr lang="en-US" sz="2400" err="1"/>
              <a:t>edellyttämällä</a:t>
            </a:r>
            <a:r>
              <a:rPr lang="en-US" sz="2400"/>
              <a:t> </a:t>
            </a:r>
            <a:r>
              <a:rPr lang="en-US" sz="2400" err="1"/>
              <a:t>tavalla</a:t>
            </a:r>
            <a:r>
              <a:rPr lang="en-US" sz="2400"/>
              <a:t>.</a:t>
            </a:r>
          </a:p>
          <a:p>
            <a:pPr marL="384048" indent="-384048">
              <a:lnSpc>
                <a:spcPct val="94000"/>
              </a:lnSpc>
              <a:spcAft>
                <a:spcPts val="200"/>
              </a:spcAft>
              <a:buFont typeface="Wingdings" pitchFamily="2" charset="2"/>
              <a:buChar char="§"/>
            </a:pPr>
            <a:endParaRPr lang="en-US" sz="2400"/>
          </a:p>
          <a:p>
            <a:pPr marL="384048" indent="-384048">
              <a:lnSpc>
                <a:spcPct val="94000"/>
              </a:lnSpc>
              <a:spcAft>
                <a:spcPts val="200"/>
              </a:spcAft>
              <a:buFont typeface="Wingdings" pitchFamily="2" charset="2"/>
              <a:buChar char="§"/>
            </a:pPr>
            <a:r>
              <a:rPr lang="en-US" sz="2400" err="1"/>
              <a:t>Osallistuu</a:t>
            </a:r>
            <a:r>
              <a:rPr lang="en-US" sz="2400"/>
              <a:t> </a:t>
            </a:r>
            <a:r>
              <a:rPr lang="en-US" sz="2400" err="1"/>
              <a:t>myös</a:t>
            </a:r>
            <a:r>
              <a:rPr lang="en-US" sz="2400"/>
              <a:t> </a:t>
            </a:r>
            <a:r>
              <a:rPr lang="en-US" sz="2400" err="1"/>
              <a:t>monialaiseen</a:t>
            </a:r>
            <a:r>
              <a:rPr lang="en-US" sz="2400"/>
              <a:t> </a:t>
            </a:r>
            <a:r>
              <a:rPr lang="en-US" sz="2400" err="1"/>
              <a:t>yhteistyöhön</a:t>
            </a:r>
            <a:r>
              <a:rPr lang="en-US" sz="2400"/>
              <a:t> </a:t>
            </a:r>
            <a:r>
              <a:rPr lang="en-US" sz="2400" err="1"/>
              <a:t>tarvittaessa</a:t>
            </a:r>
            <a:r>
              <a:rPr lang="en-US" sz="2400"/>
              <a:t>.</a:t>
            </a:r>
          </a:p>
        </p:txBody>
      </p:sp>
      <p:sp>
        <p:nvSpPr>
          <p:cNvPr id="14" name="Rectangle 13">
            <a:extLst>
              <a:ext uri="{FF2B5EF4-FFF2-40B4-BE49-F238E27FC236}">
                <a16:creationId xmlns:a16="http://schemas.microsoft.com/office/drawing/2014/main" id="{FBEA8A33-C0D0-416D-8359-724B8828C7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Kuvan paikkamerkki 4">
            <a:extLst>
              <a:ext uri="{FF2B5EF4-FFF2-40B4-BE49-F238E27FC236}">
                <a16:creationId xmlns:a16="http://schemas.microsoft.com/office/drawing/2014/main" id="{9E4497FF-F4A8-F140-BADA-40A994C26C72}"/>
              </a:ext>
            </a:extLst>
          </p:cNvPr>
          <p:cNvPicPr>
            <a:picLocks noGrp="1" noChangeAspect="1"/>
          </p:cNvPicPr>
          <p:nvPr>
            <p:ph type="pic" idx="1"/>
          </p:nvPr>
        </p:nvPicPr>
        <p:blipFill rotWithShape="1">
          <a:blip r:embed="rId2"/>
          <a:srcRect t="5480" r="26459" b="5480"/>
          <a:stretch/>
        </p:blipFill>
        <p:spPr>
          <a:xfrm rot="5400000">
            <a:off x="7380385" y="917676"/>
            <a:ext cx="5043491" cy="4579739"/>
          </a:xfrm>
          <a:prstGeom prst="rect">
            <a:avLst/>
          </a:prstGeom>
        </p:spPr>
      </p:pic>
    </p:spTree>
    <p:extLst>
      <p:ext uri="{BB962C8B-B14F-4D97-AF65-F5344CB8AC3E}">
        <p14:creationId xmlns:p14="http://schemas.microsoft.com/office/powerpoint/2010/main" val="3172117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3B3D315-2706-4149-873C-331EDFAFE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9F0B321C-068D-438F-AFAA-D10665C7BAC5}"/>
              </a:ext>
            </a:extLst>
          </p:cNvPr>
          <p:cNvSpPr>
            <a:spLocks noGrp="1"/>
          </p:cNvSpPr>
          <p:nvPr>
            <p:ph type="title"/>
          </p:nvPr>
        </p:nvSpPr>
        <p:spPr>
          <a:xfrm>
            <a:off x="1211219" y="200501"/>
            <a:ext cx="4882422" cy="823173"/>
          </a:xfrm>
        </p:spPr>
        <p:txBody>
          <a:bodyPr>
            <a:normAutofit/>
          </a:bodyPr>
          <a:lstStyle/>
          <a:p>
            <a:r>
              <a:rPr lang="fi-FI"/>
              <a:t>Huomioitava!</a:t>
            </a:r>
          </a:p>
        </p:txBody>
      </p:sp>
      <p:sp>
        <p:nvSpPr>
          <p:cNvPr id="11" name="Rectangle 10">
            <a:extLst>
              <a:ext uri="{FF2B5EF4-FFF2-40B4-BE49-F238E27FC236}">
                <a16:creationId xmlns:a16="http://schemas.microsoft.com/office/drawing/2014/main" id="{8D04E398-086D-467C-B390-9F9079FA7A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isällön paikkamerkki 2">
            <a:extLst>
              <a:ext uri="{FF2B5EF4-FFF2-40B4-BE49-F238E27FC236}">
                <a16:creationId xmlns:a16="http://schemas.microsoft.com/office/drawing/2014/main" id="{B83A377A-90E3-48D1-B204-B30D0AA64F66}"/>
              </a:ext>
            </a:extLst>
          </p:cNvPr>
          <p:cNvSpPr>
            <a:spLocks noGrp="1"/>
          </p:cNvSpPr>
          <p:nvPr>
            <p:ph idx="1"/>
          </p:nvPr>
        </p:nvSpPr>
        <p:spPr>
          <a:xfrm>
            <a:off x="560798" y="1102255"/>
            <a:ext cx="5807345" cy="5653107"/>
          </a:xfrm>
        </p:spPr>
        <p:txBody>
          <a:bodyPr vert="horz" lIns="91440" tIns="45720" rIns="91440" bIns="45720" rtlCol="0" anchor="t">
            <a:noAutofit/>
          </a:bodyPr>
          <a:lstStyle/>
          <a:p>
            <a:r>
              <a:rPr lang="en-US" sz="2800">
                <a:solidFill>
                  <a:schemeClr val="tx1">
                    <a:lumMod val="85000"/>
                    <a:lumOff val="15000"/>
                  </a:schemeClr>
                </a:solidFill>
              </a:rPr>
              <a:t>Tieto </a:t>
            </a:r>
            <a:r>
              <a:rPr lang="en-US" sz="2800" err="1">
                <a:solidFill>
                  <a:schemeClr val="tx1">
                    <a:lumMod val="85000"/>
                    <a:lumOff val="15000"/>
                  </a:schemeClr>
                </a:solidFill>
              </a:rPr>
              <a:t>lapsen</a:t>
            </a:r>
            <a:r>
              <a:rPr lang="en-US" sz="2800">
                <a:solidFill>
                  <a:schemeClr val="tx1">
                    <a:lumMod val="85000"/>
                    <a:lumOff val="15000"/>
                  </a:schemeClr>
                </a:solidFill>
              </a:rPr>
              <a:t> </a:t>
            </a:r>
            <a:r>
              <a:rPr lang="en-US" sz="2800" err="1">
                <a:solidFill>
                  <a:schemeClr val="tx1">
                    <a:lumMod val="85000"/>
                    <a:lumOff val="15000"/>
                  </a:schemeClr>
                </a:solidFill>
              </a:rPr>
              <a:t>kehitysvaiheesta</a:t>
            </a:r>
            <a:r>
              <a:rPr lang="en-US" sz="2800">
                <a:solidFill>
                  <a:schemeClr val="tx1">
                    <a:lumMod val="85000"/>
                    <a:lumOff val="15000"/>
                  </a:schemeClr>
                </a:solidFill>
              </a:rPr>
              <a:t> tai </a:t>
            </a:r>
            <a:r>
              <a:rPr lang="en-US" sz="2800" err="1">
                <a:solidFill>
                  <a:schemeClr val="tx1">
                    <a:lumMod val="85000"/>
                    <a:lumOff val="15000"/>
                  </a:schemeClr>
                </a:solidFill>
              </a:rPr>
              <a:t>diagnoosista</a:t>
            </a:r>
            <a:r>
              <a:rPr lang="en-US" sz="2800">
                <a:solidFill>
                  <a:schemeClr val="tx1">
                    <a:lumMod val="85000"/>
                    <a:lumOff val="15000"/>
                  </a:schemeClr>
                </a:solidFill>
              </a:rPr>
              <a:t> </a:t>
            </a:r>
            <a:r>
              <a:rPr lang="en-US" sz="2800" err="1">
                <a:solidFill>
                  <a:schemeClr val="tx1">
                    <a:lumMod val="85000"/>
                    <a:lumOff val="15000"/>
                  </a:schemeClr>
                </a:solidFill>
              </a:rPr>
              <a:t>ei</a:t>
            </a:r>
            <a:r>
              <a:rPr lang="en-US" sz="2800">
                <a:solidFill>
                  <a:schemeClr val="tx1">
                    <a:lumMod val="85000"/>
                    <a:lumOff val="15000"/>
                  </a:schemeClr>
                </a:solidFill>
              </a:rPr>
              <a:t> </a:t>
            </a:r>
            <a:r>
              <a:rPr lang="en-US" sz="2800" err="1">
                <a:solidFill>
                  <a:schemeClr val="tx1">
                    <a:lumMod val="85000"/>
                    <a:lumOff val="15000"/>
                  </a:schemeClr>
                </a:solidFill>
              </a:rPr>
              <a:t>saa</a:t>
            </a:r>
            <a:r>
              <a:rPr lang="en-US" sz="2800">
                <a:solidFill>
                  <a:schemeClr val="tx1">
                    <a:lumMod val="85000"/>
                    <a:lumOff val="15000"/>
                  </a:schemeClr>
                </a:solidFill>
              </a:rPr>
              <a:t> </a:t>
            </a:r>
            <a:r>
              <a:rPr lang="en-US" sz="2800" err="1">
                <a:solidFill>
                  <a:schemeClr val="tx1">
                    <a:lumMod val="85000"/>
                    <a:lumOff val="15000"/>
                  </a:schemeClr>
                </a:solidFill>
              </a:rPr>
              <a:t>jäädä</a:t>
            </a:r>
            <a:r>
              <a:rPr lang="en-US" sz="2800">
                <a:solidFill>
                  <a:schemeClr val="tx1">
                    <a:lumMod val="85000"/>
                    <a:lumOff val="15000"/>
                  </a:schemeClr>
                </a:solidFill>
              </a:rPr>
              <a:t> </a:t>
            </a:r>
            <a:r>
              <a:rPr lang="en-US" sz="2800" err="1">
                <a:solidFill>
                  <a:schemeClr val="tx1">
                    <a:lumMod val="85000"/>
                    <a:lumOff val="15000"/>
                  </a:schemeClr>
                </a:solidFill>
              </a:rPr>
              <a:t>vaille</a:t>
            </a:r>
            <a:r>
              <a:rPr lang="en-US" sz="2800">
                <a:solidFill>
                  <a:schemeClr val="tx1">
                    <a:lumMod val="85000"/>
                    <a:lumOff val="15000"/>
                  </a:schemeClr>
                </a:solidFill>
              </a:rPr>
              <a:t> </a:t>
            </a:r>
            <a:r>
              <a:rPr lang="en-US" sz="2800" err="1">
                <a:solidFill>
                  <a:schemeClr val="tx1">
                    <a:lumMod val="85000"/>
                    <a:lumOff val="15000"/>
                  </a:schemeClr>
                </a:solidFill>
              </a:rPr>
              <a:t>pedagogista</a:t>
            </a:r>
            <a:r>
              <a:rPr lang="en-US" sz="2800">
                <a:solidFill>
                  <a:schemeClr val="tx1">
                    <a:lumMod val="85000"/>
                    <a:lumOff val="15000"/>
                  </a:schemeClr>
                </a:solidFill>
              </a:rPr>
              <a:t> </a:t>
            </a:r>
            <a:r>
              <a:rPr lang="en-US" sz="2800" err="1">
                <a:solidFill>
                  <a:schemeClr val="tx1">
                    <a:lumMod val="85000"/>
                    <a:lumOff val="15000"/>
                  </a:schemeClr>
                </a:solidFill>
              </a:rPr>
              <a:t>merkitystä</a:t>
            </a:r>
            <a:r>
              <a:rPr lang="en-US" sz="2800">
                <a:solidFill>
                  <a:schemeClr val="tx1">
                    <a:lumMod val="85000"/>
                    <a:lumOff val="15000"/>
                  </a:schemeClr>
                </a:solidFill>
              </a:rPr>
              <a:t>.</a:t>
            </a:r>
          </a:p>
          <a:p>
            <a:endParaRPr lang="en-US" sz="2800">
              <a:solidFill>
                <a:schemeClr val="tx1">
                  <a:lumMod val="85000"/>
                  <a:lumOff val="15000"/>
                </a:schemeClr>
              </a:solidFill>
            </a:endParaRPr>
          </a:p>
          <a:p>
            <a:r>
              <a:rPr lang="en-US" sz="2800" err="1">
                <a:solidFill>
                  <a:schemeClr val="tx1">
                    <a:lumMod val="85000"/>
                    <a:lumOff val="15000"/>
                  </a:schemeClr>
                </a:solidFill>
              </a:rPr>
              <a:t>Havainnointi</a:t>
            </a:r>
            <a:r>
              <a:rPr lang="en-US" sz="2800">
                <a:solidFill>
                  <a:schemeClr val="tx1">
                    <a:lumMod val="85000"/>
                    <a:lumOff val="15000"/>
                  </a:schemeClr>
                </a:solidFill>
              </a:rPr>
              <a:t> </a:t>
            </a:r>
            <a:r>
              <a:rPr lang="en-US" sz="2800" err="1">
                <a:solidFill>
                  <a:schemeClr val="tx1">
                    <a:lumMod val="85000"/>
                    <a:lumOff val="15000"/>
                  </a:schemeClr>
                </a:solidFill>
              </a:rPr>
              <a:t>antaa</a:t>
            </a:r>
            <a:r>
              <a:rPr lang="en-US" sz="2800">
                <a:solidFill>
                  <a:schemeClr val="tx1">
                    <a:lumMod val="85000"/>
                    <a:lumOff val="15000"/>
                  </a:schemeClr>
                </a:solidFill>
              </a:rPr>
              <a:t> </a:t>
            </a:r>
            <a:r>
              <a:rPr lang="en-US" sz="2800" err="1">
                <a:solidFill>
                  <a:schemeClr val="tx1">
                    <a:lumMod val="85000"/>
                    <a:lumOff val="15000"/>
                  </a:schemeClr>
                </a:solidFill>
              </a:rPr>
              <a:t>meille</a:t>
            </a:r>
            <a:r>
              <a:rPr lang="en-US" sz="2800">
                <a:solidFill>
                  <a:schemeClr val="tx1">
                    <a:lumMod val="85000"/>
                    <a:lumOff val="15000"/>
                  </a:schemeClr>
                </a:solidFill>
              </a:rPr>
              <a:t> </a:t>
            </a:r>
            <a:r>
              <a:rPr lang="en-US" sz="2800" err="1">
                <a:solidFill>
                  <a:schemeClr val="tx1">
                    <a:lumMod val="85000"/>
                    <a:lumOff val="15000"/>
                  </a:schemeClr>
                </a:solidFill>
              </a:rPr>
              <a:t>tärkeää</a:t>
            </a:r>
            <a:r>
              <a:rPr lang="en-US" sz="2800">
                <a:solidFill>
                  <a:schemeClr val="tx1">
                    <a:lumMod val="85000"/>
                    <a:lumOff val="15000"/>
                  </a:schemeClr>
                </a:solidFill>
              </a:rPr>
              <a:t> </a:t>
            </a:r>
            <a:r>
              <a:rPr lang="en-US" sz="2800" err="1">
                <a:solidFill>
                  <a:schemeClr val="tx1">
                    <a:lumMod val="85000"/>
                    <a:lumOff val="15000"/>
                  </a:schemeClr>
                </a:solidFill>
              </a:rPr>
              <a:t>tietoa</a:t>
            </a:r>
            <a:r>
              <a:rPr lang="en-US" sz="2800">
                <a:solidFill>
                  <a:schemeClr val="tx1">
                    <a:lumMod val="85000"/>
                    <a:lumOff val="15000"/>
                  </a:schemeClr>
                </a:solidFill>
              </a:rPr>
              <a:t> </a:t>
            </a:r>
            <a:r>
              <a:rPr lang="en-US" sz="2800" err="1">
                <a:solidFill>
                  <a:schemeClr val="tx1">
                    <a:lumMod val="85000"/>
                    <a:lumOff val="15000"/>
                  </a:schemeClr>
                </a:solidFill>
              </a:rPr>
              <a:t>lapsen</a:t>
            </a:r>
            <a:r>
              <a:rPr lang="en-US" sz="2800">
                <a:solidFill>
                  <a:schemeClr val="tx1">
                    <a:lumMod val="85000"/>
                    <a:lumOff val="15000"/>
                  </a:schemeClr>
                </a:solidFill>
              </a:rPr>
              <a:t> </a:t>
            </a:r>
            <a:r>
              <a:rPr lang="en-US" sz="2800" err="1">
                <a:solidFill>
                  <a:schemeClr val="tx1">
                    <a:lumMod val="85000"/>
                    <a:lumOff val="15000"/>
                  </a:schemeClr>
                </a:solidFill>
              </a:rPr>
              <a:t>haasteiden</a:t>
            </a:r>
            <a:r>
              <a:rPr lang="en-US" sz="2800">
                <a:solidFill>
                  <a:schemeClr val="tx1">
                    <a:lumMod val="85000"/>
                    <a:lumOff val="15000"/>
                  </a:schemeClr>
                </a:solidFill>
              </a:rPr>
              <a:t> </a:t>
            </a:r>
            <a:r>
              <a:rPr lang="en-US" sz="2800" err="1">
                <a:solidFill>
                  <a:schemeClr val="tx1">
                    <a:lumMod val="85000"/>
                    <a:lumOff val="15000"/>
                  </a:schemeClr>
                </a:solidFill>
              </a:rPr>
              <a:t>ilmenemiseen</a:t>
            </a:r>
            <a:r>
              <a:rPr lang="en-US" sz="2800">
                <a:solidFill>
                  <a:schemeClr val="tx1">
                    <a:lumMod val="85000"/>
                    <a:lumOff val="15000"/>
                  </a:schemeClr>
                </a:solidFill>
              </a:rPr>
              <a:t>  </a:t>
            </a:r>
            <a:r>
              <a:rPr lang="en-US" sz="2800" err="1">
                <a:solidFill>
                  <a:schemeClr val="tx1">
                    <a:lumMod val="85000"/>
                    <a:lumOff val="15000"/>
                  </a:schemeClr>
                </a:solidFill>
              </a:rPr>
              <a:t>vaikuttavista</a:t>
            </a:r>
            <a:r>
              <a:rPr lang="en-US" sz="2800">
                <a:solidFill>
                  <a:schemeClr val="tx1">
                    <a:lumMod val="85000"/>
                    <a:lumOff val="15000"/>
                  </a:schemeClr>
                </a:solidFill>
              </a:rPr>
              <a:t> </a:t>
            </a:r>
            <a:r>
              <a:rPr lang="en-US" sz="2800" err="1">
                <a:solidFill>
                  <a:schemeClr val="tx1">
                    <a:lumMod val="85000"/>
                    <a:lumOff val="15000"/>
                  </a:schemeClr>
                </a:solidFill>
              </a:rPr>
              <a:t>tekijöistä</a:t>
            </a:r>
            <a:r>
              <a:rPr lang="en-US" sz="2800">
                <a:solidFill>
                  <a:schemeClr val="tx1">
                    <a:lumMod val="85000"/>
                    <a:lumOff val="15000"/>
                  </a:schemeClr>
                </a:solidFill>
              </a:rPr>
              <a:t> ja </a:t>
            </a:r>
            <a:r>
              <a:rPr lang="en-US" sz="2800" err="1">
                <a:solidFill>
                  <a:schemeClr val="tx1">
                    <a:lumMod val="85000"/>
                    <a:lumOff val="15000"/>
                  </a:schemeClr>
                </a:solidFill>
              </a:rPr>
              <a:t>siitä</a:t>
            </a:r>
            <a:r>
              <a:rPr lang="en-US" sz="2800">
                <a:solidFill>
                  <a:schemeClr val="tx1">
                    <a:lumMod val="85000"/>
                    <a:lumOff val="15000"/>
                  </a:schemeClr>
                </a:solidFill>
              </a:rPr>
              <a:t>, </a:t>
            </a:r>
            <a:r>
              <a:rPr lang="en-US" sz="2800" err="1">
                <a:solidFill>
                  <a:schemeClr val="tx1">
                    <a:lumMod val="85000"/>
                    <a:lumOff val="15000"/>
                  </a:schemeClr>
                </a:solidFill>
              </a:rPr>
              <a:t>miten</a:t>
            </a:r>
            <a:r>
              <a:rPr lang="en-US" sz="2800">
                <a:solidFill>
                  <a:schemeClr val="tx1">
                    <a:lumMod val="85000"/>
                    <a:lumOff val="15000"/>
                  </a:schemeClr>
                </a:solidFill>
              </a:rPr>
              <a:t> </a:t>
            </a:r>
            <a:r>
              <a:rPr lang="en-US" sz="2800" err="1">
                <a:solidFill>
                  <a:schemeClr val="tx1">
                    <a:lumMod val="85000"/>
                    <a:lumOff val="15000"/>
                  </a:schemeClr>
                </a:solidFill>
              </a:rPr>
              <a:t>ympäristö</a:t>
            </a:r>
            <a:r>
              <a:rPr lang="en-US" sz="2800">
                <a:solidFill>
                  <a:schemeClr val="tx1">
                    <a:lumMod val="85000"/>
                    <a:lumOff val="15000"/>
                  </a:schemeClr>
                </a:solidFill>
              </a:rPr>
              <a:t> </a:t>
            </a:r>
            <a:r>
              <a:rPr lang="en-US" sz="2800" err="1">
                <a:solidFill>
                  <a:schemeClr val="tx1">
                    <a:lumMod val="85000"/>
                    <a:lumOff val="15000"/>
                  </a:schemeClr>
                </a:solidFill>
              </a:rPr>
              <a:t>vaikuttaa</a:t>
            </a:r>
            <a:r>
              <a:rPr lang="en-US" sz="2800">
                <a:solidFill>
                  <a:schemeClr val="tx1">
                    <a:lumMod val="85000"/>
                    <a:lumOff val="15000"/>
                  </a:schemeClr>
                </a:solidFill>
              </a:rPr>
              <a:t> </a:t>
            </a:r>
            <a:r>
              <a:rPr lang="en-US" sz="2800" err="1">
                <a:solidFill>
                  <a:schemeClr val="tx1">
                    <a:lumMod val="85000"/>
                    <a:lumOff val="15000"/>
                  </a:schemeClr>
                </a:solidFill>
              </a:rPr>
              <a:t>lapsen</a:t>
            </a:r>
            <a:r>
              <a:rPr lang="en-US" sz="2800">
                <a:solidFill>
                  <a:schemeClr val="tx1">
                    <a:lumMod val="85000"/>
                    <a:lumOff val="15000"/>
                  </a:schemeClr>
                </a:solidFill>
              </a:rPr>
              <a:t> </a:t>
            </a:r>
            <a:r>
              <a:rPr lang="en-US" sz="2800" err="1">
                <a:solidFill>
                  <a:schemeClr val="tx1">
                    <a:lumMod val="85000"/>
                    <a:lumOff val="15000"/>
                  </a:schemeClr>
                </a:solidFill>
              </a:rPr>
              <a:t>toimintaan</a:t>
            </a:r>
            <a:r>
              <a:rPr lang="en-US" sz="2800">
                <a:solidFill>
                  <a:schemeClr val="tx1">
                    <a:lumMod val="85000"/>
                    <a:lumOff val="15000"/>
                  </a:schemeClr>
                </a:solidFill>
              </a:rPr>
              <a:t> ja </a:t>
            </a:r>
            <a:r>
              <a:rPr lang="en-US" sz="2800" err="1">
                <a:solidFill>
                  <a:schemeClr val="tx1">
                    <a:lumMod val="85000"/>
                    <a:lumOff val="15000"/>
                  </a:schemeClr>
                </a:solidFill>
              </a:rPr>
              <a:t>mahdollisuuteen</a:t>
            </a:r>
            <a:r>
              <a:rPr lang="en-US" sz="2800">
                <a:solidFill>
                  <a:schemeClr val="tx1">
                    <a:lumMod val="85000"/>
                    <a:lumOff val="15000"/>
                  </a:schemeClr>
                </a:solidFill>
              </a:rPr>
              <a:t> </a:t>
            </a:r>
            <a:r>
              <a:rPr lang="en-US" sz="2800" err="1">
                <a:solidFill>
                  <a:schemeClr val="tx1">
                    <a:lumMod val="85000"/>
                    <a:lumOff val="15000"/>
                  </a:schemeClr>
                </a:solidFill>
              </a:rPr>
              <a:t>osallistua</a:t>
            </a:r>
            <a:r>
              <a:rPr lang="en-US" sz="2800">
                <a:solidFill>
                  <a:schemeClr val="tx1">
                    <a:lumMod val="85000"/>
                    <a:lumOff val="15000"/>
                  </a:schemeClr>
                </a:solidFill>
              </a:rPr>
              <a:t>, </a:t>
            </a:r>
            <a:r>
              <a:rPr lang="en-US" sz="2800" err="1">
                <a:solidFill>
                  <a:schemeClr val="tx1">
                    <a:lumMod val="85000"/>
                    <a:lumOff val="15000"/>
                  </a:schemeClr>
                </a:solidFill>
              </a:rPr>
              <a:t>oppia</a:t>
            </a:r>
            <a:r>
              <a:rPr lang="en-US" sz="2800">
                <a:solidFill>
                  <a:schemeClr val="tx1">
                    <a:lumMod val="85000"/>
                    <a:lumOff val="15000"/>
                  </a:schemeClr>
                </a:solidFill>
              </a:rPr>
              <a:t> ja </a:t>
            </a:r>
            <a:r>
              <a:rPr lang="en-US" sz="2800" err="1">
                <a:solidFill>
                  <a:schemeClr val="tx1">
                    <a:lumMod val="85000"/>
                    <a:lumOff val="15000"/>
                  </a:schemeClr>
                </a:solidFill>
              </a:rPr>
              <a:t>voida</a:t>
            </a:r>
            <a:r>
              <a:rPr lang="en-US" sz="2800">
                <a:solidFill>
                  <a:schemeClr val="tx1">
                    <a:lumMod val="85000"/>
                    <a:lumOff val="15000"/>
                  </a:schemeClr>
                </a:solidFill>
              </a:rPr>
              <a:t> </a:t>
            </a:r>
            <a:r>
              <a:rPr lang="en-US" sz="2800" err="1">
                <a:solidFill>
                  <a:schemeClr val="tx1">
                    <a:lumMod val="85000"/>
                    <a:lumOff val="15000"/>
                  </a:schemeClr>
                </a:solidFill>
              </a:rPr>
              <a:t>hyvin</a:t>
            </a:r>
            <a:r>
              <a:rPr lang="en-US" sz="2800">
                <a:solidFill>
                  <a:schemeClr val="tx1">
                    <a:lumMod val="85000"/>
                    <a:lumOff val="15000"/>
                  </a:schemeClr>
                </a:solidFill>
              </a:rPr>
              <a:t>.</a:t>
            </a:r>
          </a:p>
          <a:p>
            <a:endParaRPr lang="fi-FI">
              <a:solidFill>
                <a:schemeClr val="tx1">
                  <a:lumMod val="85000"/>
                  <a:lumOff val="15000"/>
                </a:schemeClr>
              </a:solidFill>
            </a:endParaRPr>
          </a:p>
        </p:txBody>
      </p:sp>
      <p:sp>
        <p:nvSpPr>
          <p:cNvPr id="13" name="Freeform 6">
            <a:extLst>
              <a:ext uri="{FF2B5EF4-FFF2-40B4-BE49-F238E27FC236}">
                <a16:creationId xmlns:a16="http://schemas.microsoft.com/office/drawing/2014/main" id="{20E344BB-E23E-4198-B2C7-8E752C6A9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90140" y="61344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pic>
        <p:nvPicPr>
          <p:cNvPr id="4" name="Kuva 3">
            <a:extLst>
              <a:ext uri="{FF2B5EF4-FFF2-40B4-BE49-F238E27FC236}">
                <a16:creationId xmlns:a16="http://schemas.microsoft.com/office/drawing/2014/main" id="{F8FF62C9-D184-41A3-9E08-7C04721FE6E2}"/>
              </a:ext>
            </a:extLst>
          </p:cNvPr>
          <p:cNvPicPr>
            <a:picLocks noChangeAspect="1"/>
          </p:cNvPicPr>
          <p:nvPr/>
        </p:nvPicPr>
        <p:blipFill>
          <a:blip r:embed="rId2"/>
          <a:stretch>
            <a:fillRect/>
          </a:stretch>
        </p:blipFill>
        <p:spPr>
          <a:xfrm>
            <a:off x="7399261" y="1619392"/>
            <a:ext cx="3217333" cy="3217333"/>
          </a:xfrm>
          <a:prstGeom prst="rect">
            <a:avLst/>
          </a:prstGeom>
        </p:spPr>
      </p:pic>
    </p:spTree>
    <p:extLst>
      <p:ext uri="{BB962C8B-B14F-4D97-AF65-F5344CB8AC3E}">
        <p14:creationId xmlns:p14="http://schemas.microsoft.com/office/powerpoint/2010/main" val="1821163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3BD1AB7-DAFB-9402-F936-6FCF34C40EC2}"/>
              </a:ext>
            </a:extLst>
          </p:cNvPr>
          <p:cNvSpPr>
            <a:spLocks noGrp="1"/>
          </p:cNvSpPr>
          <p:nvPr>
            <p:ph type="title"/>
          </p:nvPr>
        </p:nvSpPr>
        <p:spPr/>
        <p:txBody>
          <a:bodyPr/>
          <a:lstStyle/>
          <a:p>
            <a:r>
              <a:rPr lang="fi-FI" dirty="0"/>
              <a:t>tukimuotoja</a:t>
            </a:r>
          </a:p>
        </p:txBody>
      </p:sp>
      <p:sp>
        <p:nvSpPr>
          <p:cNvPr id="3" name="Sisällön paikkamerkki 2">
            <a:extLst>
              <a:ext uri="{FF2B5EF4-FFF2-40B4-BE49-F238E27FC236}">
                <a16:creationId xmlns:a16="http://schemas.microsoft.com/office/drawing/2014/main" id="{6860DFCA-4853-1EBF-83E2-9F1F987F415A}"/>
              </a:ext>
            </a:extLst>
          </p:cNvPr>
          <p:cNvSpPr>
            <a:spLocks noGrp="1"/>
          </p:cNvSpPr>
          <p:nvPr>
            <p:ph idx="1"/>
          </p:nvPr>
        </p:nvSpPr>
        <p:spPr/>
        <p:txBody>
          <a:bodyPr/>
          <a:lstStyle/>
          <a:p>
            <a:r>
              <a:rPr lang="fi-FI" dirty="0"/>
              <a:t>Pedagoginen tuki (päivän rakenne, päivärytmi, oppimisympäristöt, erityispedagogiset menetelmät, vuorovaikutus- ja kommunikointitavat, käytännöt vertaisryhmään liittyen)</a:t>
            </a:r>
          </a:p>
          <a:p>
            <a:r>
              <a:rPr lang="fi-FI" dirty="0"/>
              <a:t>Rakenteellinen tuki (tukeen liittyvän osaamisen vahvistaminen, henkilöstön mitoitus ja rakenne, lapsiryhmän koko ja rakenne, tulkitsemispalvelut, apuvälineet, pien- tai erityisryhmä, </a:t>
            </a:r>
            <a:r>
              <a:rPr lang="fi-FI" dirty="0" err="1"/>
              <a:t>veon</a:t>
            </a:r>
            <a:r>
              <a:rPr lang="fi-FI" dirty="0"/>
              <a:t> osa- tai kokopäiväinen opetus tai konsultaatio)</a:t>
            </a:r>
          </a:p>
          <a:p>
            <a:r>
              <a:rPr lang="fi-FI" dirty="0"/>
              <a:t>Hoidollinen tuki ( perushoito, hoiva ja avustaminen, terveydenhoidolliset tarpeet)</a:t>
            </a:r>
          </a:p>
          <a:p>
            <a:r>
              <a:rPr lang="fi-FI" dirty="0"/>
              <a:t>Yhteistyö</a:t>
            </a:r>
          </a:p>
          <a:p>
            <a:r>
              <a:rPr lang="fi-FI" dirty="0"/>
              <a:t>Tukipalvelut</a:t>
            </a:r>
          </a:p>
          <a:p>
            <a:pPr marL="0" indent="0">
              <a:buNone/>
            </a:pPr>
            <a:endParaRPr lang="fi-FI" dirty="0"/>
          </a:p>
          <a:p>
            <a:endParaRPr lang="fi-FI" dirty="0"/>
          </a:p>
        </p:txBody>
      </p:sp>
    </p:spTree>
    <p:extLst>
      <p:ext uri="{BB962C8B-B14F-4D97-AF65-F5344CB8AC3E}">
        <p14:creationId xmlns:p14="http://schemas.microsoft.com/office/powerpoint/2010/main" val="2232852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ACCFC3D-81D8-C1F9-7031-48CC85AE5C28}"/>
              </a:ext>
            </a:extLst>
          </p:cNvPr>
          <p:cNvSpPr>
            <a:spLocks noGrp="1"/>
          </p:cNvSpPr>
          <p:nvPr>
            <p:ph type="title"/>
          </p:nvPr>
        </p:nvSpPr>
        <p:spPr/>
        <p:txBody>
          <a:bodyPr/>
          <a:lstStyle/>
          <a:p>
            <a:r>
              <a:rPr lang="fi-FI" dirty="0"/>
              <a:t>Tuen edellyttämä yhteistyö</a:t>
            </a:r>
          </a:p>
        </p:txBody>
      </p:sp>
      <p:sp>
        <p:nvSpPr>
          <p:cNvPr id="3" name="Sisällön paikkamerkki 2">
            <a:extLst>
              <a:ext uri="{FF2B5EF4-FFF2-40B4-BE49-F238E27FC236}">
                <a16:creationId xmlns:a16="http://schemas.microsoft.com/office/drawing/2014/main" id="{A00B5A79-C8FC-1E20-F1EA-C7F0DC18C762}"/>
              </a:ext>
            </a:extLst>
          </p:cNvPr>
          <p:cNvSpPr>
            <a:spLocks noGrp="1"/>
          </p:cNvSpPr>
          <p:nvPr>
            <p:ph idx="1"/>
          </p:nvPr>
        </p:nvSpPr>
        <p:spPr/>
        <p:txBody>
          <a:bodyPr/>
          <a:lstStyle/>
          <a:p>
            <a:r>
              <a:rPr lang="fi-FI" dirty="0"/>
              <a:t>Yhteistyö lapsen ja huoltajan kanssa</a:t>
            </a:r>
          </a:p>
          <a:p>
            <a:r>
              <a:rPr lang="fi-FI" dirty="0"/>
              <a:t>Lapsen tuen toteuttamisen vastuut</a:t>
            </a:r>
          </a:p>
          <a:p>
            <a:r>
              <a:rPr lang="fi-FI" dirty="0"/>
              <a:t>Erityisasiantuntijoiden palveluiden käyttö</a:t>
            </a:r>
          </a:p>
          <a:p>
            <a:r>
              <a:rPr lang="fi-FI" dirty="0"/>
              <a:t>Sosiaali- ja terveydenhuollon sekä muiden asiantuntijoiden antama ohjaus ja konsultaatio</a:t>
            </a:r>
          </a:p>
          <a:p>
            <a:r>
              <a:rPr lang="fi-FI" dirty="0"/>
              <a:t>Mahdollisten kuljetusten järjestelyt ja vastuut</a:t>
            </a:r>
          </a:p>
        </p:txBody>
      </p:sp>
    </p:spTree>
    <p:extLst>
      <p:ext uri="{BB962C8B-B14F-4D97-AF65-F5344CB8AC3E}">
        <p14:creationId xmlns:p14="http://schemas.microsoft.com/office/powerpoint/2010/main" val="2836218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descr="C:\Users\Leena\Downloads\20200309_185606.jpg"/>
          <p:cNvPicPr/>
          <p:nvPr/>
        </p:nvPicPr>
        <p:blipFill rotWithShape="1">
          <a:blip r:embed="rId2">
            <a:extLst>
              <a:ext uri="{28A0092B-C50C-407E-A947-70E740481C1C}">
                <a14:useLocalDpi xmlns:a14="http://schemas.microsoft.com/office/drawing/2010/main" val="0"/>
              </a:ext>
            </a:extLst>
          </a:blip>
          <a:srcRect l="7248" t="11185" r="4794" b="22770"/>
          <a:stretch/>
        </p:blipFill>
        <p:spPr bwMode="auto">
          <a:xfrm rot="10800000">
            <a:off x="1480334" y="763600"/>
            <a:ext cx="9850967" cy="5909734"/>
          </a:xfrm>
          <a:prstGeom prst="rect">
            <a:avLst/>
          </a:prstGeom>
          <a:noFill/>
          <a:ln>
            <a:noFill/>
          </a:ln>
          <a:extLst>
            <a:ext uri="{53640926-AAD7-44D8-BBD7-CCE9431645EC}">
              <a14:shadowObscured xmlns:a14="http://schemas.microsoft.com/office/drawing/2010/main"/>
            </a:ext>
          </a:extLst>
        </p:spPr>
      </p:pic>
      <p:sp>
        <p:nvSpPr>
          <p:cNvPr id="4" name="Tekstiruutu 3"/>
          <p:cNvSpPr txBox="1"/>
          <p:nvPr/>
        </p:nvSpPr>
        <p:spPr>
          <a:xfrm>
            <a:off x="7594622" y="6304002"/>
            <a:ext cx="3622979" cy="369332"/>
          </a:xfrm>
          <a:prstGeom prst="rect">
            <a:avLst/>
          </a:prstGeom>
          <a:noFill/>
        </p:spPr>
        <p:txBody>
          <a:bodyPr wrap="none" rtlCol="0">
            <a:spAutoFit/>
          </a:bodyPr>
          <a:lstStyle/>
          <a:p>
            <a:r>
              <a:rPr lang="fi-FI" dirty="0"/>
              <a:t>Lapsen ja perheen tukena-kirja s. 126</a:t>
            </a:r>
            <a:endParaRPr lang="sv-FI" dirty="0"/>
          </a:p>
        </p:txBody>
      </p:sp>
      <p:sp>
        <p:nvSpPr>
          <p:cNvPr id="3" name="Tekstiruutu 2"/>
          <p:cNvSpPr txBox="1"/>
          <p:nvPr/>
        </p:nvSpPr>
        <p:spPr>
          <a:xfrm>
            <a:off x="3608531" y="119390"/>
            <a:ext cx="5791970" cy="523220"/>
          </a:xfrm>
          <a:prstGeom prst="rect">
            <a:avLst/>
          </a:prstGeom>
          <a:noFill/>
        </p:spPr>
        <p:txBody>
          <a:bodyPr wrap="none" rtlCol="0">
            <a:spAutoFit/>
          </a:bodyPr>
          <a:lstStyle/>
          <a:p>
            <a:r>
              <a:rPr lang="fi-FI" sz="2800" b="1"/>
              <a:t>LAPSEN TUEN TARPEEN MUOTOJA</a:t>
            </a:r>
            <a:endParaRPr lang="sv-FI" sz="2800" b="1"/>
          </a:p>
        </p:txBody>
      </p:sp>
    </p:spTree>
    <p:extLst>
      <p:ext uri="{BB962C8B-B14F-4D97-AF65-F5344CB8AC3E}">
        <p14:creationId xmlns:p14="http://schemas.microsoft.com/office/powerpoint/2010/main" val="4018754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257300" y="213053"/>
            <a:ext cx="10178322" cy="1067108"/>
          </a:xfrm>
        </p:spPr>
        <p:txBody>
          <a:bodyPr>
            <a:normAutofit fontScale="90000"/>
          </a:bodyPr>
          <a:lstStyle/>
          <a:p>
            <a:pPr algn="ctr"/>
            <a:r>
              <a:rPr lang="fi-FI" sz="4000"/>
              <a:t>Kolmiportainen tuki VAKASSA, esiopetuksessa ja perusopetuksessa</a:t>
            </a:r>
            <a:endParaRPr lang="sv-FI" sz="4000"/>
          </a:p>
        </p:txBody>
      </p:sp>
      <p:sp>
        <p:nvSpPr>
          <p:cNvPr id="3" name="Sisällön paikkamerkki 2"/>
          <p:cNvSpPr>
            <a:spLocks noGrp="1"/>
          </p:cNvSpPr>
          <p:nvPr>
            <p:ph idx="1"/>
          </p:nvPr>
        </p:nvSpPr>
        <p:spPr>
          <a:xfrm>
            <a:off x="866987" y="1341120"/>
            <a:ext cx="11216640" cy="5516880"/>
          </a:xfrm>
        </p:spPr>
        <p:txBody>
          <a:bodyPr vert="horz" lIns="91440" tIns="45720" rIns="91440" bIns="45720" rtlCol="0" anchor="t">
            <a:normAutofit fontScale="40000" lnSpcReduction="20000"/>
          </a:bodyPr>
          <a:lstStyle/>
          <a:p>
            <a:pPr marL="457200" indent="-457200">
              <a:buAutoNum type="arabicPeriod"/>
            </a:pPr>
            <a:endParaRPr lang="fi-FI" sz="3200" b="1">
              <a:solidFill>
                <a:schemeClr val="tx1"/>
              </a:solidFill>
            </a:endParaRPr>
          </a:p>
          <a:p>
            <a:pPr marL="457200" indent="-457200">
              <a:buAutoNum type="arabicPeriod"/>
            </a:pPr>
            <a:r>
              <a:rPr lang="fi-FI" sz="5000" b="1">
                <a:solidFill>
                  <a:schemeClr val="tx1"/>
                </a:solidFill>
              </a:rPr>
              <a:t>Yleinen tuki</a:t>
            </a:r>
          </a:p>
          <a:p>
            <a:pPr marL="457200" indent="-457200">
              <a:buAutoNum type="arabicPeriod"/>
            </a:pPr>
            <a:r>
              <a:rPr lang="fi-FI" sz="5000" b="1">
                <a:solidFill>
                  <a:schemeClr val="tx1"/>
                </a:solidFill>
              </a:rPr>
              <a:t>Tehostettu tuki</a:t>
            </a:r>
          </a:p>
          <a:p>
            <a:pPr marL="457200" indent="-457200">
              <a:buAutoNum type="arabicPeriod"/>
            </a:pPr>
            <a:r>
              <a:rPr lang="fi-FI" sz="5000" b="1">
                <a:solidFill>
                  <a:schemeClr val="tx1"/>
                </a:solidFill>
              </a:rPr>
              <a:t>Erityinen tuki</a:t>
            </a:r>
          </a:p>
          <a:p>
            <a:endParaRPr lang="fi-FI" sz="3200"/>
          </a:p>
          <a:p>
            <a:pPr marL="0" indent="0">
              <a:buNone/>
            </a:pPr>
            <a:endParaRPr lang="fi-FI" sz="3200"/>
          </a:p>
          <a:p>
            <a:pPr marL="0" indent="0">
              <a:buNone/>
            </a:pPr>
            <a:endParaRPr lang="fi-FI" sz="3200" b="1">
              <a:solidFill>
                <a:srgbClr val="7030A0"/>
              </a:solidFill>
            </a:endParaRPr>
          </a:p>
          <a:p>
            <a:pPr marL="0" indent="0">
              <a:buNone/>
            </a:pPr>
            <a:endParaRPr lang="fi-FI" sz="2800"/>
          </a:p>
          <a:p>
            <a:r>
              <a:rPr lang="fi-FI" sz="5000">
                <a:solidFill>
                  <a:srgbClr val="7030A0"/>
                </a:solidFill>
              </a:rPr>
              <a:t>Tuen tarpeiden arviointi ja tarvittavan tuen antaminen kuuluvat kaikkiin kasvatus- ja opetustilanteisiin ja kaikille työntekijöille.</a:t>
            </a:r>
            <a:br>
              <a:rPr lang="fi-FI" sz="5000"/>
            </a:br>
            <a:endParaRPr lang="fi-FI" sz="5000">
              <a:solidFill>
                <a:srgbClr val="7030A0"/>
              </a:solidFill>
            </a:endParaRPr>
          </a:p>
          <a:p>
            <a:r>
              <a:rPr lang="fi-FI" sz="5000">
                <a:solidFill>
                  <a:srgbClr val="7030A0"/>
                </a:solidFill>
              </a:rPr>
              <a:t>Kasvun ja oppimisen tuen järjestämisen lähtökohtana ovat lapsen yksilölliset ja lapsiryhmän vahvuudet sekä oppimis- ja </a:t>
            </a:r>
            <a:r>
              <a:rPr lang="fi-FI" sz="5000" err="1">
                <a:solidFill>
                  <a:srgbClr val="7030A0"/>
                </a:solidFill>
              </a:rPr>
              <a:t>kehitystarpee</a:t>
            </a:r>
            <a:r>
              <a:rPr lang="sv-FI" sz="5000">
                <a:solidFill>
                  <a:srgbClr val="7030A0"/>
                </a:solidFill>
              </a:rPr>
              <a:t>t.</a:t>
            </a:r>
            <a:br>
              <a:rPr lang="sv-FI" sz="5000"/>
            </a:br>
            <a:endParaRPr lang="fi-FI" sz="5000">
              <a:solidFill>
                <a:srgbClr val="7030A0"/>
              </a:solidFill>
            </a:endParaRPr>
          </a:p>
          <a:p>
            <a:r>
              <a:rPr lang="fi-FI" sz="5000" b="1" u="sng">
                <a:solidFill>
                  <a:srgbClr val="7030A0"/>
                </a:solidFill>
              </a:rPr>
              <a:t>Tuen saaminen ei vaadi diagnoosia</a:t>
            </a:r>
          </a:p>
          <a:p>
            <a:pPr marL="0" indent="0">
              <a:buNone/>
            </a:pPr>
            <a:endParaRPr lang="fi-FI" sz="5000" b="1" u="sng">
              <a:solidFill>
                <a:srgbClr val="7030A0"/>
              </a:solidFill>
            </a:endParaRPr>
          </a:p>
          <a:p>
            <a:r>
              <a:rPr lang="fi-FI" sz="5000" err="1">
                <a:solidFill>
                  <a:srgbClr val="7030A0"/>
                </a:solidFill>
              </a:rPr>
              <a:t>Pedanetistä</a:t>
            </a:r>
            <a:r>
              <a:rPr lang="fi-FI" sz="5000">
                <a:solidFill>
                  <a:srgbClr val="7030A0"/>
                </a:solidFill>
              </a:rPr>
              <a:t> löytyy lisätietoa asiasta mm. artikkeleita, vasu ja </a:t>
            </a:r>
            <a:r>
              <a:rPr lang="fi-FI" sz="5000" err="1">
                <a:solidFill>
                  <a:srgbClr val="7030A0"/>
                </a:solidFill>
              </a:rPr>
              <a:t>esiops</a:t>
            </a:r>
            <a:endParaRPr lang="fi-FI" sz="5000">
              <a:solidFill>
                <a:srgbClr val="7030A0"/>
              </a:solidFill>
            </a:endParaRPr>
          </a:p>
        </p:txBody>
      </p:sp>
      <p:pic>
        <p:nvPicPr>
          <p:cNvPr id="4" name="Kuva 3" descr="Yleinen, tehostettu ja erityinen tuki (Oppiminen)"/>
          <p:cNvPicPr/>
          <p:nvPr/>
        </p:nvPicPr>
        <p:blipFill rotWithShape="1">
          <a:blip r:embed="rId2">
            <a:extLst>
              <a:ext uri="{28A0092B-C50C-407E-A947-70E740481C1C}">
                <a14:useLocalDpi xmlns:a14="http://schemas.microsoft.com/office/drawing/2010/main" val="0"/>
              </a:ext>
            </a:extLst>
          </a:blip>
          <a:srcRect r="9051"/>
          <a:stretch/>
        </p:blipFill>
        <p:spPr bwMode="auto">
          <a:xfrm>
            <a:off x="5847391" y="1209041"/>
            <a:ext cx="5695890" cy="2426201"/>
          </a:xfrm>
          <a:prstGeom prst="rect">
            <a:avLst/>
          </a:prstGeom>
          <a:noFill/>
          <a:ln>
            <a:noFill/>
          </a:ln>
        </p:spPr>
      </p:pic>
    </p:spTree>
    <p:extLst>
      <p:ext uri="{BB962C8B-B14F-4D97-AF65-F5344CB8AC3E}">
        <p14:creationId xmlns:p14="http://schemas.microsoft.com/office/powerpoint/2010/main" val="3096437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1024FDA-A7BC-573A-94C7-A677D30257F8}"/>
              </a:ext>
            </a:extLst>
          </p:cNvPr>
          <p:cNvSpPr>
            <a:spLocks noGrp="1"/>
          </p:cNvSpPr>
          <p:nvPr>
            <p:ph type="title"/>
          </p:nvPr>
        </p:nvSpPr>
        <p:spPr/>
        <p:txBody>
          <a:bodyPr/>
          <a:lstStyle/>
          <a:p>
            <a:r>
              <a:rPr lang="fi-FI" dirty="0"/>
              <a:t>lapsen varhaisen tuen tarpeet</a:t>
            </a:r>
          </a:p>
        </p:txBody>
      </p:sp>
      <p:sp>
        <p:nvSpPr>
          <p:cNvPr id="3" name="Sisällön paikkamerkki 2">
            <a:extLst>
              <a:ext uri="{FF2B5EF4-FFF2-40B4-BE49-F238E27FC236}">
                <a16:creationId xmlns:a16="http://schemas.microsoft.com/office/drawing/2014/main" id="{DD90E126-3D06-F25B-BB49-64BAC5E4AC54}"/>
              </a:ext>
            </a:extLst>
          </p:cNvPr>
          <p:cNvSpPr>
            <a:spLocks noGrp="1"/>
          </p:cNvSpPr>
          <p:nvPr>
            <p:ph idx="1"/>
          </p:nvPr>
        </p:nvSpPr>
        <p:spPr/>
        <p:txBody>
          <a:bodyPr>
            <a:normAutofit/>
          </a:bodyPr>
          <a:lstStyle/>
          <a:p>
            <a:r>
              <a:rPr lang="fi-FI" sz="4000" dirty="0"/>
              <a:t>Lue kirjan </a:t>
            </a:r>
            <a:r>
              <a:rPr lang="fi-FI" sz="4000" b="1" dirty="0"/>
              <a:t>teksti s. 125-127 </a:t>
            </a:r>
            <a:r>
              <a:rPr lang="fi-FI" sz="4000" dirty="0"/>
              <a:t>ja tee </a:t>
            </a:r>
            <a:r>
              <a:rPr lang="fi-FI" sz="4000" b="1" dirty="0"/>
              <a:t>tehtävät 1-3 ja Arttu-tehtävä</a:t>
            </a:r>
            <a:r>
              <a:rPr lang="fi-FI" sz="4000" dirty="0"/>
              <a:t> sivun 130 alareunasta</a:t>
            </a:r>
          </a:p>
        </p:txBody>
      </p:sp>
    </p:spTree>
    <p:extLst>
      <p:ext uri="{BB962C8B-B14F-4D97-AF65-F5344CB8AC3E}">
        <p14:creationId xmlns:p14="http://schemas.microsoft.com/office/powerpoint/2010/main" val="32851278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039534" y="187652"/>
            <a:ext cx="5621868" cy="718281"/>
          </a:xfrm>
        </p:spPr>
        <p:txBody>
          <a:bodyPr>
            <a:normAutofit fontScale="90000"/>
          </a:bodyPr>
          <a:lstStyle/>
          <a:p>
            <a:pPr algn="ctr"/>
            <a:r>
              <a:rPr lang="fi-FI"/>
              <a:t>TUUMAUSTAUKO</a:t>
            </a:r>
            <a:endParaRPr lang="sv-FI"/>
          </a:p>
        </p:txBody>
      </p:sp>
      <p:sp>
        <p:nvSpPr>
          <p:cNvPr id="3" name="Sisällön paikkamerkki 2"/>
          <p:cNvSpPr>
            <a:spLocks noGrp="1"/>
          </p:cNvSpPr>
          <p:nvPr>
            <p:ph idx="1"/>
          </p:nvPr>
        </p:nvSpPr>
        <p:spPr>
          <a:xfrm>
            <a:off x="795868" y="982134"/>
            <a:ext cx="11133666" cy="5740400"/>
          </a:xfrm>
        </p:spPr>
        <p:txBody>
          <a:bodyPr>
            <a:normAutofit lnSpcReduction="10000"/>
          </a:bodyPr>
          <a:lstStyle/>
          <a:p>
            <a:pPr marL="0" indent="0">
              <a:buNone/>
            </a:pPr>
            <a:endParaRPr lang="fi-FI" b="1" dirty="0"/>
          </a:p>
          <a:p>
            <a:r>
              <a:rPr lang="fi-FI" b="1" dirty="0"/>
              <a:t>Tarkastelee parin kanssa </a:t>
            </a:r>
            <a:r>
              <a:rPr lang="fi-FI" b="1" dirty="0" err="1"/>
              <a:t>allaolevia</a:t>
            </a:r>
            <a:r>
              <a:rPr lang="fi-FI" b="1" dirty="0"/>
              <a:t> kokonaisuuksia </a:t>
            </a:r>
            <a:endParaRPr lang="fi-FI" dirty="0"/>
          </a:p>
          <a:p>
            <a:pPr marL="0" indent="0">
              <a:buNone/>
            </a:pPr>
            <a:r>
              <a:rPr lang="fi-FI" dirty="0"/>
              <a:t>	- Kommunikoinnin mahdollistaminen</a:t>
            </a:r>
          </a:p>
          <a:p>
            <a:pPr marL="0" indent="0">
              <a:buNone/>
            </a:pPr>
            <a:r>
              <a:rPr lang="fi-FI" dirty="0"/>
              <a:t>	- Liikunnan mahdollistaminen</a:t>
            </a:r>
          </a:p>
          <a:p>
            <a:pPr marL="0" indent="0">
              <a:buNone/>
            </a:pPr>
            <a:r>
              <a:rPr lang="fi-FI" dirty="0"/>
              <a:t>	- Sosiaalisen vuorovaikutuksen mahdollistaminen</a:t>
            </a:r>
          </a:p>
          <a:p>
            <a:pPr marL="0" indent="0">
              <a:buNone/>
            </a:pPr>
            <a:r>
              <a:rPr lang="fi-FI" dirty="0"/>
              <a:t>	- Itsenäisyyden ja omatoimisuuden mahdollistaminen</a:t>
            </a:r>
          </a:p>
          <a:p>
            <a:pPr marL="0" indent="0">
              <a:buNone/>
            </a:pPr>
            <a:r>
              <a:rPr lang="fi-FI" dirty="0"/>
              <a:t>	- Oppimisen mahdollistaminen</a:t>
            </a:r>
          </a:p>
          <a:p>
            <a:pPr marL="0" indent="0">
              <a:buNone/>
            </a:pPr>
            <a:endParaRPr lang="fi-FI" dirty="0"/>
          </a:p>
          <a:p>
            <a:r>
              <a:rPr lang="fi-FI" b="1" dirty="0"/>
              <a:t>Miettikää ja kirjoittakaa ylös 5 konkreettista tapaa mahdollistaa ylläolevien taitojen oppiminen lapselle vakan / esiopetuksen arjessa.</a:t>
            </a:r>
            <a:br>
              <a:rPr lang="fi-FI" b="1" dirty="0"/>
            </a:br>
            <a:endParaRPr lang="fi-FI" b="1" dirty="0"/>
          </a:p>
          <a:p>
            <a:r>
              <a:rPr lang="fi-FI" dirty="0"/>
              <a:t>Aikaa miettimiselle n. 30 min.</a:t>
            </a:r>
            <a:br>
              <a:rPr lang="fi-FI" dirty="0"/>
            </a:br>
            <a:br>
              <a:rPr lang="fi-FI" dirty="0"/>
            </a:br>
            <a:endParaRPr lang="fi-FI" dirty="0"/>
          </a:p>
          <a:p>
            <a:r>
              <a:rPr lang="fi-FI" b="1" dirty="0"/>
              <a:t>Esitellään tuotokset toisille.</a:t>
            </a:r>
            <a:endParaRPr lang="sv-FI" dirty="0"/>
          </a:p>
        </p:txBody>
      </p:sp>
      <p:pic>
        <p:nvPicPr>
          <p:cNvPr id="4" name="Kuva 3" descr="Kuvahaun tulos: ryhmätyö"/>
          <p:cNvPicPr/>
          <p:nvPr/>
        </p:nvPicPr>
        <p:blipFill>
          <a:blip r:embed="rId2">
            <a:extLst>
              <a:ext uri="{28A0092B-C50C-407E-A947-70E740481C1C}">
                <a14:useLocalDpi xmlns:a14="http://schemas.microsoft.com/office/drawing/2010/main" val="0"/>
              </a:ext>
            </a:extLst>
          </a:blip>
          <a:srcRect/>
          <a:stretch>
            <a:fillRect/>
          </a:stretch>
        </p:blipFill>
        <p:spPr bwMode="auto">
          <a:xfrm>
            <a:off x="8399599" y="1450879"/>
            <a:ext cx="2830830" cy="2401455"/>
          </a:xfrm>
          <a:prstGeom prst="rect">
            <a:avLst/>
          </a:prstGeom>
          <a:noFill/>
          <a:ln>
            <a:noFill/>
          </a:ln>
        </p:spPr>
      </p:pic>
    </p:spTree>
    <p:extLst>
      <p:ext uri="{BB962C8B-B14F-4D97-AF65-F5344CB8AC3E}">
        <p14:creationId xmlns:p14="http://schemas.microsoft.com/office/powerpoint/2010/main" val="36447852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F47AD86-3E66-0E4C-A816-58D46A18F646}"/>
              </a:ext>
            </a:extLst>
          </p:cNvPr>
          <p:cNvSpPr>
            <a:spLocks noGrp="1"/>
          </p:cNvSpPr>
          <p:nvPr>
            <p:ph type="title"/>
          </p:nvPr>
        </p:nvSpPr>
        <p:spPr/>
        <p:txBody>
          <a:bodyPr/>
          <a:lstStyle/>
          <a:p>
            <a:r>
              <a:rPr lang="fi-FI"/>
              <a:t>Kiinnitä huomio</a:t>
            </a:r>
          </a:p>
        </p:txBody>
      </p:sp>
      <p:sp>
        <p:nvSpPr>
          <p:cNvPr id="3" name="Tekstin paikkamerkki 2">
            <a:extLst>
              <a:ext uri="{FF2B5EF4-FFF2-40B4-BE49-F238E27FC236}">
                <a16:creationId xmlns:a16="http://schemas.microsoft.com/office/drawing/2014/main" id="{702F101B-6FF2-F746-B3BA-A0DBEC65F935}"/>
              </a:ext>
            </a:extLst>
          </p:cNvPr>
          <p:cNvSpPr>
            <a:spLocks noGrp="1"/>
          </p:cNvSpPr>
          <p:nvPr>
            <p:ph type="body" idx="1"/>
          </p:nvPr>
        </p:nvSpPr>
        <p:spPr>
          <a:xfrm>
            <a:off x="1371600" y="1271588"/>
            <a:ext cx="4443984" cy="700087"/>
          </a:xfrm>
        </p:spPr>
        <p:txBody>
          <a:bodyPr/>
          <a:lstStyle/>
          <a:p>
            <a:r>
              <a:rPr lang="fi-FI"/>
              <a:t>Lapseen</a:t>
            </a:r>
          </a:p>
        </p:txBody>
      </p:sp>
      <p:sp>
        <p:nvSpPr>
          <p:cNvPr id="4" name="Sisällön paikkamerkki 3">
            <a:extLst>
              <a:ext uri="{FF2B5EF4-FFF2-40B4-BE49-F238E27FC236}">
                <a16:creationId xmlns:a16="http://schemas.microsoft.com/office/drawing/2014/main" id="{19C441D2-8B97-B14F-A19F-101F0354A5D7}"/>
              </a:ext>
            </a:extLst>
          </p:cNvPr>
          <p:cNvSpPr>
            <a:spLocks noGrp="1"/>
          </p:cNvSpPr>
          <p:nvPr>
            <p:ph sz="half" idx="2"/>
          </p:nvPr>
        </p:nvSpPr>
        <p:spPr>
          <a:xfrm>
            <a:off x="1371600" y="1971675"/>
            <a:ext cx="4443984" cy="4600575"/>
          </a:xfrm>
        </p:spPr>
        <p:txBody>
          <a:bodyPr>
            <a:normAutofit lnSpcReduction="10000"/>
          </a:bodyPr>
          <a:lstStyle/>
          <a:p>
            <a:r>
              <a:rPr lang="fi-FI"/>
              <a:t>Yksilölliset tuen tarpeet huomioidaan ryhmän toiminnassa.</a:t>
            </a:r>
          </a:p>
          <a:p>
            <a:r>
              <a:rPr lang="fi-FI"/>
              <a:t>Lapsen vireystila huomioidaan toiminnassa.</a:t>
            </a:r>
          </a:p>
          <a:p>
            <a:r>
              <a:rPr lang="fi-FI"/>
              <a:t>Tekeminen tauotetaan. Mahdollisuus liikkumiseen ja taukoihin.</a:t>
            </a:r>
          </a:p>
          <a:p>
            <a:r>
              <a:rPr lang="fi-FI"/>
              <a:t>Annetaan positiivista johdonmukaista ja välitöntä palautetta.</a:t>
            </a:r>
          </a:p>
          <a:p>
            <a:r>
              <a:rPr lang="fi-FI"/>
              <a:t>Lapsen mielenkiinnon kohteet on huomioitu toteutuksessa ja arvioinnissa.</a:t>
            </a:r>
          </a:p>
          <a:p>
            <a:r>
              <a:rPr lang="fi-FI"/>
              <a:t>Lapsen on mahdollista ymmärtää ja kommunikoida kuvien avulla. </a:t>
            </a:r>
          </a:p>
          <a:p>
            <a:endParaRPr lang="fi-FI"/>
          </a:p>
          <a:p>
            <a:endParaRPr lang="fi-FI"/>
          </a:p>
          <a:p>
            <a:endParaRPr lang="fi-FI"/>
          </a:p>
          <a:p>
            <a:endParaRPr lang="fi-FI"/>
          </a:p>
        </p:txBody>
      </p:sp>
      <p:sp>
        <p:nvSpPr>
          <p:cNvPr id="5" name="Tekstin paikkamerkki 4">
            <a:extLst>
              <a:ext uri="{FF2B5EF4-FFF2-40B4-BE49-F238E27FC236}">
                <a16:creationId xmlns:a16="http://schemas.microsoft.com/office/drawing/2014/main" id="{44F18A43-9786-E046-BD29-CF3D9DEE01AF}"/>
              </a:ext>
            </a:extLst>
          </p:cNvPr>
          <p:cNvSpPr>
            <a:spLocks noGrp="1"/>
          </p:cNvSpPr>
          <p:nvPr>
            <p:ph type="body" sz="quarter" idx="3"/>
          </p:nvPr>
        </p:nvSpPr>
        <p:spPr>
          <a:xfrm>
            <a:off x="6525014" y="1209675"/>
            <a:ext cx="4443984" cy="823912"/>
          </a:xfrm>
        </p:spPr>
        <p:txBody>
          <a:bodyPr/>
          <a:lstStyle/>
          <a:p>
            <a:r>
              <a:rPr lang="fi-FI"/>
              <a:t>Yhteistyöhön</a:t>
            </a:r>
          </a:p>
        </p:txBody>
      </p:sp>
      <p:sp>
        <p:nvSpPr>
          <p:cNvPr id="6" name="Sisällön paikkamerkki 5">
            <a:extLst>
              <a:ext uri="{FF2B5EF4-FFF2-40B4-BE49-F238E27FC236}">
                <a16:creationId xmlns:a16="http://schemas.microsoft.com/office/drawing/2014/main" id="{20340B22-C75E-4B47-81F3-D07D8D9E3871}"/>
              </a:ext>
            </a:extLst>
          </p:cNvPr>
          <p:cNvSpPr>
            <a:spLocks noGrp="1"/>
          </p:cNvSpPr>
          <p:nvPr>
            <p:ph sz="quarter" idx="4"/>
          </p:nvPr>
        </p:nvSpPr>
        <p:spPr>
          <a:xfrm>
            <a:off x="6525014" y="2171700"/>
            <a:ext cx="4443984" cy="4305300"/>
          </a:xfrm>
        </p:spPr>
        <p:txBody>
          <a:bodyPr>
            <a:normAutofit lnSpcReduction="10000"/>
          </a:bodyPr>
          <a:lstStyle/>
          <a:p>
            <a:r>
              <a:rPr lang="fi-FI"/>
              <a:t>Tiimissä keskustellaan havainnoista</a:t>
            </a:r>
          </a:p>
          <a:p>
            <a:r>
              <a:rPr lang="fi-FI"/>
              <a:t>Vanhempien kanssa keskustellaan, heitä kuunnellen, vasun tavoitteista ja toimenpiteistä.</a:t>
            </a:r>
          </a:p>
          <a:p>
            <a:r>
              <a:rPr lang="fi-FI"/>
              <a:t> Reissuvihko/kuvakansio/kommunikointiohjelma kerronnan tukena (huomioiden lapsen osallisuus.</a:t>
            </a:r>
          </a:p>
          <a:p>
            <a:r>
              <a:rPr lang="fi-FI"/>
              <a:t>Monitoimijainen yhteistyö toteutuu.</a:t>
            </a:r>
          </a:p>
          <a:p>
            <a:pPr marL="0" indent="0">
              <a:buNone/>
            </a:pPr>
            <a:endParaRPr lang="fi-FI"/>
          </a:p>
        </p:txBody>
      </p:sp>
    </p:spTree>
    <p:extLst>
      <p:ext uri="{BB962C8B-B14F-4D97-AF65-F5344CB8AC3E}">
        <p14:creationId xmlns:p14="http://schemas.microsoft.com/office/powerpoint/2010/main" val="1070136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83CF41C-8301-D342-A369-1DFE615AEB26}"/>
              </a:ext>
            </a:extLst>
          </p:cNvPr>
          <p:cNvSpPr>
            <a:spLocks noGrp="1"/>
          </p:cNvSpPr>
          <p:nvPr>
            <p:ph type="title"/>
          </p:nvPr>
        </p:nvSpPr>
        <p:spPr>
          <a:xfrm>
            <a:off x="947955" y="302004"/>
            <a:ext cx="10964411" cy="6476300"/>
          </a:xfrm>
        </p:spPr>
        <p:txBody>
          <a:bodyPr>
            <a:normAutofit/>
          </a:bodyPr>
          <a:lstStyle/>
          <a:p>
            <a:pPr algn="ctr"/>
            <a:r>
              <a:rPr lang="fi-FI" sz="3600" cap="none"/>
              <a:t>Varhaiskasvatuslaki (1.9.2018) toteaa, että</a:t>
            </a:r>
            <a:br>
              <a:rPr lang="fi-FI" sz="3600" cap="none"/>
            </a:br>
            <a:r>
              <a:rPr lang="fi-FI" sz="3600" cap="none"/>
              <a:t>varhaiskasvatuksen tulee edistää jokaisen </a:t>
            </a:r>
            <a:r>
              <a:rPr lang="fi-FI" sz="3600" cap="none">
                <a:solidFill>
                  <a:srgbClr val="7030A0"/>
                </a:solidFill>
              </a:rPr>
              <a:t>lapsen kokonaisvaltaista kehitystä. </a:t>
            </a:r>
            <a:br>
              <a:rPr lang="fi-FI" sz="3600" cap="none"/>
            </a:br>
            <a:r>
              <a:rPr lang="fi-FI" sz="3600" cap="none"/>
              <a:t>Varhaiskasvatuksen </a:t>
            </a:r>
            <a:r>
              <a:rPr lang="fi-FI" sz="3600" cap="none">
                <a:solidFill>
                  <a:srgbClr val="7030A0"/>
                </a:solidFill>
              </a:rPr>
              <a:t>tavoitteena on </a:t>
            </a:r>
            <a:r>
              <a:rPr lang="fi-FI" sz="3600" cap="none">
                <a:solidFill>
                  <a:schemeClr val="tx1"/>
                </a:solidFill>
              </a:rPr>
              <a:t>myös</a:t>
            </a:r>
            <a:r>
              <a:rPr lang="fi-FI" sz="3600" cap="none">
                <a:solidFill>
                  <a:srgbClr val="7030A0"/>
                </a:solidFill>
              </a:rPr>
              <a:t> tunnistaa lapsen yksilöllinen tuen tarve ja järjestää tarvittava tuki. </a:t>
            </a:r>
            <a:br>
              <a:rPr lang="fi-FI" sz="3600" cap="none"/>
            </a:br>
            <a:r>
              <a:rPr lang="fi-FI" sz="3600" cap="none"/>
              <a:t>Tuki toteutetaan monialaisessa yhteistyössä yhdessä lapsen huoltajan kanssa huoltajaa kasvatustyössä tukien</a:t>
            </a:r>
            <a:r>
              <a:rPr lang="fi-FI" sz="3600"/>
              <a:t>.</a:t>
            </a:r>
            <a:br>
              <a:rPr lang="fi-FI" sz="3600"/>
            </a:br>
            <a:br>
              <a:rPr lang="fi-FI" sz="3600" b="1"/>
            </a:br>
            <a:r>
              <a:rPr lang="fi-FI" sz="2000"/>
              <a:t>L</a:t>
            </a:r>
            <a:r>
              <a:rPr lang="fi-FI" sz="2000" cap="none"/>
              <a:t>inkki varhaiskasvatuslakiin</a:t>
            </a:r>
            <a:r>
              <a:rPr lang="fi-FI" sz="2000"/>
              <a:t> </a:t>
            </a:r>
            <a:r>
              <a:rPr lang="fi-FI" sz="2200" b="1" cap="none">
                <a:hlinkClick r:id="rId2"/>
              </a:rPr>
              <a:t>https://www.finlex.fi/fi/laki/alkup/2018/20180540</a:t>
            </a:r>
            <a:r>
              <a:rPr lang="fi-FI" sz="2200" b="1" cap="none"/>
              <a:t> </a:t>
            </a:r>
            <a:br>
              <a:rPr lang="fi-FI" sz="4000"/>
            </a:br>
            <a:endParaRPr lang="fi-FI" sz="4000"/>
          </a:p>
        </p:txBody>
      </p:sp>
    </p:spTree>
    <p:extLst>
      <p:ext uri="{BB962C8B-B14F-4D97-AF65-F5344CB8AC3E}">
        <p14:creationId xmlns:p14="http://schemas.microsoft.com/office/powerpoint/2010/main" val="26784808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979993A-FCA4-0D41-B70F-5AC380E557DB}"/>
              </a:ext>
            </a:extLst>
          </p:cNvPr>
          <p:cNvSpPr>
            <a:spLocks noGrp="1"/>
          </p:cNvSpPr>
          <p:nvPr>
            <p:ph type="title"/>
          </p:nvPr>
        </p:nvSpPr>
        <p:spPr>
          <a:xfrm>
            <a:off x="1252728" y="381000"/>
            <a:ext cx="10172700" cy="743125"/>
          </a:xfrm>
        </p:spPr>
        <p:txBody>
          <a:bodyPr>
            <a:normAutofit fontScale="90000"/>
          </a:bodyPr>
          <a:lstStyle/>
          <a:p>
            <a:r>
              <a:rPr lang="fi-FI"/>
              <a:t>Kiinnitä huomio</a:t>
            </a:r>
          </a:p>
        </p:txBody>
      </p:sp>
      <p:sp>
        <p:nvSpPr>
          <p:cNvPr id="3" name="Tekstin paikkamerkki 2">
            <a:extLst>
              <a:ext uri="{FF2B5EF4-FFF2-40B4-BE49-F238E27FC236}">
                <a16:creationId xmlns:a16="http://schemas.microsoft.com/office/drawing/2014/main" id="{4BC5DBFC-7B20-0F4D-BBAB-AD537AA3F250}"/>
              </a:ext>
            </a:extLst>
          </p:cNvPr>
          <p:cNvSpPr>
            <a:spLocks noGrp="1"/>
          </p:cNvSpPr>
          <p:nvPr>
            <p:ph type="body" idx="1"/>
          </p:nvPr>
        </p:nvSpPr>
        <p:spPr>
          <a:xfrm>
            <a:off x="1223002" y="1199626"/>
            <a:ext cx="4443984" cy="914736"/>
          </a:xfrm>
        </p:spPr>
        <p:txBody>
          <a:bodyPr/>
          <a:lstStyle/>
          <a:p>
            <a:r>
              <a:rPr lang="fi-FI" sz="2400"/>
              <a:t>Fyysiseen oppimisympäristöön</a:t>
            </a:r>
          </a:p>
        </p:txBody>
      </p:sp>
      <p:sp>
        <p:nvSpPr>
          <p:cNvPr id="4" name="Sisällön paikkamerkki 3">
            <a:extLst>
              <a:ext uri="{FF2B5EF4-FFF2-40B4-BE49-F238E27FC236}">
                <a16:creationId xmlns:a16="http://schemas.microsoft.com/office/drawing/2014/main" id="{8A3CC562-AB2E-864F-AC92-CE8DEEEC6870}"/>
              </a:ext>
            </a:extLst>
          </p:cNvPr>
          <p:cNvSpPr>
            <a:spLocks noGrp="1"/>
          </p:cNvSpPr>
          <p:nvPr>
            <p:ph sz="half" idx="2"/>
          </p:nvPr>
        </p:nvSpPr>
        <p:spPr>
          <a:xfrm>
            <a:off x="1371600" y="2340865"/>
            <a:ext cx="4443984" cy="4445829"/>
          </a:xfrm>
        </p:spPr>
        <p:txBody>
          <a:bodyPr>
            <a:normAutofit fontScale="25000" lnSpcReduction="20000"/>
          </a:bodyPr>
          <a:lstStyle/>
          <a:p>
            <a:r>
              <a:rPr lang="fi-FI" sz="8000"/>
              <a:t>Käytä kuvia: Merkkaa tavaroiden paikat, naulakkopaikka. Kuvita toimintaohjeet, päivästruktuuri ja leikkitaulut. Ensin-sitten kuva.</a:t>
            </a:r>
          </a:p>
          <a:p>
            <a:r>
              <a:rPr lang="fi-FI" sz="8000"/>
              <a:t>Huomioi leikkirauha ja mahdollista pitkäkestoinen leikki.</a:t>
            </a:r>
          </a:p>
          <a:p>
            <a:r>
              <a:rPr lang="fi-FI" sz="8000"/>
              <a:t>Huomioi aistiärsykkeiden kuormittavuus (mm. rauhoittumispaikka ja</a:t>
            </a:r>
            <a:r>
              <a:rPr lang="fi-FI" sz="9600"/>
              <a:t> </a:t>
            </a:r>
            <a:r>
              <a:rPr lang="fi-FI" sz="8000"/>
              <a:t>kuulosuojaimet).</a:t>
            </a:r>
          </a:p>
          <a:p>
            <a:r>
              <a:rPr lang="fi-FI" sz="8000"/>
              <a:t>Toiminnan ennakointi (aloitukset, lopetukset, toiminnan muutokset, </a:t>
            </a:r>
            <a:r>
              <a:rPr lang="fi-FI" sz="8000" err="1"/>
              <a:t>time-timer</a:t>
            </a:r>
            <a:r>
              <a:rPr lang="fi-FI" sz="8000"/>
              <a:t>).</a:t>
            </a:r>
          </a:p>
          <a:p>
            <a:r>
              <a:rPr lang="fi-FI" sz="8000"/>
              <a:t>Huomioi, että lasten määrä on sopiva tilaan nähden.</a:t>
            </a:r>
          </a:p>
          <a:p>
            <a:endParaRPr lang="fi-FI" sz="9600"/>
          </a:p>
          <a:p>
            <a:endParaRPr lang="fi-FI" sz="9600"/>
          </a:p>
          <a:p>
            <a:endParaRPr lang="fi-FI" sz="9600"/>
          </a:p>
          <a:p>
            <a:endParaRPr lang="fi-FI"/>
          </a:p>
        </p:txBody>
      </p:sp>
      <p:sp>
        <p:nvSpPr>
          <p:cNvPr id="5" name="Tekstin paikkamerkki 4">
            <a:extLst>
              <a:ext uri="{FF2B5EF4-FFF2-40B4-BE49-F238E27FC236}">
                <a16:creationId xmlns:a16="http://schemas.microsoft.com/office/drawing/2014/main" id="{5401A7FA-CA1A-BB4A-8F69-77278F385205}"/>
              </a:ext>
            </a:extLst>
          </p:cNvPr>
          <p:cNvSpPr>
            <a:spLocks noGrp="1"/>
          </p:cNvSpPr>
          <p:nvPr>
            <p:ph type="body" sz="quarter" idx="3"/>
          </p:nvPr>
        </p:nvSpPr>
        <p:spPr>
          <a:xfrm>
            <a:off x="6525014" y="1149292"/>
            <a:ext cx="4443984" cy="856013"/>
          </a:xfrm>
        </p:spPr>
        <p:txBody>
          <a:bodyPr/>
          <a:lstStyle/>
          <a:p>
            <a:r>
              <a:rPr lang="fi-FI" sz="2400"/>
              <a:t>Sosiaaliseen oppimisympäristöön</a:t>
            </a:r>
          </a:p>
        </p:txBody>
      </p:sp>
      <p:sp>
        <p:nvSpPr>
          <p:cNvPr id="6" name="Sisällön paikkamerkki 5">
            <a:extLst>
              <a:ext uri="{FF2B5EF4-FFF2-40B4-BE49-F238E27FC236}">
                <a16:creationId xmlns:a16="http://schemas.microsoft.com/office/drawing/2014/main" id="{E4A86522-18E0-0B46-85BF-5DA516D2BB7C}"/>
              </a:ext>
            </a:extLst>
          </p:cNvPr>
          <p:cNvSpPr>
            <a:spLocks noGrp="1"/>
          </p:cNvSpPr>
          <p:nvPr>
            <p:ph sz="quarter" idx="4"/>
          </p:nvPr>
        </p:nvSpPr>
        <p:spPr>
          <a:xfrm>
            <a:off x="6525014" y="2340864"/>
            <a:ext cx="4443984" cy="5317236"/>
          </a:xfrm>
        </p:spPr>
        <p:txBody>
          <a:bodyPr>
            <a:normAutofit fontScale="25000" lnSpcReduction="20000"/>
          </a:bodyPr>
          <a:lstStyle/>
          <a:p>
            <a:r>
              <a:rPr lang="fi-FI" sz="8000"/>
              <a:t>Osallistu lapsen leikkiin.</a:t>
            </a:r>
          </a:p>
          <a:p>
            <a:r>
              <a:rPr lang="fi-FI" sz="8000"/>
              <a:t>Mahdollista  pienryhmissä toimiminen. </a:t>
            </a:r>
          </a:p>
          <a:p>
            <a:r>
              <a:rPr lang="fi-FI" sz="8000"/>
              <a:t>Kaikki aikuiset ymmärtävät lapsen vuorovaikutusaloitteet ja vastaavat niihin (mm. kuvat, viittomat, katse, eleet, ilmeet).</a:t>
            </a:r>
          </a:p>
          <a:p>
            <a:r>
              <a:rPr lang="fi-FI" sz="8000"/>
              <a:t>Aikuiset toimivat mallina ohjaten lasten toimintaa perushoitotilanteissa ja leikissä. </a:t>
            </a:r>
          </a:p>
          <a:p>
            <a:r>
              <a:rPr lang="fi-FI" sz="8000"/>
              <a:t>Mallioppiminen (myös toisilta lapsilta).</a:t>
            </a:r>
          </a:p>
          <a:p>
            <a:r>
              <a:rPr lang="fi-FI" sz="8000"/>
              <a:t>Annetut ohjeet ovat suoria, lyhyitä ja konkreettisia</a:t>
            </a:r>
          </a:p>
        </p:txBody>
      </p:sp>
    </p:spTree>
    <p:extLst>
      <p:ext uri="{BB962C8B-B14F-4D97-AF65-F5344CB8AC3E}">
        <p14:creationId xmlns:p14="http://schemas.microsoft.com/office/powerpoint/2010/main" val="6085609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02F6789-02A8-404F-A935-FA0BF2748C49}"/>
              </a:ext>
            </a:extLst>
          </p:cNvPr>
          <p:cNvSpPr>
            <a:spLocks noGrp="1"/>
          </p:cNvSpPr>
          <p:nvPr>
            <p:ph type="title"/>
          </p:nvPr>
        </p:nvSpPr>
        <p:spPr>
          <a:xfrm>
            <a:off x="1251678" y="382385"/>
            <a:ext cx="10178322" cy="951465"/>
          </a:xfrm>
        </p:spPr>
        <p:txBody>
          <a:bodyPr>
            <a:normAutofit/>
          </a:bodyPr>
          <a:lstStyle/>
          <a:p>
            <a:r>
              <a:rPr lang="fi-FI"/>
              <a:t>Kiinnitä huomio struktuuriin</a:t>
            </a:r>
          </a:p>
        </p:txBody>
      </p:sp>
      <p:sp>
        <p:nvSpPr>
          <p:cNvPr id="3" name="Sisällön paikkamerkki 2">
            <a:extLst>
              <a:ext uri="{FF2B5EF4-FFF2-40B4-BE49-F238E27FC236}">
                <a16:creationId xmlns:a16="http://schemas.microsoft.com/office/drawing/2014/main" id="{49653A0A-9CE7-C44B-9123-2835C4B1CD9A}"/>
              </a:ext>
            </a:extLst>
          </p:cNvPr>
          <p:cNvSpPr>
            <a:spLocks noGrp="1"/>
          </p:cNvSpPr>
          <p:nvPr>
            <p:ph idx="1"/>
          </p:nvPr>
        </p:nvSpPr>
        <p:spPr>
          <a:xfrm>
            <a:off x="1371599" y="1526796"/>
            <a:ext cx="10356209" cy="4948819"/>
          </a:xfrm>
        </p:spPr>
        <p:txBody>
          <a:bodyPr>
            <a:noAutofit/>
          </a:bodyPr>
          <a:lstStyle/>
          <a:p>
            <a:r>
              <a:rPr lang="fi-FI" sz="2800"/>
              <a:t>Ryhmässä selkeät ja johdonmukaiset toimintatavat.</a:t>
            </a:r>
          </a:p>
          <a:p>
            <a:r>
              <a:rPr lang="fi-FI" sz="2800"/>
              <a:t>Kuvitettu toiminta- , päivä-, ja viikkojärjestys.</a:t>
            </a:r>
          </a:p>
          <a:p>
            <a:r>
              <a:rPr lang="fi-FI" sz="2800"/>
              <a:t>Kuvitetut leikki ja toimintataulut ovat käytössä.</a:t>
            </a:r>
          </a:p>
          <a:p>
            <a:r>
              <a:rPr lang="fi-FI" sz="2800"/>
              <a:t>Ohjeet käydään läpi lasten kanssa (kuvat ja sanallinen ohjaus).</a:t>
            </a:r>
          </a:p>
          <a:p>
            <a:r>
              <a:rPr lang="fi-FI" sz="2800"/>
              <a:t>Toimintaohjeet pilkotaan, kerrataan ja yksinkertaistetaan.</a:t>
            </a:r>
          </a:p>
          <a:p>
            <a:r>
              <a:rPr lang="fi-FI" sz="2800"/>
              <a:t>Siirtymien sujuvuutta on mietitty etukäteen (kuvat, ennakointi, toimintaohjeet, tilat, aikuisten sijoittuminen).</a:t>
            </a:r>
          </a:p>
          <a:p>
            <a:r>
              <a:rPr lang="fi-FI" sz="2800"/>
              <a:t>Toteutunut toiminta kerrataan ennen toimintahetken päättymistä.</a:t>
            </a:r>
          </a:p>
        </p:txBody>
      </p:sp>
    </p:spTree>
    <p:extLst>
      <p:ext uri="{BB962C8B-B14F-4D97-AF65-F5344CB8AC3E}">
        <p14:creationId xmlns:p14="http://schemas.microsoft.com/office/powerpoint/2010/main" val="16635753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CB59347-5CE1-B74F-87A5-6945A6355F9A}"/>
              </a:ext>
            </a:extLst>
          </p:cNvPr>
          <p:cNvSpPr>
            <a:spLocks noGrp="1"/>
          </p:cNvSpPr>
          <p:nvPr>
            <p:ph type="title"/>
          </p:nvPr>
        </p:nvSpPr>
        <p:spPr>
          <a:xfrm>
            <a:off x="1539380" y="467687"/>
            <a:ext cx="4156745" cy="698383"/>
          </a:xfrm>
        </p:spPr>
        <p:txBody>
          <a:bodyPr>
            <a:normAutofit/>
          </a:bodyPr>
          <a:lstStyle/>
          <a:p>
            <a:r>
              <a:rPr lang="fi-FI" sz="4400" err="1"/>
              <a:t>käsitteiTÄ</a:t>
            </a:r>
            <a:endParaRPr lang="fi-FI" sz="4400"/>
          </a:p>
        </p:txBody>
      </p:sp>
      <p:sp>
        <p:nvSpPr>
          <p:cNvPr id="3" name="Sisällön paikkamerkki 2">
            <a:extLst>
              <a:ext uri="{FF2B5EF4-FFF2-40B4-BE49-F238E27FC236}">
                <a16:creationId xmlns:a16="http://schemas.microsoft.com/office/drawing/2014/main" id="{77D4FCA5-F36B-B84F-8A3C-123384117240}"/>
              </a:ext>
            </a:extLst>
          </p:cNvPr>
          <p:cNvSpPr>
            <a:spLocks noGrp="1"/>
          </p:cNvSpPr>
          <p:nvPr>
            <p:ph idx="1"/>
          </p:nvPr>
        </p:nvSpPr>
        <p:spPr>
          <a:xfrm>
            <a:off x="1371599" y="1400961"/>
            <a:ext cx="10205207" cy="5243120"/>
          </a:xfrm>
        </p:spPr>
        <p:txBody>
          <a:bodyPr vert="horz" lIns="91440" tIns="45720" rIns="91440" bIns="45720" rtlCol="0" anchor="t">
            <a:normAutofit/>
          </a:bodyPr>
          <a:lstStyle/>
          <a:p>
            <a:r>
              <a:rPr lang="fi-FI" sz="2200" b="1">
                <a:solidFill>
                  <a:srgbClr val="7030A0"/>
                </a:solidFill>
              </a:rPr>
              <a:t>Integraatio:</a:t>
            </a:r>
            <a:r>
              <a:rPr lang="fi-FI" sz="2200" b="1"/>
              <a:t> l</a:t>
            </a:r>
            <a:r>
              <a:rPr lang="fi-FI" sz="2200"/>
              <a:t>isätään hyväksyntää, yhteistyötä ja sosiaalista vuorovaikutusta erilaisten oppijoiden kesken sijoittamalla tuen tarvitsijat osaksi  vertaisryhmää.</a:t>
            </a:r>
          </a:p>
          <a:p>
            <a:r>
              <a:rPr lang="fi-FI" sz="2200" b="1">
                <a:solidFill>
                  <a:srgbClr val="7030A0"/>
                </a:solidFill>
              </a:rPr>
              <a:t>Inkluusio:</a:t>
            </a:r>
            <a:r>
              <a:rPr lang="fi-FI" sz="2200" b="1"/>
              <a:t> </a:t>
            </a:r>
            <a:r>
              <a:rPr lang="fi-FI" sz="2200"/>
              <a:t>Moninaisuuden arvostusta kaikille lapsille yhteisissä ryhmissä, joissa kaikilla on oikeus osallistua, oppia ja rakentaa sosiaalisia suhteita.</a:t>
            </a:r>
          </a:p>
          <a:p>
            <a:r>
              <a:rPr lang="fi-FI" sz="2200" b="1">
                <a:solidFill>
                  <a:srgbClr val="7030A0"/>
                </a:solidFill>
              </a:rPr>
              <a:t>Henkilökohtainen avustaja/ohjaaja, ryhmäkohtainen lasten erityisohjaaja</a:t>
            </a:r>
          </a:p>
          <a:p>
            <a:r>
              <a:rPr lang="fi-FI" sz="2200" b="1">
                <a:solidFill>
                  <a:srgbClr val="7030A0"/>
                </a:solidFill>
              </a:rPr>
              <a:t>Pienennetty ryhmä:</a:t>
            </a:r>
            <a:r>
              <a:rPr lang="fi-FI" sz="2200" b="1"/>
              <a:t> </a:t>
            </a:r>
            <a:r>
              <a:rPr lang="fi-FI" sz="2200"/>
              <a:t>Rakenteellinen tuen muoto; </a:t>
            </a:r>
            <a:r>
              <a:rPr lang="fi-FI" sz="2200" err="1"/>
              <a:t>max</a:t>
            </a:r>
            <a:r>
              <a:rPr lang="fi-FI" sz="2200"/>
              <a:t> 15 lasta, joilla viidellä voi olla tuen tarve. 2 </a:t>
            </a:r>
            <a:r>
              <a:rPr lang="fi-FI" sz="2200" err="1"/>
              <a:t>vo</a:t>
            </a:r>
            <a:r>
              <a:rPr lang="fi-FI" sz="2200"/>
              <a:t>, </a:t>
            </a:r>
            <a:r>
              <a:rPr lang="fi-FI" sz="2200" err="1"/>
              <a:t>lh</a:t>
            </a:r>
            <a:r>
              <a:rPr lang="fi-FI" sz="2200"/>
              <a:t> ja ryhmäavustaja. </a:t>
            </a:r>
          </a:p>
          <a:p>
            <a:r>
              <a:rPr lang="fi-FI" sz="2200" b="1">
                <a:solidFill>
                  <a:srgbClr val="7030A0"/>
                </a:solidFill>
              </a:rPr>
              <a:t>Pienryhmätoiminta:</a:t>
            </a:r>
            <a:r>
              <a:rPr lang="fi-FI" sz="2200" b="1"/>
              <a:t> </a:t>
            </a:r>
            <a:r>
              <a:rPr lang="fi-FI" sz="2200"/>
              <a:t>Yhden lapsiryhmän lasten jakaminen ryhmiin tavoitteena lasten osallisuus, kiireettömyys ja hyvä vuorovaikutus.</a:t>
            </a:r>
          </a:p>
          <a:p>
            <a:r>
              <a:rPr lang="fi-FI" sz="2200" b="1">
                <a:solidFill>
                  <a:srgbClr val="7030A0"/>
                </a:solidFill>
              </a:rPr>
              <a:t>Interventio:</a:t>
            </a:r>
            <a:r>
              <a:rPr lang="fi-FI" sz="2200">
                <a:solidFill>
                  <a:srgbClr val="7030A0"/>
                </a:solidFill>
              </a:rPr>
              <a:t> </a:t>
            </a:r>
            <a:r>
              <a:rPr lang="fi-FI" sz="2200"/>
              <a:t>Erityispedagoginen ”väliintulo”, jonka avulla pyritään ehkäisemään kehitykseen tai oppimiseen liittyviä pulmia.</a:t>
            </a:r>
          </a:p>
          <a:p>
            <a:r>
              <a:rPr lang="fi-FI" sz="2200" b="1">
                <a:solidFill>
                  <a:srgbClr val="7030A0"/>
                </a:solidFill>
              </a:rPr>
              <a:t>Kotikäynnit</a:t>
            </a:r>
          </a:p>
          <a:p>
            <a:endParaRPr lang="fi-FI"/>
          </a:p>
        </p:txBody>
      </p:sp>
    </p:spTree>
    <p:extLst>
      <p:ext uri="{BB962C8B-B14F-4D97-AF65-F5344CB8AC3E}">
        <p14:creationId xmlns:p14="http://schemas.microsoft.com/office/powerpoint/2010/main" val="6313875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79EE4BB-E04E-4586-9B5A-0EC184057D06}"/>
              </a:ext>
            </a:extLst>
          </p:cNvPr>
          <p:cNvSpPr>
            <a:spLocks noGrp="1"/>
          </p:cNvSpPr>
          <p:nvPr>
            <p:ph type="title"/>
          </p:nvPr>
        </p:nvSpPr>
        <p:spPr>
          <a:xfrm>
            <a:off x="1260859" y="134505"/>
            <a:ext cx="10187502" cy="895386"/>
          </a:xfrm>
        </p:spPr>
        <p:txBody>
          <a:bodyPr>
            <a:noAutofit/>
          </a:bodyPr>
          <a:lstStyle/>
          <a:p>
            <a:pPr algn="ctr"/>
            <a:r>
              <a:rPr lang="en-US" sz="6000" b="1">
                <a:solidFill>
                  <a:schemeClr val="accent1"/>
                </a:solidFill>
                <a:ea typeface="+mj-lt"/>
                <a:cs typeface="+mj-lt"/>
              </a:rPr>
              <a:t>YLEINEN TUKI</a:t>
            </a:r>
            <a:endParaRPr lang="fi-FI" sz="6000">
              <a:solidFill>
                <a:schemeClr val="accent1"/>
              </a:solidFill>
            </a:endParaRPr>
          </a:p>
        </p:txBody>
      </p:sp>
      <p:sp>
        <p:nvSpPr>
          <p:cNvPr id="3" name="Sisällön paikkamerkki 2">
            <a:extLst>
              <a:ext uri="{FF2B5EF4-FFF2-40B4-BE49-F238E27FC236}">
                <a16:creationId xmlns:a16="http://schemas.microsoft.com/office/drawing/2014/main" id="{AAA152CD-2F9D-4E03-A43F-6FECBB11B6C4}"/>
              </a:ext>
            </a:extLst>
          </p:cNvPr>
          <p:cNvSpPr>
            <a:spLocks noGrp="1"/>
          </p:cNvSpPr>
          <p:nvPr>
            <p:ph sz="half" idx="1"/>
          </p:nvPr>
        </p:nvSpPr>
        <p:spPr>
          <a:xfrm>
            <a:off x="954337" y="1259718"/>
            <a:ext cx="5672523" cy="5536311"/>
          </a:xfrm>
        </p:spPr>
        <p:txBody>
          <a:bodyPr vert="horz" lIns="91440" tIns="45720" rIns="91440" bIns="45720" rtlCol="0" anchor="t">
            <a:noAutofit/>
          </a:bodyPr>
          <a:lstStyle/>
          <a:p>
            <a:pPr marL="383540" indent="-383540">
              <a:lnSpc>
                <a:spcPct val="94000"/>
              </a:lnSpc>
              <a:spcBef>
                <a:spcPts val="1200"/>
              </a:spcBef>
              <a:spcAft>
                <a:spcPts val="200"/>
              </a:spcAft>
              <a:buFont typeface="Wingdings,Sans-Serif" panose="020B0604020202020204" pitchFamily="34" charset="0"/>
              <a:buChar char="§"/>
            </a:pPr>
            <a:r>
              <a:rPr lang="en-US" sz="2400" b="1">
                <a:solidFill>
                  <a:schemeClr val="accent1"/>
                </a:solidFill>
                <a:ea typeface="+mn-lt"/>
                <a:cs typeface="+mn-lt"/>
              </a:rPr>
              <a:t>KUULUU KAIKILLE! </a:t>
            </a:r>
          </a:p>
          <a:p>
            <a:pPr marL="383540" indent="-383540">
              <a:lnSpc>
                <a:spcPct val="94000"/>
              </a:lnSpc>
              <a:spcBef>
                <a:spcPts val="1200"/>
              </a:spcBef>
              <a:spcAft>
                <a:spcPts val="200"/>
              </a:spcAft>
              <a:buFont typeface="Wingdings,Sans-Serif" panose="020B0604020202020204" pitchFamily="34" charset="0"/>
              <a:buChar char="§"/>
            </a:pPr>
            <a:r>
              <a:rPr lang="en-US" sz="2400" err="1">
                <a:solidFill>
                  <a:schemeClr val="accent1"/>
                </a:solidFill>
                <a:ea typeface="+mn-lt"/>
                <a:cs typeface="+mn-lt"/>
              </a:rPr>
              <a:t>Ensimmäinen</a:t>
            </a:r>
            <a:r>
              <a:rPr lang="en-US" sz="2400">
                <a:solidFill>
                  <a:schemeClr val="accent1"/>
                </a:solidFill>
                <a:ea typeface="+mn-lt"/>
                <a:cs typeface="+mn-lt"/>
              </a:rPr>
              <a:t> </a:t>
            </a:r>
            <a:r>
              <a:rPr lang="en-US" sz="2400" err="1">
                <a:solidFill>
                  <a:schemeClr val="accent1"/>
                </a:solidFill>
                <a:ea typeface="+mn-lt"/>
                <a:cs typeface="+mn-lt"/>
              </a:rPr>
              <a:t>keino</a:t>
            </a:r>
            <a:r>
              <a:rPr lang="en-US" sz="2400">
                <a:solidFill>
                  <a:schemeClr val="accent1"/>
                </a:solidFill>
                <a:ea typeface="+mn-lt"/>
                <a:cs typeface="+mn-lt"/>
              </a:rPr>
              <a:t> </a:t>
            </a:r>
            <a:r>
              <a:rPr lang="en-US" sz="2400" err="1">
                <a:solidFill>
                  <a:schemeClr val="accent1"/>
                </a:solidFill>
                <a:ea typeface="+mn-lt"/>
                <a:cs typeface="+mn-lt"/>
              </a:rPr>
              <a:t>vastata</a:t>
            </a:r>
            <a:r>
              <a:rPr lang="en-US" sz="2400">
                <a:solidFill>
                  <a:schemeClr val="accent1"/>
                </a:solidFill>
                <a:ea typeface="+mn-lt"/>
                <a:cs typeface="+mn-lt"/>
              </a:rPr>
              <a:t> </a:t>
            </a:r>
            <a:r>
              <a:rPr lang="en-US" sz="2400" err="1">
                <a:solidFill>
                  <a:schemeClr val="accent1"/>
                </a:solidFill>
                <a:ea typeface="+mn-lt"/>
                <a:cs typeface="+mn-lt"/>
              </a:rPr>
              <a:t>tuen</a:t>
            </a:r>
            <a:r>
              <a:rPr lang="en-US" sz="2400">
                <a:solidFill>
                  <a:schemeClr val="accent1"/>
                </a:solidFill>
                <a:ea typeface="+mn-lt"/>
                <a:cs typeface="+mn-lt"/>
              </a:rPr>
              <a:t> </a:t>
            </a:r>
            <a:r>
              <a:rPr lang="en-US" sz="2400" err="1">
                <a:solidFill>
                  <a:schemeClr val="accent1"/>
                </a:solidFill>
                <a:ea typeface="+mn-lt"/>
                <a:cs typeface="+mn-lt"/>
              </a:rPr>
              <a:t>tarpee</a:t>
            </a:r>
            <a:r>
              <a:rPr lang="en-US" sz="2400">
                <a:solidFill>
                  <a:schemeClr val="accent1"/>
                </a:solidFill>
                <a:ea typeface="+mn-lt"/>
                <a:cs typeface="+mn-lt"/>
              </a:rPr>
              <a:t>-seen</a:t>
            </a:r>
            <a:br>
              <a:rPr lang="en-US" sz="2400"/>
            </a:br>
            <a:endParaRPr lang="en-US" sz="2400">
              <a:solidFill>
                <a:schemeClr val="accent1"/>
              </a:solidFill>
              <a:ea typeface="+mn-lt"/>
              <a:cs typeface="+mn-lt"/>
            </a:endParaRPr>
          </a:p>
          <a:p>
            <a:pPr marL="383540" indent="-383540">
              <a:lnSpc>
                <a:spcPct val="94000"/>
              </a:lnSpc>
              <a:spcBef>
                <a:spcPts val="1200"/>
              </a:spcBef>
              <a:spcAft>
                <a:spcPts val="200"/>
              </a:spcAft>
              <a:buFont typeface="Wingdings,Sans-Serif" panose="020B0604020202020204" pitchFamily="34" charset="0"/>
              <a:buChar char="§"/>
            </a:pPr>
            <a:r>
              <a:rPr lang="en-US" sz="2400" err="1">
                <a:solidFill>
                  <a:schemeClr val="accent1"/>
                </a:solidFill>
                <a:ea typeface="+mn-lt"/>
                <a:cs typeface="+mn-lt"/>
              </a:rPr>
              <a:t>Mahdollistaa</a:t>
            </a:r>
            <a:r>
              <a:rPr lang="en-US" sz="2400">
                <a:solidFill>
                  <a:schemeClr val="accent1"/>
                </a:solidFill>
                <a:ea typeface="+mn-lt"/>
                <a:cs typeface="+mn-lt"/>
              </a:rPr>
              <a:t> </a:t>
            </a:r>
            <a:r>
              <a:rPr lang="en-US" sz="2400" err="1">
                <a:solidFill>
                  <a:schemeClr val="accent1"/>
                </a:solidFill>
                <a:ea typeface="+mn-lt"/>
                <a:cs typeface="+mn-lt"/>
              </a:rPr>
              <a:t>tuen</a:t>
            </a:r>
            <a:r>
              <a:rPr lang="en-US" sz="2400">
                <a:solidFill>
                  <a:schemeClr val="accent1"/>
                </a:solidFill>
                <a:ea typeface="+mn-lt"/>
                <a:cs typeface="+mn-lt"/>
              </a:rPr>
              <a:t> </a:t>
            </a:r>
            <a:r>
              <a:rPr lang="en-US" sz="2400" err="1">
                <a:solidFill>
                  <a:schemeClr val="accent1"/>
                </a:solidFill>
                <a:ea typeface="+mn-lt"/>
                <a:cs typeface="+mn-lt"/>
              </a:rPr>
              <a:t>alottamisen</a:t>
            </a:r>
            <a:r>
              <a:rPr lang="en-US" sz="2400">
                <a:solidFill>
                  <a:schemeClr val="accent1"/>
                </a:solidFill>
                <a:ea typeface="+mn-lt"/>
                <a:cs typeface="+mn-lt"/>
              </a:rPr>
              <a:t> </a:t>
            </a:r>
            <a:r>
              <a:rPr lang="en-US" sz="2400" err="1">
                <a:solidFill>
                  <a:schemeClr val="accent1"/>
                </a:solidFill>
                <a:ea typeface="+mn-lt"/>
                <a:cs typeface="+mn-lt"/>
              </a:rPr>
              <a:t>heti</a:t>
            </a:r>
            <a:br>
              <a:rPr lang="en-US" sz="2400"/>
            </a:br>
            <a:endParaRPr lang="en-US" sz="2400">
              <a:solidFill>
                <a:schemeClr val="accent1"/>
              </a:solidFill>
              <a:ea typeface="+mn-lt"/>
              <a:cs typeface="+mn-lt"/>
            </a:endParaRPr>
          </a:p>
          <a:p>
            <a:pPr marL="383540" indent="-383540">
              <a:lnSpc>
                <a:spcPct val="94000"/>
              </a:lnSpc>
              <a:spcBef>
                <a:spcPts val="1200"/>
              </a:spcBef>
              <a:spcAft>
                <a:spcPts val="200"/>
              </a:spcAft>
              <a:buFont typeface="Wingdings,Sans-Serif" panose="020B0604020202020204" pitchFamily="34" charset="0"/>
              <a:buChar char="§"/>
            </a:pPr>
            <a:r>
              <a:rPr lang="en-US" sz="2400" err="1">
                <a:solidFill>
                  <a:schemeClr val="accent1"/>
                </a:solidFill>
                <a:ea typeface="+mn-lt"/>
                <a:cs typeface="+mn-lt"/>
              </a:rPr>
              <a:t>Yksittäisiä</a:t>
            </a:r>
            <a:r>
              <a:rPr lang="en-US" sz="2400">
                <a:solidFill>
                  <a:schemeClr val="accent1"/>
                </a:solidFill>
                <a:ea typeface="+mn-lt"/>
                <a:cs typeface="+mn-lt"/>
              </a:rPr>
              <a:t> </a:t>
            </a:r>
            <a:r>
              <a:rPr lang="en-US" sz="2400" err="1">
                <a:solidFill>
                  <a:schemeClr val="accent1"/>
                </a:solidFill>
                <a:ea typeface="+mn-lt"/>
                <a:cs typeface="+mn-lt"/>
              </a:rPr>
              <a:t>tukitoimia</a:t>
            </a:r>
            <a:endParaRPr lang="en-US" sz="2400">
              <a:solidFill>
                <a:schemeClr val="accent1"/>
              </a:solidFill>
              <a:ea typeface="+mn-lt"/>
              <a:cs typeface="+mn-lt"/>
            </a:endParaRPr>
          </a:p>
          <a:p>
            <a:pPr marL="383540" indent="-383540">
              <a:lnSpc>
                <a:spcPct val="94000"/>
              </a:lnSpc>
              <a:spcBef>
                <a:spcPts val="1200"/>
              </a:spcBef>
              <a:spcAft>
                <a:spcPts val="200"/>
              </a:spcAft>
              <a:buFont typeface="Wingdings,Sans-Serif" panose="020B0604020202020204" pitchFamily="34" charset="0"/>
              <a:buChar char="§"/>
            </a:pPr>
            <a:endParaRPr lang="en-US" sz="2400">
              <a:ea typeface="+mn-lt"/>
              <a:cs typeface="+mn-lt"/>
            </a:endParaRPr>
          </a:p>
          <a:p>
            <a:pPr marL="383540" indent="-383540">
              <a:lnSpc>
                <a:spcPct val="94000"/>
              </a:lnSpc>
              <a:spcBef>
                <a:spcPts val="1200"/>
              </a:spcBef>
              <a:spcAft>
                <a:spcPts val="200"/>
              </a:spcAft>
              <a:buFont typeface="Wingdings,Sans-Serif" panose="020B0604020202020204" pitchFamily="34" charset="0"/>
              <a:buChar char="§"/>
            </a:pPr>
            <a:r>
              <a:rPr lang="en-US" sz="2400" err="1">
                <a:solidFill>
                  <a:schemeClr val="accent1"/>
                </a:solidFill>
                <a:ea typeface="+mn-lt"/>
                <a:cs typeface="+mn-lt"/>
              </a:rPr>
              <a:t>Vanhemmat</a:t>
            </a:r>
            <a:r>
              <a:rPr lang="en-US" sz="2400">
                <a:solidFill>
                  <a:schemeClr val="accent1"/>
                </a:solidFill>
                <a:ea typeface="+mn-lt"/>
                <a:cs typeface="+mn-lt"/>
              </a:rPr>
              <a:t> </a:t>
            </a:r>
            <a:r>
              <a:rPr lang="en-US" sz="2400" err="1">
                <a:solidFill>
                  <a:schemeClr val="accent1"/>
                </a:solidFill>
                <a:ea typeface="+mn-lt"/>
                <a:cs typeface="+mn-lt"/>
              </a:rPr>
              <a:t>mukaan</a:t>
            </a:r>
            <a:endParaRPr lang="en-US" sz="2400">
              <a:solidFill>
                <a:schemeClr val="accent1"/>
              </a:solidFill>
              <a:ea typeface="+mn-lt"/>
              <a:cs typeface="+mn-lt"/>
            </a:endParaRPr>
          </a:p>
          <a:p>
            <a:pPr marL="383540" indent="-383540">
              <a:lnSpc>
                <a:spcPct val="94000"/>
              </a:lnSpc>
              <a:spcBef>
                <a:spcPts val="1200"/>
              </a:spcBef>
              <a:spcAft>
                <a:spcPts val="200"/>
              </a:spcAft>
              <a:buFont typeface="Wingdings,Sans-Serif" panose="020B0604020202020204" pitchFamily="34" charset="0"/>
              <a:buChar char="§"/>
            </a:pPr>
            <a:endParaRPr lang="en-US" sz="2400">
              <a:ea typeface="+mn-lt"/>
              <a:cs typeface="+mn-lt"/>
            </a:endParaRPr>
          </a:p>
          <a:p>
            <a:pPr marL="383540" indent="-383540">
              <a:lnSpc>
                <a:spcPct val="94000"/>
              </a:lnSpc>
              <a:spcBef>
                <a:spcPts val="1200"/>
              </a:spcBef>
              <a:spcAft>
                <a:spcPts val="200"/>
              </a:spcAft>
              <a:buFont typeface="Wingdings,Sans-Serif" panose="020B0604020202020204" pitchFamily="34" charset="0"/>
              <a:buChar char="§"/>
            </a:pPr>
            <a:r>
              <a:rPr lang="en-US" sz="2400" err="1">
                <a:solidFill>
                  <a:schemeClr val="accent1"/>
                </a:solidFill>
                <a:ea typeface="+mn-lt"/>
                <a:cs typeface="+mn-lt"/>
              </a:rPr>
              <a:t>Toteutetaan</a:t>
            </a:r>
            <a:r>
              <a:rPr lang="en-US" sz="2400">
                <a:solidFill>
                  <a:schemeClr val="accent1"/>
                </a:solidFill>
                <a:ea typeface="+mn-lt"/>
                <a:cs typeface="+mn-lt"/>
              </a:rPr>
              <a:t> </a:t>
            </a:r>
            <a:r>
              <a:rPr lang="en-US" sz="2400" err="1">
                <a:solidFill>
                  <a:schemeClr val="accent1"/>
                </a:solidFill>
                <a:ea typeface="+mn-lt"/>
                <a:cs typeface="+mn-lt"/>
              </a:rPr>
              <a:t>oppimisympäristöä</a:t>
            </a:r>
            <a:r>
              <a:rPr lang="en-US" sz="2400">
                <a:solidFill>
                  <a:schemeClr val="accent1"/>
                </a:solidFill>
                <a:ea typeface="+mn-lt"/>
                <a:cs typeface="+mn-lt"/>
              </a:rPr>
              <a:t> </a:t>
            </a:r>
            <a:r>
              <a:rPr lang="en-US" sz="2400" err="1">
                <a:solidFill>
                  <a:schemeClr val="accent1"/>
                </a:solidFill>
                <a:ea typeface="+mn-lt"/>
                <a:cs typeface="+mn-lt"/>
              </a:rPr>
              <a:t>muokkaamalla</a:t>
            </a:r>
            <a:endParaRPr lang="en-US" sz="2400">
              <a:solidFill>
                <a:schemeClr val="accent1"/>
              </a:solidFill>
              <a:ea typeface="+mn-lt"/>
              <a:cs typeface="+mn-lt"/>
            </a:endParaRPr>
          </a:p>
          <a:p>
            <a:pPr marL="383540" indent="-383540">
              <a:lnSpc>
                <a:spcPct val="94000"/>
              </a:lnSpc>
              <a:spcBef>
                <a:spcPts val="1200"/>
              </a:spcBef>
              <a:spcAft>
                <a:spcPts val="200"/>
              </a:spcAft>
              <a:buFont typeface="Wingdings,Sans-Serif" panose="020B0604020202020204" pitchFamily="34" charset="0"/>
              <a:buChar char="§"/>
            </a:pPr>
            <a:endParaRPr lang="en-US" sz="2400">
              <a:ea typeface="+mn-lt"/>
              <a:cs typeface="+mn-lt"/>
            </a:endParaRPr>
          </a:p>
          <a:p>
            <a:pPr marL="383540" indent="-383540">
              <a:lnSpc>
                <a:spcPct val="94000"/>
              </a:lnSpc>
              <a:spcBef>
                <a:spcPts val="1200"/>
              </a:spcBef>
              <a:spcAft>
                <a:spcPts val="200"/>
              </a:spcAft>
              <a:buFont typeface="Wingdings,Sans-Serif" panose="020B0604020202020204" pitchFamily="34" charset="0"/>
              <a:buChar char="§"/>
            </a:pPr>
            <a:r>
              <a:rPr lang="en-US" sz="2400" err="1">
                <a:solidFill>
                  <a:schemeClr val="accent1"/>
                </a:solidFill>
                <a:ea typeface="+mn-lt"/>
                <a:cs typeface="+mn-lt"/>
              </a:rPr>
              <a:t>Käytössä</a:t>
            </a:r>
            <a:r>
              <a:rPr lang="en-US" sz="2400">
                <a:solidFill>
                  <a:schemeClr val="accent1"/>
                </a:solidFill>
                <a:ea typeface="+mn-lt"/>
                <a:cs typeface="+mn-lt"/>
              </a:rPr>
              <a:t> </a:t>
            </a:r>
            <a:r>
              <a:rPr lang="en-US" sz="2400" err="1">
                <a:solidFill>
                  <a:schemeClr val="accent1"/>
                </a:solidFill>
                <a:ea typeface="+mn-lt"/>
                <a:cs typeface="+mn-lt"/>
              </a:rPr>
              <a:t>olevat</a:t>
            </a:r>
            <a:r>
              <a:rPr lang="en-US" sz="2400">
                <a:solidFill>
                  <a:schemeClr val="accent1"/>
                </a:solidFill>
                <a:ea typeface="+mn-lt"/>
                <a:cs typeface="+mn-lt"/>
              </a:rPr>
              <a:t> </a:t>
            </a:r>
            <a:r>
              <a:rPr lang="en-US" sz="2400" err="1">
                <a:solidFill>
                  <a:schemeClr val="accent1"/>
                </a:solidFill>
                <a:ea typeface="+mn-lt"/>
                <a:cs typeface="+mn-lt"/>
              </a:rPr>
              <a:t>menetelmät</a:t>
            </a:r>
            <a:r>
              <a:rPr lang="en-US" sz="2400">
                <a:solidFill>
                  <a:schemeClr val="accent1"/>
                </a:solidFill>
                <a:ea typeface="+mn-lt"/>
                <a:cs typeface="+mn-lt"/>
              </a:rPr>
              <a:t> </a:t>
            </a:r>
            <a:r>
              <a:rPr lang="en-US" sz="2400" err="1">
                <a:solidFill>
                  <a:schemeClr val="accent1"/>
                </a:solidFill>
                <a:ea typeface="+mn-lt"/>
                <a:cs typeface="+mn-lt"/>
              </a:rPr>
              <a:t>kirjataan</a:t>
            </a:r>
            <a:r>
              <a:rPr lang="en-US" sz="2400">
                <a:solidFill>
                  <a:schemeClr val="accent1"/>
                </a:solidFill>
                <a:ea typeface="+mn-lt"/>
                <a:cs typeface="+mn-lt"/>
              </a:rPr>
              <a:t> </a:t>
            </a:r>
            <a:r>
              <a:rPr lang="en-US" sz="2400" err="1">
                <a:solidFill>
                  <a:schemeClr val="accent1"/>
                </a:solidFill>
                <a:ea typeface="+mn-lt"/>
                <a:cs typeface="+mn-lt"/>
              </a:rPr>
              <a:t>vasuun</a:t>
            </a:r>
            <a:r>
              <a:rPr lang="en-US" sz="2400">
                <a:solidFill>
                  <a:schemeClr val="accent1"/>
                </a:solidFill>
                <a:ea typeface="+mn-lt"/>
                <a:cs typeface="+mn-lt"/>
              </a:rPr>
              <a:t>/</a:t>
            </a:r>
            <a:r>
              <a:rPr lang="en-US" sz="2400" err="1">
                <a:solidFill>
                  <a:schemeClr val="accent1"/>
                </a:solidFill>
                <a:ea typeface="+mn-lt"/>
                <a:cs typeface="+mn-lt"/>
              </a:rPr>
              <a:t>esiopsiin</a:t>
            </a:r>
            <a:endParaRPr lang="en-US" sz="2400">
              <a:solidFill>
                <a:schemeClr val="accent1"/>
              </a:solidFill>
              <a:ea typeface="+mn-lt"/>
              <a:cs typeface="+mn-lt"/>
            </a:endParaRPr>
          </a:p>
          <a:p>
            <a:pPr marL="383540" indent="-383540">
              <a:lnSpc>
                <a:spcPct val="94000"/>
              </a:lnSpc>
              <a:spcBef>
                <a:spcPts val="1200"/>
              </a:spcBef>
              <a:spcAft>
                <a:spcPts val="200"/>
              </a:spcAft>
              <a:buFont typeface="Wingdings,Sans-Serif" panose="020B0604020202020204" pitchFamily="34" charset="0"/>
              <a:buChar char="§"/>
            </a:pPr>
            <a:endParaRPr lang="en-US">
              <a:ea typeface="+mn-lt"/>
              <a:cs typeface="+mn-lt"/>
            </a:endParaRPr>
          </a:p>
          <a:p>
            <a:pPr marL="0" indent="0">
              <a:buNone/>
            </a:pPr>
            <a:endParaRPr lang="fi-FI"/>
          </a:p>
        </p:txBody>
      </p:sp>
      <p:sp>
        <p:nvSpPr>
          <p:cNvPr id="4" name="Sisällön paikkamerkki 3">
            <a:extLst>
              <a:ext uri="{FF2B5EF4-FFF2-40B4-BE49-F238E27FC236}">
                <a16:creationId xmlns:a16="http://schemas.microsoft.com/office/drawing/2014/main" id="{797D19D0-1423-4720-8086-FE1D3C2BC585}"/>
              </a:ext>
            </a:extLst>
          </p:cNvPr>
          <p:cNvSpPr>
            <a:spLocks noGrp="1"/>
          </p:cNvSpPr>
          <p:nvPr>
            <p:ph sz="half" idx="2"/>
          </p:nvPr>
        </p:nvSpPr>
        <p:spPr>
          <a:xfrm>
            <a:off x="6647796" y="1276121"/>
            <a:ext cx="5250455" cy="5519907"/>
          </a:xfrm>
        </p:spPr>
        <p:txBody>
          <a:bodyPr vert="horz" lIns="91440" tIns="45720" rIns="91440" bIns="45720" rtlCol="0" anchor="t">
            <a:normAutofit fontScale="92500" lnSpcReduction="10000"/>
          </a:bodyPr>
          <a:lstStyle/>
          <a:p>
            <a:pPr marL="0" indent="0">
              <a:buNone/>
            </a:pPr>
            <a:r>
              <a:rPr lang="fi-FI" b="1"/>
              <a:t>VARHAISKASVATUKSESSA KUULUU mm.</a:t>
            </a:r>
          </a:p>
          <a:p>
            <a:r>
              <a:rPr lang="fi-FI"/>
              <a:t>Turvallisen ilmapiirin luominen ryhmään</a:t>
            </a:r>
          </a:p>
          <a:p>
            <a:r>
              <a:rPr lang="fi-FI"/>
              <a:t>Arjen struktuurien käyttöön ottaminen</a:t>
            </a:r>
          </a:p>
          <a:p>
            <a:r>
              <a:rPr lang="fi-FI"/>
              <a:t>Tilanteiden ennakointi</a:t>
            </a:r>
          </a:p>
          <a:p>
            <a:r>
              <a:rPr lang="fi-FI"/>
              <a:t>Osallistamisen menetelmät</a:t>
            </a:r>
          </a:p>
          <a:p>
            <a:r>
              <a:rPr lang="fi-FI"/>
              <a:t>Leikin ohjaaminen</a:t>
            </a:r>
          </a:p>
          <a:p>
            <a:r>
              <a:rPr lang="fi-FI"/>
              <a:t>Rakentava vuorovaikutus</a:t>
            </a:r>
          </a:p>
          <a:p>
            <a:r>
              <a:rPr lang="fi-FI"/>
              <a:t>Jokaisen lapsen vahvuusperustainen huomiointi</a:t>
            </a:r>
          </a:p>
          <a:p>
            <a:r>
              <a:rPr lang="fi-FI"/>
              <a:t>Rankentava ja ohjaava palautteenanto</a:t>
            </a:r>
          </a:p>
          <a:p>
            <a:r>
              <a:rPr lang="fi-FI"/>
              <a:t>Sensitiivisyys</a:t>
            </a:r>
          </a:p>
          <a:p>
            <a:r>
              <a:rPr lang="fi-FI"/>
              <a:t>Monikanavainen ohjaus ja opetus</a:t>
            </a:r>
          </a:p>
          <a:p>
            <a:r>
              <a:rPr lang="fi-FI"/>
              <a:t>Opetuksen ja tehtävien eriyttäminen</a:t>
            </a:r>
          </a:p>
          <a:p>
            <a:r>
              <a:rPr lang="fi-FI"/>
              <a:t>Joustavien ryhmien muodostaminen</a:t>
            </a:r>
          </a:p>
          <a:p>
            <a:r>
              <a:rPr lang="fi-FI"/>
              <a:t>Ympäristön räätälöinti</a:t>
            </a:r>
          </a:p>
          <a:p>
            <a:endParaRPr lang="fi-FI"/>
          </a:p>
          <a:p>
            <a:endParaRPr lang="fi-FI"/>
          </a:p>
        </p:txBody>
      </p:sp>
    </p:spTree>
    <p:extLst>
      <p:ext uri="{BB962C8B-B14F-4D97-AF65-F5344CB8AC3E}">
        <p14:creationId xmlns:p14="http://schemas.microsoft.com/office/powerpoint/2010/main" val="35905410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18E2842-2B87-0E40-8485-28495CED0EF3}"/>
              </a:ext>
            </a:extLst>
          </p:cNvPr>
          <p:cNvSpPr>
            <a:spLocks noGrp="1"/>
          </p:cNvSpPr>
          <p:nvPr>
            <p:ph type="title"/>
          </p:nvPr>
        </p:nvSpPr>
        <p:spPr>
          <a:xfrm>
            <a:off x="494951" y="274740"/>
            <a:ext cx="7049549" cy="614493"/>
          </a:xfrm>
        </p:spPr>
        <p:txBody>
          <a:bodyPr vert="horz" lIns="91440" tIns="45720" rIns="91440" bIns="45720" rtlCol="0" anchor="t">
            <a:normAutofit fontScale="90000"/>
          </a:bodyPr>
          <a:lstStyle/>
          <a:p>
            <a:pPr>
              <a:lnSpc>
                <a:spcPct val="89000"/>
              </a:lnSpc>
            </a:pPr>
            <a:r>
              <a:rPr lang="en-US" sz="4400" err="1">
                <a:solidFill>
                  <a:schemeClr val="accent3">
                    <a:lumMod val="50000"/>
                  </a:schemeClr>
                </a:solidFill>
              </a:rPr>
              <a:t>Tehostettu</a:t>
            </a:r>
            <a:r>
              <a:rPr lang="en-US" sz="4400">
                <a:solidFill>
                  <a:schemeClr val="accent3">
                    <a:lumMod val="50000"/>
                  </a:schemeClr>
                </a:solidFill>
              </a:rPr>
              <a:t> </a:t>
            </a:r>
            <a:r>
              <a:rPr lang="en-US" sz="4400" err="1">
                <a:solidFill>
                  <a:schemeClr val="accent3">
                    <a:lumMod val="50000"/>
                  </a:schemeClr>
                </a:solidFill>
              </a:rPr>
              <a:t>tuki</a:t>
            </a:r>
            <a:endParaRPr lang="en-US" sz="4400">
              <a:solidFill>
                <a:schemeClr val="accent3">
                  <a:lumMod val="50000"/>
                </a:schemeClr>
              </a:solidFill>
            </a:endParaRPr>
          </a:p>
        </p:txBody>
      </p:sp>
      <p:sp>
        <p:nvSpPr>
          <p:cNvPr id="4" name="Tekstin paikkamerkki 3">
            <a:extLst>
              <a:ext uri="{FF2B5EF4-FFF2-40B4-BE49-F238E27FC236}">
                <a16:creationId xmlns:a16="http://schemas.microsoft.com/office/drawing/2014/main" id="{DAB95099-E039-7646-8A7E-44821160E0C6}"/>
              </a:ext>
            </a:extLst>
          </p:cNvPr>
          <p:cNvSpPr>
            <a:spLocks noGrp="1"/>
          </p:cNvSpPr>
          <p:nvPr>
            <p:ph type="body" sz="half" idx="2"/>
          </p:nvPr>
        </p:nvSpPr>
        <p:spPr>
          <a:xfrm>
            <a:off x="337635" y="974040"/>
            <a:ext cx="7135067" cy="5782903"/>
          </a:xfrm>
        </p:spPr>
        <p:txBody>
          <a:bodyPr vert="horz" lIns="91440" tIns="45720" rIns="91440" bIns="45720" rtlCol="0" anchor="t">
            <a:noAutofit/>
          </a:bodyPr>
          <a:lstStyle/>
          <a:p>
            <a:pPr marL="383540" indent="-383540">
              <a:lnSpc>
                <a:spcPct val="94000"/>
              </a:lnSpc>
              <a:spcAft>
                <a:spcPts val="200"/>
              </a:spcAft>
              <a:buFont typeface="Wingdings" pitchFamily="2" charset="2"/>
              <a:buChar char="§"/>
            </a:pPr>
            <a:r>
              <a:rPr lang="en-US" sz="2400" err="1">
                <a:solidFill>
                  <a:schemeClr val="accent3">
                    <a:lumMod val="50000"/>
                  </a:schemeClr>
                </a:solidFill>
              </a:rPr>
              <a:t>Aloitetaan</a:t>
            </a:r>
            <a:r>
              <a:rPr lang="en-US" sz="2400">
                <a:solidFill>
                  <a:schemeClr val="accent3">
                    <a:lumMod val="50000"/>
                  </a:schemeClr>
                </a:solidFill>
              </a:rPr>
              <a:t>, </a:t>
            </a:r>
            <a:r>
              <a:rPr lang="en-US" sz="2400" err="1">
                <a:solidFill>
                  <a:schemeClr val="accent3">
                    <a:lumMod val="50000"/>
                  </a:schemeClr>
                </a:solidFill>
              </a:rPr>
              <a:t>kun</a:t>
            </a:r>
            <a:r>
              <a:rPr lang="en-US" sz="2400">
                <a:solidFill>
                  <a:schemeClr val="accent3">
                    <a:lumMod val="50000"/>
                  </a:schemeClr>
                </a:solidFill>
              </a:rPr>
              <a:t> </a:t>
            </a:r>
            <a:r>
              <a:rPr lang="en-US" sz="2400" err="1">
                <a:solidFill>
                  <a:schemeClr val="accent3">
                    <a:lumMod val="50000"/>
                  </a:schemeClr>
                </a:solidFill>
              </a:rPr>
              <a:t>yleinen</a:t>
            </a:r>
            <a:r>
              <a:rPr lang="en-US" sz="2400">
                <a:solidFill>
                  <a:schemeClr val="accent3">
                    <a:lumMod val="50000"/>
                  </a:schemeClr>
                </a:solidFill>
              </a:rPr>
              <a:t> </a:t>
            </a:r>
            <a:r>
              <a:rPr lang="en-US" sz="2400" err="1">
                <a:solidFill>
                  <a:schemeClr val="accent3">
                    <a:lumMod val="50000"/>
                  </a:schemeClr>
                </a:solidFill>
              </a:rPr>
              <a:t>tuki</a:t>
            </a:r>
            <a:r>
              <a:rPr lang="en-US" sz="2400">
                <a:solidFill>
                  <a:schemeClr val="accent3">
                    <a:lumMod val="50000"/>
                  </a:schemeClr>
                </a:solidFill>
              </a:rPr>
              <a:t> </a:t>
            </a:r>
            <a:r>
              <a:rPr lang="en-US" sz="2400" err="1">
                <a:solidFill>
                  <a:schemeClr val="accent3">
                    <a:lumMod val="50000"/>
                  </a:schemeClr>
                </a:solidFill>
              </a:rPr>
              <a:t>ei</a:t>
            </a:r>
            <a:r>
              <a:rPr lang="en-US" sz="2400">
                <a:solidFill>
                  <a:schemeClr val="accent3">
                    <a:lumMod val="50000"/>
                  </a:schemeClr>
                </a:solidFill>
              </a:rPr>
              <a:t> </a:t>
            </a:r>
            <a:r>
              <a:rPr lang="en-US" sz="2400" err="1">
                <a:solidFill>
                  <a:schemeClr val="accent3">
                    <a:lumMod val="50000"/>
                  </a:schemeClr>
                </a:solidFill>
              </a:rPr>
              <a:t>riitä</a:t>
            </a:r>
            <a:endParaRPr lang="en-US" sz="2400">
              <a:solidFill>
                <a:schemeClr val="accent3">
                  <a:lumMod val="50000"/>
                </a:schemeClr>
              </a:solidFill>
            </a:endParaRPr>
          </a:p>
          <a:p>
            <a:pPr marL="383540" indent="-383540">
              <a:lnSpc>
                <a:spcPct val="94000"/>
              </a:lnSpc>
              <a:spcAft>
                <a:spcPts val="200"/>
              </a:spcAft>
              <a:buFont typeface="Wingdings" pitchFamily="2" charset="2"/>
              <a:buChar char="§"/>
            </a:pPr>
            <a:r>
              <a:rPr lang="en-US" sz="2400">
                <a:solidFill>
                  <a:schemeClr val="accent3">
                    <a:lumMod val="50000"/>
                  </a:schemeClr>
                </a:solidFill>
              </a:rPr>
              <a:t>Kun </a:t>
            </a:r>
            <a:r>
              <a:rPr lang="en-US" sz="2400" err="1">
                <a:solidFill>
                  <a:schemeClr val="accent3">
                    <a:lumMod val="50000"/>
                  </a:schemeClr>
                </a:solidFill>
              </a:rPr>
              <a:t>useita</a:t>
            </a:r>
            <a:r>
              <a:rPr lang="en-US" sz="2400">
                <a:solidFill>
                  <a:schemeClr val="accent3">
                    <a:lumMod val="50000"/>
                  </a:schemeClr>
                </a:solidFill>
              </a:rPr>
              <a:t> </a:t>
            </a:r>
            <a:r>
              <a:rPr lang="en-US" sz="2400" err="1">
                <a:solidFill>
                  <a:schemeClr val="accent3">
                    <a:lumMod val="50000"/>
                  </a:schemeClr>
                </a:solidFill>
              </a:rPr>
              <a:t>tukimuoja</a:t>
            </a:r>
            <a:r>
              <a:rPr lang="en-US" sz="2400">
                <a:solidFill>
                  <a:schemeClr val="accent3">
                    <a:lumMod val="50000"/>
                  </a:schemeClr>
                </a:solidFill>
              </a:rPr>
              <a:t> tai </a:t>
            </a:r>
            <a:r>
              <a:rPr lang="en-US" sz="2400" err="1">
                <a:solidFill>
                  <a:schemeClr val="accent3">
                    <a:lumMod val="50000"/>
                  </a:schemeClr>
                </a:solidFill>
              </a:rPr>
              <a:t>hyvinvointia</a:t>
            </a:r>
            <a:r>
              <a:rPr lang="en-US" sz="2400">
                <a:solidFill>
                  <a:schemeClr val="accent3">
                    <a:lumMod val="50000"/>
                  </a:schemeClr>
                </a:solidFill>
              </a:rPr>
              <a:t> </a:t>
            </a:r>
            <a:r>
              <a:rPr lang="en-US" sz="2400" err="1">
                <a:solidFill>
                  <a:schemeClr val="accent3">
                    <a:lumMod val="50000"/>
                  </a:schemeClr>
                </a:solidFill>
              </a:rPr>
              <a:t>tukevia</a:t>
            </a:r>
            <a:r>
              <a:rPr lang="en-US" sz="2400">
                <a:solidFill>
                  <a:schemeClr val="accent3">
                    <a:lumMod val="50000"/>
                  </a:schemeClr>
                </a:solidFill>
              </a:rPr>
              <a:t> </a:t>
            </a:r>
            <a:r>
              <a:rPr lang="en-US" sz="2400" err="1">
                <a:solidFill>
                  <a:schemeClr val="accent3">
                    <a:lumMod val="50000"/>
                  </a:schemeClr>
                </a:solidFill>
              </a:rPr>
              <a:t>järjestelyitä</a:t>
            </a:r>
            <a:r>
              <a:rPr lang="en-US" sz="2400">
                <a:solidFill>
                  <a:schemeClr val="accent3">
                    <a:lumMod val="50000"/>
                  </a:schemeClr>
                </a:solidFill>
              </a:rPr>
              <a:t> </a:t>
            </a:r>
            <a:r>
              <a:rPr lang="en-US" sz="2400" err="1">
                <a:solidFill>
                  <a:schemeClr val="accent3">
                    <a:lumMod val="50000"/>
                  </a:schemeClr>
                </a:solidFill>
              </a:rPr>
              <a:t>tarvitaan</a:t>
            </a:r>
            <a:endParaRPr lang="en-US" sz="2400">
              <a:solidFill>
                <a:schemeClr val="accent3">
                  <a:lumMod val="50000"/>
                </a:schemeClr>
              </a:solidFill>
            </a:endParaRPr>
          </a:p>
          <a:p>
            <a:pPr marL="383540" indent="-383540">
              <a:lnSpc>
                <a:spcPct val="94000"/>
              </a:lnSpc>
              <a:spcAft>
                <a:spcPts val="200"/>
              </a:spcAft>
              <a:buFont typeface="Wingdings" pitchFamily="2" charset="2"/>
              <a:buChar char="§"/>
            </a:pPr>
            <a:r>
              <a:rPr lang="en-US" sz="2400" err="1">
                <a:solidFill>
                  <a:schemeClr val="accent3">
                    <a:lumMod val="50000"/>
                  </a:schemeClr>
                </a:solidFill>
              </a:rPr>
              <a:t>Vanhemman</a:t>
            </a:r>
            <a:r>
              <a:rPr lang="en-US" sz="2400">
                <a:solidFill>
                  <a:schemeClr val="accent3">
                    <a:lumMod val="50000"/>
                  </a:schemeClr>
                </a:solidFill>
              </a:rPr>
              <a:t> </a:t>
            </a:r>
            <a:r>
              <a:rPr lang="en-US" sz="2400" err="1">
                <a:solidFill>
                  <a:schemeClr val="accent3">
                    <a:lumMod val="50000"/>
                  </a:schemeClr>
                </a:solidFill>
              </a:rPr>
              <a:t>kanssa</a:t>
            </a:r>
            <a:r>
              <a:rPr lang="en-US" sz="2400">
                <a:solidFill>
                  <a:schemeClr val="accent3">
                    <a:lumMod val="50000"/>
                  </a:schemeClr>
                </a:solidFill>
              </a:rPr>
              <a:t> </a:t>
            </a:r>
            <a:r>
              <a:rPr lang="en-US" sz="2400" err="1">
                <a:solidFill>
                  <a:schemeClr val="accent3">
                    <a:lumMod val="50000"/>
                  </a:schemeClr>
                </a:solidFill>
              </a:rPr>
              <a:t>keskustellaan</a:t>
            </a:r>
            <a:r>
              <a:rPr lang="en-US" sz="2400">
                <a:solidFill>
                  <a:schemeClr val="accent3">
                    <a:lumMod val="50000"/>
                  </a:schemeClr>
                </a:solidFill>
              </a:rPr>
              <a:t> </a:t>
            </a:r>
            <a:r>
              <a:rPr lang="en-US" sz="2400" err="1">
                <a:solidFill>
                  <a:schemeClr val="accent3">
                    <a:lumMod val="50000"/>
                  </a:schemeClr>
                </a:solidFill>
              </a:rPr>
              <a:t>aina</a:t>
            </a:r>
            <a:r>
              <a:rPr lang="en-US" sz="2400">
                <a:solidFill>
                  <a:schemeClr val="accent3">
                    <a:lumMod val="50000"/>
                  </a:schemeClr>
                </a:solidFill>
              </a:rPr>
              <a:t> </a:t>
            </a:r>
            <a:r>
              <a:rPr lang="en-US" sz="2400" err="1">
                <a:solidFill>
                  <a:schemeClr val="accent3">
                    <a:lumMod val="50000"/>
                  </a:schemeClr>
                </a:solidFill>
              </a:rPr>
              <a:t>ennen</a:t>
            </a:r>
            <a:r>
              <a:rPr lang="en-US" sz="2400">
                <a:solidFill>
                  <a:schemeClr val="accent3">
                    <a:lumMod val="50000"/>
                  </a:schemeClr>
                </a:solidFill>
              </a:rPr>
              <a:t> </a:t>
            </a:r>
            <a:r>
              <a:rPr lang="en-US" sz="2400" err="1">
                <a:solidFill>
                  <a:schemeClr val="accent3">
                    <a:lumMod val="50000"/>
                  </a:schemeClr>
                </a:solidFill>
              </a:rPr>
              <a:t>tuen</a:t>
            </a:r>
            <a:r>
              <a:rPr lang="en-US" sz="2400">
                <a:solidFill>
                  <a:schemeClr val="accent3">
                    <a:lumMod val="50000"/>
                  </a:schemeClr>
                </a:solidFill>
              </a:rPr>
              <a:t> </a:t>
            </a:r>
            <a:r>
              <a:rPr lang="en-US" sz="2400" err="1">
                <a:solidFill>
                  <a:schemeClr val="accent3">
                    <a:lumMod val="50000"/>
                  </a:schemeClr>
                </a:solidFill>
              </a:rPr>
              <a:t>aloittamista</a:t>
            </a:r>
            <a:r>
              <a:rPr lang="en-US" sz="2400">
                <a:solidFill>
                  <a:schemeClr val="accent3">
                    <a:lumMod val="50000"/>
                  </a:schemeClr>
                </a:solidFill>
              </a:rPr>
              <a:t>.</a:t>
            </a:r>
          </a:p>
          <a:p>
            <a:pPr marL="383540" indent="-383540">
              <a:lnSpc>
                <a:spcPct val="94000"/>
              </a:lnSpc>
              <a:spcAft>
                <a:spcPts val="200"/>
              </a:spcAft>
              <a:buFont typeface="Wingdings" pitchFamily="2" charset="2"/>
              <a:buChar char="§"/>
            </a:pPr>
            <a:r>
              <a:rPr lang="en-US" sz="2400" err="1">
                <a:solidFill>
                  <a:schemeClr val="accent3">
                    <a:lumMod val="50000"/>
                  </a:schemeClr>
                </a:solidFill>
              </a:rPr>
              <a:t>Tukeen</a:t>
            </a:r>
            <a:r>
              <a:rPr lang="en-US" sz="2400">
                <a:solidFill>
                  <a:schemeClr val="accent3">
                    <a:lumMod val="50000"/>
                  </a:schemeClr>
                </a:solidFill>
              </a:rPr>
              <a:t> </a:t>
            </a:r>
            <a:r>
              <a:rPr lang="en-US" sz="2400" err="1">
                <a:solidFill>
                  <a:schemeClr val="accent3">
                    <a:lumMod val="50000"/>
                  </a:schemeClr>
                </a:solidFill>
              </a:rPr>
              <a:t>päädyttäessä</a:t>
            </a:r>
            <a:r>
              <a:rPr lang="en-US" sz="2400">
                <a:solidFill>
                  <a:schemeClr val="accent3">
                    <a:lumMod val="50000"/>
                  </a:schemeClr>
                </a:solidFill>
              </a:rPr>
              <a:t> </a:t>
            </a:r>
            <a:r>
              <a:rPr lang="en-US" sz="2400" err="1">
                <a:solidFill>
                  <a:schemeClr val="accent3">
                    <a:lumMod val="50000"/>
                  </a:schemeClr>
                </a:solidFill>
              </a:rPr>
              <a:t>tieto</a:t>
            </a:r>
            <a:r>
              <a:rPr lang="en-US" sz="2400">
                <a:solidFill>
                  <a:schemeClr val="accent3">
                    <a:lumMod val="50000"/>
                  </a:schemeClr>
                </a:solidFill>
              </a:rPr>
              <a:t> </a:t>
            </a:r>
            <a:r>
              <a:rPr lang="en-US" sz="2400" err="1">
                <a:solidFill>
                  <a:schemeClr val="accent3">
                    <a:lumMod val="50000"/>
                  </a:schemeClr>
                </a:solidFill>
              </a:rPr>
              <a:t>vanhemman</a:t>
            </a:r>
            <a:r>
              <a:rPr lang="en-US" sz="2400">
                <a:solidFill>
                  <a:schemeClr val="accent3">
                    <a:lumMod val="50000"/>
                  </a:schemeClr>
                </a:solidFill>
              </a:rPr>
              <a:t>, </a:t>
            </a:r>
            <a:r>
              <a:rPr lang="en-US" sz="2400" err="1">
                <a:solidFill>
                  <a:schemeClr val="accent3">
                    <a:lumMod val="50000"/>
                  </a:schemeClr>
                </a:solidFill>
              </a:rPr>
              <a:t>veon</a:t>
            </a:r>
            <a:r>
              <a:rPr lang="en-US" sz="2400">
                <a:solidFill>
                  <a:schemeClr val="accent3">
                    <a:lumMod val="50000"/>
                  </a:schemeClr>
                </a:solidFill>
              </a:rPr>
              <a:t>, </a:t>
            </a:r>
            <a:r>
              <a:rPr lang="en-US" sz="2400" err="1">
                <a:solidFill>
                  <a:schemeClr val="accent3">
                    <a:lumMod val="50000"/>
                  </a:schemeClr>
                </a:solidFill>
              </a:rPr>
              <a:t>vo:n</a:t>
            </a:r>
            <a:r>
              <a:rPr lang="en-US" sz="2400">
                <a:solidFill>
                  <a:schemeClr val="accent3">
                    <a:lumMod val="50000"/>
                  </a:schemeClr>
                </a:solidFill>
              </a:rPr>
              <a:t> ja </a:t>
            </a:r>
            <a:r>
              <a:rPr lang="en-US" sz="2400" err="1">
                <a:solidFill>
                  <a:schemeClr val="accent3">
                    <a:lumMod val="50000"/>
                  </a:schemeClr>
                </a:solidFill>
              </a:rPr>
              <a:t>johtajan</a:t>
            </a:r>
            <a:r>
              <a:rPr lang="en-US" sz="2400">
                <a:solidFill>
                  <a:schemeClr val="accent3">
                    <a:lumMod val="50000"/>
                  </a:schemeClr>
                </a:solidFill>
              </a:rPr>
              <a:t> </a:t>
            </a:r>
            <a:r>
              <a:rPr lang="en-US" sz="2400" err="1">
                <a:solidFill>
                  <a:schemeClr val="accent3">
                    <a:lumMod val="50000"/>
                  </a:schemeClr>
                </a:solidFill>
              </a:rPr>
              <a:t>välillä</a:t>
            </a:r>
            <a:r>
              <a:rPr lang="en-US" sz="2400">
                <a:solidFill>
                  <a:schemeClr val="accent3">
                    <a:lumMod val="50000"/>
                  </a:schemeClr>
                </a:solidFill>
              </a:rPr>
              <a:t>. </a:t>
            </a:r>
          </a:p>
          <a:p>
            <a:pPr marL="383540" indent="-383540">
              <a:lnSpc>
                <a:spcPct val="94000"/>
              </a:lnSpc>
              <a:spcAft>
                <a:spcPts val="200"/>
              </a:spcAft>
              <a:buFont typeface="Wingdings" pitchFamily="2" charset="2"/>
              <a:buChar char="§"/>
            </a:pPr>
            <a:r>
              <a:rPr lang="en-US" sz="2400" err="1">
                <a:solidFill>
                  <a:schemeClr val="accent3">
                    <a:lumMod val="50000"/>
                  </a:schemeClr>
                </a:solidFill>
              </a:rPr>
              <a:t>Tuki</a:t>
            </a:r>
            <a:r>
              <a:rPr lang="en-US" sz="2400">
                <a:solidFill>
                  <a:schemeClr val="accent3">
                    <a:lumMod val="50000"/>
                  </a:schemeClr>
                </a:solidFill>
              </a:rPr>
              <a:t> </a:t>
            </a:r>
            <a:r>
              <a:rPr lang="en-US" sz="2400" err="1">
                <a:solidFill>
                  <a:schemeClr val="accent3">
                    <a:lumMod val="50000"/>
                  </a:schemeClr>
                </a:solidFill>
              </a:rPr>
              <a:t>kirjataan</a:t>
            </a:r>
            <a:r>
              <a:rPr lang="en-US" sz="2400">
                <a:solidFill>
                  <a:schemeClr val="accent3">
                    <a:lumMod val="50000"/>
                  </a:schemeClr>
                </a:solidFill>
              </a:rPr>
              <a:t> </a:t>
            </a:r>
            <a:r>
              <a:rPr lang="en-US" sz="2400" err="1">
                <a:solidFill>
                  <a:schemeClr val="accent3">
                    <a:lumMod val="50000"/>
                  </a:schemeClr>
                </a:solidFill>
              </a:rPr>
              <a:t>vasuun</a:t>
            </a:r>
            <a:r>
              <a:rPr lang="en-US" sz="2400">
                <a:solidFill>
                  <a:schemeClr val="accent3">
                    <a:lumMod val="50000"/>
                  </a:schemeClr>
                </a:solidFill>
              </a:rPr>
              <a:t>. </a:t>
            </a:r>
            <a:r>
              <a:rPr lang="en-US" sz="2400" err="1">
                <a:solidFill>
                  <a:schemeClr val="accent3">
                    <a:lumMod val="50000"/>
                  </a:schemeClr>
                </a:solidFill>
              </a:rPr>
              <a:t>Esiopetuksessa</a:t>
            </a:r>
            <a:r>
              <a:rPr lang="en-US" sz="2400">
                <a:solidFill>
                  <a:schemeClr val="accent3">
                    <a:lumMod val="50000"/>
                  </a:schemeClr>
                </a:solidFill>
              </a:rPr>
              <a:t> </a:t>
            </a:r>
            <a:r>
              <a:rPr lang="en-US" sz="2400" err="1">
                <a:solidFill>
                  <a:schemeClr val="accent3">
                    <a:lumMod val="50000"/>
                  </a:schemeClr>
                </a:solidFill>
              </a:rPr>
              <a:t>laaditaan</a:t>
            </a:r>
            <a:r>
              <a:rPr lang="en-US" sz="2400">
                <a:solidFill>
                  <a:schemeClr val="accent3">
                    <a:lumMod val="50000"/>
                  </a:schemeClr>
                </a:solidFill>
              </a:rPr>
              <a:t> </a:t>
            </a:r>
            <a:r>
              <a:rPr lang="en-US" sz="2400" err="1">
                <a:solidFill>
                  <a:schemeClr val="accent3">
                    <a:lumMod val="50000"/>
                  </a:schemeClr>
                </a:solidFill>
              </a:rPr>
              <a:t>tuetun</a:t>
            </a:r>
            <a:r>
              <a:rPr lang="en-US" sz="2400">
                <a:solidFill>
                  <a:schemeClr val="accent3">
                    <a:lumMod val="50000"/>
                  </a:schemeClr>
                </a:solidFill>
              </a:rPr>
              <a:t> </a:t>
            </a:r>
            <a:r>
              <a:rPr lang="en-US" sz="2400" err="1">
                <a:solidFill>
                  <a:schemeClr val="accent3">
                    <a:lumMod val="50000"/>
                  </a:schemeClr>
                </a:solidFill>
              </a:rPr>
              <a:t>vasun</a:t>
            </a:r>
            <a:r>
              <a:rPr lang="en-US" sz="2400">
                <a:solidFill>
                  <a:schemeClr val="accent3">
                    <a:lumMod val="50000"/>
                  </a:schemeClr>
                </a:solidFill>
              </a:rPr>
              <a:t> </a:t>
            </a:r>
            <a:r>
              <a:rPr lang="en-US" sz="2400" err="1">
                <a:solidFill>
                  <a:schemeClr val="accent3">
                    <a:lumMod val="50000"/>
                  </a:schemeClr>
                </a:solidFill>
              </a:rPr>
              <a:t>pohjalta</a:t>
            </a:r>
            <a:r>
              <a:rPr lang="en-US" sz="2400">
                <a:solidFill>
                  <a:schemeClr val="accent3">
                    <a:lumMod val="50000"/>
                  </a:schemeClr>
                </a:solidFill>
              </a:rPr>
              <a:t> </a:t>
            </a:r>
            <a:r>
              <a:rPr lang="en-US" sz="2400" err="1">
                <a:solidFill>
                  <a:schemeClr val="accent3">
                    <a:lumMod val="50000"/>
                  </a:schemeClr>
                </a:solidFill>
              </a:rPr>
              <a:t>oppimissuunnitelma</a:t>
            </a:r>
            <a:r>
              <a:rPr lang="en-US" sz="2400">
                <a:solidFill>
                  <a:schemeClr val="accent3">
                    <a:lumMod val="50000"/>
                  </a:schemeClr>
                </a:solidFill>
              </a:rPr>
              <a:t>.</a:t>
            </a:r>
          </a:p>
          <a:p>
            <a:pPr marL="383540" indent="-383540">
              <a:lnSpc>
                <a:spcPct val="94000"/>
              </a:lnSpc>
              <a:spcAft>
                <a:spcPts val="200"/>
              </a:spcAft>
              <a:buFont typeface="Wingdings" pitchFamily="2" charset="2"/>
              <a:buChar char="§"/>
            </a:pPr>
            <a:r>
              <a:rPr lang="en-US" sz="2400">
                <a:solidFill>
                  <a:schemeClr val="accent3">
                    <a:lumMod val="50000"/>
                  </a:schemeClr>
                </a:solidFill>
              </a:rPr>
              <a:t>Jos </a:t>
            </a:r>
            <a:r>
              <a:rPr lang="en-US" sz="2400" err="1">
                <a:solidFill>
                  <a:schemeClr val="accent3">
                    <a:lumMod val="50000"/>
                  </a:schemeClr>
                </a:solidFill>
              </a:rPr>
              <a:t>tuki</a:t>
            </a:r>
            <a:r>
              <a:rPr lang="en-US" sz="2400">
                <a:solidFill>
                  <a:schemeClr val="accent3">
                    <a:lumMod val="50000"/>
                  </a:schemeClr>
                </a:solidFill>
              </a:rPr>
              <a:t> </a:t>
            </a:r>
            <a:r>
              <a:rPr lang="en-US" sz="2400" err="1">
                <a:solidFill>
                  <a:schemeClr val="accent3">
                    <a:lumMod val="50000"/>
                  </a:schemeClr>
                </a:solidFill>
              </a:rPr>
              <a:t>alkaa</a:t>
            </a:r>
            <a:r>
              <a:rPr lang="en-US" sz="2400">
                <a:solidFill>
                  <a:schemeClr val="accent3">
                    <a:lumMod val="50000"/>
                  </a:schemeClr>
                </a:solidFill>
              </a:rPr>
              <a:t>  </a:t>
            </a:r>
            <a:r>
              <a:rPr lang="en-US" sz="2400" err="1">
                <a:solidFill>
                  <a:schemeClr val="accent3">
                    <a:lumMod val="50000"/>
                  </a:schemeClr>
                </a:solidFill>
              </a:rPr>
              <a:t>vasta</a:t>
            </a:r>
            <a:r>
              <a:rPr lang="en-US" sz="2400">
                <a:solidFill>
                  <a:schemeClr val="accent3">
                    <a:lumMod val="50000"/>
                  </a:schemeClr>
                </a:solidFill>
              </a:rPr>
              <a:t> </a:t>
            </a:r>
            <a:r>
              <a:rPr lang="en-US" sz="2400" err="1">
                <a:solidFill>
                  <a:schemeClr val="accent3">
                    <a:lumMod val="50000"/>
                  </a:schemeClr>
                </a:solidFill>
              </a:rPr>
              <a:t>esikoulussa</a:t>
            </a:r>
            <a:r>
              <a:rPr lang="en-US" sz="2400">
                <a:solidFill>
                  <a:schemeClr val="accent3">
                    <a:lumMod val="50000"/>
                  </a:schemeClr>
                </a:solidFill>
              </a:rPr>
              <a:t>, </a:t>
            </a:r>
            <a:r>
              <a:rPr lang="en-US" sz="2400" err="1">
                <a:solidFill>
                  <a:schemeClr val="accent3">
                    <a:lumMod val="50000"/>
                  </a:schemeClr>
                </a:solidFill>
              </a:rPr>
              <a:t>laaditaan</a:t>
            </a:r>
            <a:r>
              <a:rPr lang="en-US" sz="2400">
                <a:solidFill>
                  <a:schemeClr val="accent3">
                    <a:lumMod val="50000"/>
                  </a:schemeClr>
                </a:solidFill>
              </a:rPr>
              <a:t> </a:t>
            </a:r>
            <a:r>
              <a:rPr lang="en-US" sz="2400" err="1">
                <a:solidFill>
                  <a:schemeClr val="accent3">
                    <a:lumMod val="50000"/>
                  </a:schemeClr>
                </a:solidFill>
              </a:rPr>
              <a:t>pedagoginen</a:t>
            </a:r>
            <a:r>
              <a:rPr lang="en-US" sz="2400">
                <a:solidFill>
                  <a:schemeClr val="accent3">
                    <a:lumMod val="50000"/>
                  </a:schemeClr>
                </a:solidFill>
              </a:rPr>
              <a:t> </a:t>
            </a:r>
            <a:r>
              <a:rPr lang="en-US" sz="2400" err="1">
                <a:solidFill>
                  <a:schemeClr val="accent3">
                    <a:lumMod val="50000"/>
                  </a:schemeClr>
                </a:solidFill>
              </a:rPr>
              <a:t>arvio</a:t>
            </a:r>
            <a:r>
              <a:rPr lang="en-US" sz="2400">
                <a:solidFill>
                  <a:schemeClr val="accent3">
                    <a:lumMod val="50000"/>
                  </a:schemeClr>
                </a:solidFill>
              </a:rPr>
              <a:t> ja </a:t>
            </a:r>
            <a:r>
              <a:rPr lang="en-US" sz="2400" err="1">
                <a:solidFill>
                  <a:schemeClr val="accent3">
                    <a:lumMod val="50000"/>
                  </a:schemeClr>
                </a:solidFill>
              </a:rPr>
              <a:t>oppimissuunnitelma</a:t>
            </a:r>
            <a:r>
              <a:rPr lang="en-US" sz="2400">
                <a:solidFill>
                  <a:schemeClr val="accent3">
                    <a:lumMod val="50000"/>
                  </a:schemeClr>
                </a:solidFill>
              </a:rPr>
              <a:t>. </a:t>
            </a:r>
          </a:p>
          <a:p>
            <a:pPr marL="383540" indent="-383540">
              <a:lnSpc>
                <a:spcPct val="94000"/>
              </a:lnSpc>
              <a:spcAft>
                <a:spcPts val="200"/>
              </a:spcAft>
              <a:buFont typeface="Wingdings" pitchFamily="2" charset="2"/>
              <a:buChar char="§"/>
            </a:pPr>
            <a:r>
              <a:rPr lang="en-US" sz="2400" err="1">
                <a:solidFill>
                  <a:schemeClr val="accent3">
                    <a:lumMod val="50000"/>
                  </a:schemeClr>
                </a:solidFill>
              </a:rPr>
              <a:t>Tarkoittaa</a:t>
            </a:r>
            <a:r>
              <a:rPr lang="en-US" sz="2400">
                <a:solidFill>
                  <a:schemeClr val="accent3">
                    <a:lumMod val="50000"/>
                  </a:schemeClr>
                </a:solidFill>
              </a:rPr>
              <a:t> </a:t>
            </a:r>
            <a:r>
              <a:rPr lang="en-US" sz="2400" err="1">
                <a:solidFill>
                  <a:schemeClr val="accent3">
                    <a:lumMod val="50000"/>
                  </a:schemeClr>
                </a:solidFill>
              </a:rPr>
              <a:t>vahvempaa</a:t>
            </a:r>
            <a:r>
              <a:rPr lang="en-US" sz="2400">
                <a:solidFill>
                  <a:schemeClr val="accent3">
                    <a:lumMod val="50000"/>
                  </a:schemeClr>
                </a:solidFill>
              </a:rPr>
              <a:t>, </a:t>
            </a:r>
            <a:r>
              <a:rPr lang="en-US" sz="2400" err="1">
                <a:solidFill>
                  <a:schemeClr val="accent3">
                    <a:lumMod val="50000"/>
                  </a:schemeClr>
                </a:solidFill>
              </a:rPr>
              <a:t>suunnitelmallisempaa</a:t>
            </a:r>
            <a:r>
              <a:rPr lang="en-US" sz="2400">
                <a:solidFill>
                  <a:schemeClr val="accent3">
                    <a:lumMod val="50000"/>
                  </a:schemeClr>
                </a:solidFill>
              </a:rPr>
              <a:t> ja </a:t>
            </a:r>
            <a:r>
              <a:rPr lang="en-US" sz="2400" err="1">
                <a:solidFill>
                  <a:schemeClr val="accent3">
                    <a:lumMod val="50000"/>
                  </a:schemeClr>
                </a:solidFill>
              </a:rPr>
              <a:t>pitkäjänteisempää</a:t>
            </a:r>
            <a:r>
              <a:rPr lang="en-US" sz="2400">
                <a:solidFill>
                  <a:schemeClr val="accent3">
                    <a:lumMod val="50000"/>
                  </a:schemeClr>
                </a:solidFill>
              </a:rPr>
              <a:t> </a:t>
            </a:r>
            <a:r>
              <a:rPr lang="en-US" sz="2400" err="1">
                <a:solidFill>
                  <a:schemeClr val="accent3">
                    <a:lumMod val="50000"/>
                  </a:schemeClr>
                </a:solidFill>
              </a:rPr>
              <a:t>tukea</a:t>
            </a:r>
            <a:r>
              <a:rPr lang="en-US" sz="2400">
                <a:solidFill>
                  <a:schemeClr val="accent3">
                    <a:lumMod val="50000"/>
                  </a:schemeClr>
                </a:solidFill>
              </a:rPr>
              <a:t> </a:t>
            </a:r>
            <a:r>
              <a:rPr lang="en-US" sz="2400" err="1">
                <a:solidFill>
                  <a:schemeClr val="accent3">
                    <a:lumMod val="50000"/>
                  </a:schemeClr>
                </a:solidFill>
              </a:rPr>
              <a:t>arjessa</a:t>
            </a:r>
            <a:r>
              <a:rPr lang="en-US" sz="2400">
                <a:solidFill>
                  <a:schemeClr val="accent3">
                    <a:lumMod val="50000"/>
                  </a:schemeClr>
                </a:solidFill>
              </a:rPr>
              <a:t>.</a:t>
            </a:r>
          </a:p>
          <a:p>
            <a:pPr marL="383540" indent="-383540">
              <a:lnSpc>
                <a:spcPct val="94000"/>
              </a:lnSpc>
              <a:spcAft>
                <a:spcPts val="200"/>
              </a:spcAft>
            </a:pPr>
            <a:endParaRPr lang="en-US" sz="1400">
              <a:solidFill>
                <a:schemeClr val="accent1"/>
              </a:solidFill>
            </a:endParaRPr>
          </a:p>
          <a:p>
            <a:pPr marL="383540" indent="-383540">
              <a:lnSpc>
                <a:spcPct val="94000"/>
              </a:lnSpc>
              <a:spcAft>
                <a:spcPts val="200"/>
              </a:spcAft>
            </a:pPr>
            <a:endParaRPr lang="en-US" sz="1400">
              <a:solidFill>
                <a:schemeClr val="accent1"/>
              </a:solidFill>
            </a:endParaRPr>
          </a:p>
          <a:p>
            <a:pPr marL="383540" indent="-383540">
              <a:lnSpc>
                <a:spcPct val="94000"/>
              </a:lnSpc>
              <a:spcAft>
                <a:spcPts val="200"/>
              </a:spcAft>
            </a:pPr>
            <a:endParaRPr lang="en-US" sz="1400">
              <a:solidFill>
                <a:schemeClr val="accent1"/>
              </a:solidFill>
            </a:endParaRPr>
          </a:p>
          <a:p>
            <a:pPr marL="383540" indent="-383540">
              <a:lnSpc>
                <a:spcPct val="94000"/>
              </a:lnSpc>
              <a:spcAft>
                <a:spcPts val="200"/>
              </a:spcAft>
            </a:pPr>
            <a:endParaRPr lang="en-US" sz="2000"/>
          </a:p>
        </p:txBody>
      </p:sp>
      <p:sp>
        <p:nvSpPr>
          <p:cNvPr id="3" name="Tekstiruutu 2">
            <a:extLst>
              <a:ext uri="{FF2B5EF4-FFF2-40B4-BE49-F238E27FC236}">
                <a16:creationId xmlns:a16="http://schemas.microsoft.com/office/drawing/2014/main" id="{EF3E32DA-3435-4307-9402-B722CB7075E3}"/>
              </a:ext>
            </a:extLst>
          </p:cNvPr>
          <p:cNvSpPr txBox="1"/>
          <p:nvPr/>
        </p:nvSpPr>
        <p:spPr>
          <a:xfrm>
            <a:off x="8646160" y="4571999"/>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i-FI"/>
              <a:t>Lisää teksti napsauttamalla</a:t>
            </a:r>
          </a:p>
        </p:txBody>
      </p:sp>
      <p:sp>
        <p:nvSpPr>
          <p:cNvPr id="5" name="Puhekupla: Suorakulmio, kulmat pyöristettu 4">
            <a:extLst>
              <a:ext uri="{FF2B5EF4-FFF2-40B4-BE49-F238E27FC236}">
                <a16:creationId xmlns:a16="http://schemas.microsoft.com/office/drawing/2014/main" id="{722FD504-D18C-4002-A4FD-0629E972FB47}"/>
              </a:ext>
            </a:extLst>
          </p:cNvPr>
          <p:cNvSpPr/>
          <p:nvPr/>
        </p:nvSpPr>
        <p:spPr>
          <a:xfrm rot="900000">
            <a:off x="8288013" y="1144804"/>
            <a:ext cx="3451951" cy="2341084"/>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a:t>Jokainen kasvattaja toteuttaa sovittuja menetelmiä.</a:t>
            </a:r>
          </a:p>
          <a:p>
            <a:pPr algn="ctr"/>
            <a:r>
              <a:rPr lang="fi-FI" sz="2400"/>
              <a:t>Myös sijaiset ja ryhmässä toimivat </a:t>
            </a:r>
            <a:r>
              <a:rPr lang="fi-FI" sz="2400" err="1"/>
              <a:t>opiskeljat</a:t>
            </a:r>
            <a:r>
              <a:rPr lang="fi-FI" sz="2400"/>
              <a:t>! </a:t>
            </a:r>
          </a:p>
        </p:txBody>
      </p:sp>
      <p:sp>
        <p:nvSpPr>
          <p:cNvPr id="6" name="Tekstiruutu 5">
            <a:extLst>
              <a:ext uri="{FF2B5EF4-FFF2-40B4-BE49-F238E27FC236}">
                <a16:creationId xmlns:a16="http://schemas.microsoft.com/office/drawing/2014/main" id="{1EC650D5-7895-4F66-85D6-34C33B39428C}"/>
              </a:ext>
            </a:extLst>
          </p:cNvPr>
          <p:cNvSpPr txBox="1"/>
          <p:nvPr/>
        </p:nvSpPr>
        <p:spPr>
          <a:xfrm>
            <a:off x="8251190" y="5071109"/>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i-FI"/>
              <a:t>Lisää teksti napsauttamalla</a:t>
            </a:r>
          </a:p>
        </p:txBody>
      </p:sp>
    </p:spTree>
    <p:extLst>
      <p:ext uri="{BB962C8B-B14F-4D97-AF65-F5344CB8AC3E}">
        <p14:creationId xmlns:p14="http://schemas.microsoft.com/office/powerpoint/2010/main" val="23131916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eform 6">
            <a:extLst>
              <a:ext uri="{FF2B5EF4-FFF2-40B4-BE49-F238E27FC236}">
                <a16:creationId xmlns:a16="http://schemas.microsoft.com/office/drawing/2014/main" id="{D09F5552-39CF-49BE-9BA3-F2C2E97DD9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21" name="Rectangle 11">
            <a:extLst>
              <a:ext uri="{FF2B5EF4-FFF2-40B4-BE49-F238E27FC236}">
                <a16:creationId xmlns:a16="http://schemas.microsoft.com/office/drawing/2014/main" id="{6CCDD5D4-DC0E-4B2C-8B6B-FCAA00ECE0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Otsikko 1">
            <a:extLst>
              <a:ext uri="{FF2B5EF4-FFF2-40B4-BE49-F238E27FC236}">
                <a16:creationId xmlns:a16="http://schemas.microsoft.com/office/drawing/2014/main" id="{93E4CAD2-C2F2-C644-ACA6-838D66DF5DF1}"/>
              </a:ext>
            </a:extLst>
          </p:cNvPr>
          <p:cNvSpPr>
            <a:spLocks noGrp="1"/>
          </p:cNvSpPr>
          <p:nvPr>
            <p:ph type="title"/>
          </p:nvPr>
        </p:nvSpPr>
        <p:spPr>
          <a:xfrm>
            <a:off x="1112890" y="1205130"/>
            <a:ext cx="3587384" cy="4374833"/>
          </a:xfrm>
        </p:spPr>
        <p:txBody>
          <a:bodyPr vert="horz" lIns="91440" tIns="45720" rIns="91440" bIns="45720" rtlCol="0" anchor="ctr">
            <a:normAutofit/>
          </a:bodyPr>
          <a:lstStyle/>
          <a:p>
            <a:pPr algn="ctr">
              <a:lnSpc>
                <a:spcPct val="90000"/>
              </a:lnSpc>
            </a:pPr>
            <a:r>
              <a:rPr lang="en-US" sz="6000" spc="200" err="1">
                <a:solidFill>
                  <a:srgbClr val="7030A0"/>
                </a:solidFill>
                <a:latin typeface="+mj-lt"/>
              </a:rPr>
              <a:t>Erityinen</a:t>
            </a:r>
            <a:r>
              <a:rPr lang="en-US" sz="6000" spc="200">
                <a:solidFill>
                  <a:srgbClr val="7030A0"/>
                </a:solidFill>
                <a:latin typeface="+mj-lt"/>
              </a:rPr>
              <a:t> </a:t>
            </a:r>
            <a:r>
              <a:rPr lang="en-US" sz="6000" spc="200" err="1">
                <a:solidFill>
                  <a:srgbClr val="7030A0"/>
                </a:solidFill>
                <a:latin typeface="+mj-lt"/>
              </a:rPr>
              <a:t>tuki</a:t>
            </a:r>
            <a:br>
              <a:rPr lang="en-US" sz="6000" spc="200">
                <a:solidFill>
                  <a:srgbClr val="7030A0"/>
                </a:solidFill>
                <a:latin typeface="+mj-lt"/>
              </a:rPr>
            </a:br>
            <a:br>
              <a:rPr lang="en-US" sz="4000" spc="200">
                <a:latin typeface="+mj-lt"/>
              </a:rPr>
            </a:br>
            <a:r>
              <a:rPr lang="en-US" sz="2000" b="0" cap="none" spc="200">
                <a:solidFill>
                  <a:schemeClr val="tx2"/>
                </a:solidFill>
                <a:latin typeface="+mj-lt"/>
                <a:hlinkClick r:id="rId2">
                  <a:extLst>
                    <a:ext uri="{A12FA001-AC4F-418D-AE19-62706E023703}">
                      <ahyp:hlinkClr xmlns:ahyp="http://schemas.microsoft.com/office/drawing/2018/hyperlinkcolor" val="tx"/>
                    </a:ext>
                  </a:extLst>
                </a:hlinkClick>
              </a:rPr>
              <a:t>https://www.finlex.fi/fi/laki/ajantasa/1998/19980628#l4p17</a:t>
            </a:r>
            <a:endParaRPr lang="en-US" sz="2000" b="0" spc="200">
              <a:solidFill>
                <a:schemeClr val="tx2"/>
              </a:solidFill>
              <a:latin typeface="+mj-lt"/>
            </a:endParaRPr>
          </a:p>
        </p:txBody>
      </p:sp>
      <p:graphicFrame>
        <p:nvGraphicFramePr>
          <p:cNvPr id="22" name="Tekstin paikkamerkki 3">
            <a:extLst>
              <a:ext uri="{FF2B5EF4-FFF2-40B4-BE49-F238E27FC236}">
                <a16:creationId xmlns:a16="http://schemas.microsoft.com/office/drawing/2014/main" id="{CAFBCE24-A263-43F3-BE00-E8717BB67078}"/>
              </a:ext>
            </a:extLst>
          </p:cNvPr>
          <p:cNvGraphicFramePr/>
          <p:nvPr>
            <p:extLst>
              <p:ext uri="{D42A27DB-BD31-4B8C-83A1-F6EECF244321}">
                <p14:modId xmlns:p14="http://schemas.microsoft.com/office/powerpoint/2010/main" val="901443050"/>
              </p:ext>
            </p:extLst>
          </p:nvPr>
        </p:nvGraphicFramePr>
        <p:xfrm>
          <a:off x="4924338" y="318783"/>
          <a:ext cx="6526634" cy="6308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519465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04C6617-538A-034C-A97E-7871187C2356}"/>
              </a:ext>
            </a:extLst>
          </p:cNvPr>
          <p:cNvSpPr>
            <a:spLocks noGrp="1"/>
          </p:cNvSpPr>
          <p:nvPr>
            <p:ph type="title"/>
          </p:nvPr>
        </p:nvSpPr>
        <p:spPr>
          <a:xfrm>
            <a:off x="1251678" y="382385"/>
            <a:ext cx="10178322" cy="1840698"/>
          </a:xfrm>
        </p:spPr>
        <p:txBody>
          <a:bodyPr>
            <a:normAutofit fontScale="90000"/>
          </a:bodyPr>
          <a:lstStyle/>
          <a:p>
            <a:r>
              <a:rPr lang="fi-FI"/>
              <a:t>Tarina 1</a:t>
            </a:r>
            <a:br>
              <a:rPr lang="fi-FI"/>
            </a:br>
            <a:r>
              <a:rPr lang="fi-FI" sz="2800"/>
              <a:t>2-</a:t>
            </a:r>
            <a:r>
              <a:rPr lang="fi-FI" sz="2800" cap="none"/>
              <a:t>vuotias lapsi aloittaa varhaiskasvatuksen ryhmässä. Hän ei puhu. vuorovaikutus on häilyvää ja ohjeet eivät aivan tavoita lasta. </a:t>
            </a:r>
            <a:endParaRPr lang="fi-FI" sz="2800"/>
          </a:p>
        </p:txBody>
      </p:sp>
      <p:sp>
        <p:nvSpPr>
          <p:cNvPr id="3" name="Sisällön paikkamerkki 2">
            <a:extLst>
              <a:ext uri="{FF2B5EF4-FFF2-40B4-BE49-F238E27FC236}">
                <a16:creationId xmlns:a16="http://schemas.microsoft.com/office/drawing/2014/main" id="{6B68B4D5-9034-6B45-87DE-A2A45BF5B90F}"/>
              </a:ext>
            </a:extLst>
          </p:cNvPr>
          <p:cNvSpPr>
            <a:spLocks noGrp="1"/>
          </p:cNvSpPr>
          <p:nvPr>
            <p:ph idx="1"/>
          </p:nvPr>
        </p:nvSpPr>
        <p:spPr>
          <a:xfrm>
            <a:off x="1371600" y="2285999"/>
            <a:ext cx="9601200" cy="4572001"/>
          </a:xfrm>
        </p:spPr>
        <p:txBody>
          <a:bodyPr vert="horz" lIns="91440" tIns="45720" rIns="91440" bIns="45720" rtlCol="0" anchor="t">
            <a:normAutofit fontScale="92500" lnSpcReduction="10000"/>
          </a:bodyPr>
          <a:lstStyle/>
          <a:p>
            <a:pPr>
              <a:buFont typeface="Wingdings" pitchFamily="2" charset="2"/>
              <a:buChar char="§"/>
            </a:pPr>
            <a:r>
              <a:rPr lang="fi-FI"/>
              <a:t>Tiimin aikuiset havainnoivat lasta ja keskustelevat vanhemman kanssa.</a:t>
            </a:r>
          </a:p>
          <a:p>
            <a:pPr>
              <a:buFont typeface="Wingdings" pitchFamily="2" charset="2"/>
              <a:buChar char="§"/>
            </a:pPr>
            <a:r>
              <a:rPr lang="fi-FI" err="1"/>
              <a:t>Veo</a:t>
            </a:r>
            <a:r>
              <a:rPr lang="fi-FI"/>
              <a:t> kutsutaan havainnoimaan lasta.</a:t>
            </a:r>
          </a:p>
          <a:p>
            <a:pPr>
              <a:buFont typeface="Wingdings" pitchFamily="2" charset="2"/>
              <a:buChar char="§"/>
            </a:pPr>
            <a:r>
              <a:rPr lang="fi-FI"/>
              <a:t>Vanhemmat kutsutan keskusteluun ja kuullaan heidän havainnoistaan ja esimerkiksi heidän omasta kielen oppimisestaan tai lapsen sisaruksista.</a:t>
            </a:r>
          </a:p>
          <a:p>
            <a:pPr>
              <a:buFont typeface="Wingdings" pitchFamily="2" charset="2"/>
              <a:buChar char="§"/>
            </a:pPr>
            <a:r>
              <a:rPr lang="fi-FI"/>
              <a:t>Yleinen tuki alkaa ja tilannetta seurataan. Jos yleinen tuki ei riitä, </a:t>
            </a:r>
            <a:r>
              <a:rPr lang="fi-FI" err="1"/>
              <a:t>veo</a:t>
            </a:r>
            <a:r>
              <a:rPr lang="fi-FI"/>
              <a:t> on vanhempien suostumuksella yhteydessä lastenneuvolan terveydenhoitajaan.</a:t>
            </a:r>
          </a:p>
          <a:p>
            <a:pPr>
              <a:buFont typeface="Wingdings" pitchFamily="2" charset="2"/>
              <a:buChar char="§"/>
            </a:pPr>
            <a:r>
              <a:rPr lang="fi-FI"/>
              <a:t>Lapsi ohjautuu puheterapia-arvioon.</a:t>
            </a:r>
          </a:p>
          <a:p>
            <a:pPr>
              <a:buFont typeface="Wingdings" pitchFamily="2" charset="2"/>
              <a:buChar char="§"/>
            </a:pPr>
            <a:r>
              <a:rPr lang="fi-FI"/>
              <a:t>Tehostettu tuki aloitetaan, jos kieli ei kehity, ja nopeasti jos vuorovaikutus ei edisty.</a:t>
            </a:r>
          </a:p>
          <a:p>
            <a:pPr>
              <a:buFont typeface="Wingdings" pitchFamily="2" charset="2"/>
              <a:buChar char="§"/>
            </a:pPr>
            <a:r>
              <a:rPr lang="fi-FI"/>
              <a:t>Puheterapeutti laatii arvion ja mahdollisesti lähettää lapsen psykologin tai lasten neurologin tutkimukseen. Lausunnot saadaan. </a:t>
            </a:r>
          </a:p>
          <a:p>
            <a:pPr>
              <a:buFont typeface="Wingdings" pitchFamily="2" charset="2"/>
              <a:buChar char="§"/>
            </a:pPr>
            <a:r>
              <a:rPr lang="fi-FI"/>
              <a:t>Erityinen tuki aloitetaan lausunnon pohjalta joko määräaikaisesti tai varhaiskasvatusoikeuden loppuun. Se tarkastetaan tarvittaessa vähintään vuosittain. Lapsi saa mahdollisesti oman avustajan/ohjaajan.</a:t>
            </a:r>
          </a:p>
          <a:p>
            <a:pPr>
              <a:buFont typeface="Wingdings" pitchFamily="2" charset="2"/>
              <a:buChar char="§"/>
            </a:pPr>
            <a:endParaRPr lang="fi-FI"/>
          </a:p>
          <a:p>
            <a:pPr marL="0" indent="0">
              <a:buNone/>
            </a:pPr>
            <a:endParaRPr lang="fi-FI"/>
          </a:p>
          <a:p>
            <a:pPr marL="0" indent="0">
              <a:buNone/>
            </a:pPr>
            <a:endParaRPr lang="fi-FI"/>
          </a:p>
        </p:txBody>
      </p:sp>
    </p:spTree>
    <p:extLst>
      <p:ext uri="{BB962C8B-B14F-4D97-AF65-F5344CB8AC3E}">
        <p14:creationId xmlns:p14="http://schemas.microsoft.com/office/powerpoint/2010/main" val="30714052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9F6B053-3B37-4D46-8B4B-B75319EF5F67}"/>
              </a:ext>
            </a:extLst>
          </p:cNvPr>
          <p:cNvSpPr>
            <a:spLocks noGrp="1"/>
          </p:cNvSpPr>
          <p:nvPr>
            <p:ph type="title"/>
          </p:nvPr>
        </p:nvSpPr>
        <p:spPr>
          <a:xfrm>
            <a:off x="1251678" y="382385"/>
            <a:ext cx="10178322" cy="1740030"/>
          </a:xfrm>
        </p:spPr>
        <p:txBody>
          <a:bodyPr>
            <a:normAutofit fontScale="90000"/>
          </a:bodyPr>
          <a:lstStyle/>
          <a:p>
            <a:r>
              <a:rPr lang="fi-FI"/>
              <a:t>Tarina 2</a:t>
            </a:r>
            <a:br>
              <a:rPr lang="fi-FI"/>
            </a:br>
            <a:r>
              <a:rPr lang="fi-FI" sz="2800" cap="none"/>
              <a:t>Lapsi on n. 1,5 vuotias ja hänellä on diagnoosi Downin syndrooma. Hän aloittaa päiväkodissa nyt äidin työllistyessä</a:t>
            </a:r>
            <a:endParaRPr lang="fi-FI" sz="2800"/>
          </a:p>
        </p:txBody>
      </p:sp>
      <p:sp>
        <p:nvSpPr>
          <p:cNvPr id="3" name="Sisällön paikkamerkki 2">
            <a:extLst>
              <a:ext uri="{FF2B5EF4-FFF2-40B4-BE49-F238E27FC236}">
                <a16:creationId xmlns:a16="http://schemas.microsoft.com/office/drawing/2014/main" id="{CB4FD420-9566-004A-AD97-00D938FB8EB9}"/>
              </a:ext>
            </a:extLst>
          </p:cNvPr>
          <p:cNvSpPr>
            <a:spLocks noGrp="1"/>
          </p:cNvSpPr>
          <p:nvPr>
            <p:ph idx="1"/>
          </p:nvPr>
        </p:nvSpPr>
        <p:spPr>
          <a:xfrm>
            <a:off x="1371600" y="2122415"/>
            <a:ext cx="10178322" cy="4501409"/>
          </a:xfrm>
        </p:spPr>
        <p:txBody>
          <a:bodyPr>
            <a:normAutofit/>
          </a:bodyPr>
          <a:lstStyle/>
          <a:p>
            <a:pPr>
              <a:buFont typeface="Wingdings" pitchFamily="2" charset="2"/>
              <a:buChar char="§"/>
            </a:pPr>
            <a:r>
              <a:rPr lang="fi-FI" err="1"/>
              <a:t>Veon</a:t>
            </a:r>
            <a:r>
              <a:rPr lang="fi-FI"/>
              <a:t> ja esimerkiksi ryhmän </a:t>
            </a:r>
            <a:r>
              <a:rPr lang="fi-FI" err="1"/>
              <a:t>vo:n</a:t>
            </a:r>
            <a:r>
              <a:rPr lang="fi-FI"/>
              <a:t> kotikäynti. </a:t>
            </a:r>
          </a:p>
          <a:p>
            <a:pPr>
              <a:buFont typeface="Wingdings" pitchFamily="2" charset="2"/>
              <a:buChar char="§"/>
            </a:pPr>
            <a:r>
              <a:rPr lang="fi-FI"/>
              <a:t>Vanhempien toiveet ja lapsen tarpeet kirjataan kotikäynnin yhteydessä.</a:t>
            </a:r>
          </a:p>
          <a:p>
            <a:pPr>
              <a:buFont typeface="Wingdings" pitchFamily="2" charset="2"/>
              <a:buChar char="§"/>
            </a:pPr>
            <a:r>
              <a:rPr lang="fi-FI"/>
              <a:t>Pohditaan soveltuva ryhmä ja lasten erityisohjaajan tarve.</a:t>
            </a:r>
          </a:p>
          <a:p>
            <a:pPr>
              <a:buFont typeface="Wingdings" pitchFamily="2" charset="2"/>
              <a:buChar char="§"/>
            </a:pPr>
            <a:r>
              <a:rPr lang="fi-FI"/>
              <a:t>Tiimi tiedotetaan lapsen tilanteesta.</a:t>
            </a:r>
          </a:p>
          <a:p>
            <a:pPr>
              <a:buFont typeface="Wingdings" pitchFamily="2" charset="2"/>
              <a:buChar char="§"/>
            </a:pPr>
            <a:r>
              <a:rPr lang="fi-FI"/>
              <a:t>Erityinen tuki aloitetaan vanhempien kanssa sopimalla asiantuntijalausunnon pohjalta  ja tuettu varhaiskasvatussuunnitelma laaditaan yhdessä vanhempien kanssa.</a:t>
            </a:r>
          </a:p>
          <a:p>
            <a:pPr>
              <a:buFont typeface="Wingdings" pitchFamily="2" charset="2"/>
              <a:buChar char="§"/>
            </a:pPr>
            <a:r>
              <a:rPr lang="fi-FI"/>
              <a:t>Kaikkien ryhmän aikuisten ja myös sijaisten on tunnettava suunnitelma.</a:t>
            </a:r>
          </a:p>
          <a:p>
            <a:pPr>
              <a:buFont typeface="Wingdings" pitchFamily="2" charset="2"/>
              <a:buChar char="§"/>
            </a:pPr>
            <a:r>
              <a:rPr lang="fi-FI"/>
              <a:t>Suunnitelmaa noudatetaan, sen vaikuttavuutta havainnoidaan.</a:t>
            </a:r>
          </a:p>
          <a:p>
            <a:pPr>
              <a:buFont typeface="Wingdings" pitchFamily="2" charset="2"/>
              <a:buChar char="§"/>
            </a:pPr>
            <a:r>
              <a:rPr lang="fi-FI"/>
              <a:t>Suunnitelmasta keskustellaan vanhempien kanssa, ja sitä täydennetään tarvittaessa tai</a:t>
            </a:r>
            <a:r>
              <a:rPr lang="fi-FI" u="sng"/>
              <a:t> vähintään </a:t>
            </a:r>
            <a:r>
              <a:rPr lang="fi-FI"/>
              <a:t>kerran vuodessa. </a:t>
            </a:r>
          </a:p>
          <a:p>
            <a:pPr marL="0" indent="0">
              <a:buNone/>
            </a:pPr>
            <a:endParaRPr lang="fi-FI"/>
          </a:p>
          <a:p>
            <a:endParaRPr lang="fi-FI"/>
          </a:p>
          <a:p>
            <a:pPr marL="0" indent="0">
              <a:buNone/>
            </a:pPr>
            <a:endParaRPr lang="fi-FI"/>
          </a:p>
        </p:txBody>
      </p:sp>
    </p:spTree>
    <p:extLst>
      <p:ext uri="{BB962C8B-B14F-4D97-AF65-F5344CB8AC3E}">
        <p14:creationId xmlns:p14="http://schemas.microsoft.com/office/powerpoint/2010/main" val="42902887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BE5EF1B-5A8F-1744-9376-535BE9550069}"/>
              </a:ext>
            </a:extLst>
          </p:cNvPr>
          <p:cNvSpPr>
            <a:spLocks noGrp="1"/>
          </p:cNvSpPr>
          <p:nvPr>
            <p:ph type="title"/>
          </p:nvPr>
        </p:nvSpPr>
        <p:spPr>
          <a:xfrm>
            <a:off x="1371600" y="382385"/>
            <a:ext cx="10178322" cy="1492132"/>
          </a:xfrm>
        </p:spPr>
        <p:txBody>
          <a:bodyPr>
            <a:normAutofit fontScale="90000"/>
          </a:bodyPr>
          <a:lstStyle/>
          <a:p>
            <a:r>
              <a:rPr lang="fi-FI"/>
              <a:t>Tarina 3 </a:t>
            </a:r>
            <a:br>
              <a:rPr lang="fi-FI"/>
            </a:br>
            <a:r>
              <a:rPr lang="fi-FI" sz="2800" cap="none"/>
              <a:t>5v. lapsen leikki ei suju. Hän joutuu ristiriitoihin ja ryhmän sääntöjen noudattaminen on hankalaa. Eskari alkaa syksyllä.</a:t>
            </a:r>
            <a:endParaRPr lang="fi-FI" sz="2800"/>
          </a:p>
        </p:txBody>
      </p:sp>
      <p:sp>
        <p:nvSpPr>
          <p:cNvPr id="3" name="Sisällön paikkamerkki 2">
            <a:extLst>
              <a:ext uri="{FF2B5EF4-FFF2-40B4-BE49-F238E27FC236}">
                <a16:creationId xmlns:a16="http://schemas.microsoft.com/office/drawing/2014/main" id="{6EF7B2A3-2582-8A40-B2CF-9AB0331DD1A0}"/>
              </a:ext>
            </a:extLst>
          </p:cNvPr>
          <p:cNvSpPr>
            <a:spLocks noGrp="1"/>
          </p:cNvSpPr>
          <p:nvPr>
            <p:ph idx="1"/>
          </p:nvPr>
        </p:nvSpPr>
        <p:spPr>
          <a:xfrm>
            <a:off x="1371600" y="1946245"/>
            <a:ext cx="10297486" cy="4697835"/>
          </a:xfrm>
        </p:spPr>
        <p:txBody>
          <a:bodyPr>
            <a:normAutofit/>
          </a:bodyPr>
          <a:lstStyle/>
          <a:p>
            <a:pPr>
              <a:buFont typeface="Wingdings" pitchFamily="2" charset="2"/>
              <a:buChar char="§"/>
            </a:pPr>
            <a:r>
              <a:rPr lang="fi-FI"/>
              <a:t>Tiimin aikuiset havainnoivat lasta.</a:t>
            </a:r>
          </a:p>
          <a:p>
            <a:pPr>
              <a:buFont typeface="Wingdings" pitchFamily="2" charset="2"/>
              <a:buChar char="§"/>
            </a:pPr>
            <a:r>
              <a:rPr lang="fi-FI" err="1"/>
              <a:t>Veo</a:t>
            </a:r>
            <a:r>
              <a:rPr lang="fi-FI"/>
              <a:t> tutustuu lapseen ja ryhmän tilanteeseen. Mitä on tehty lapsen tukemiseksi? </a:t>
            </a:r>
          </a:p>
          <a:p>
            <a:pPr>
              <a:buFont typeface="Wingdings" pitchFamily="2" charset="2"/>
              <a:buChar char="§"/>
            </a:pPr>
            <a:r>
              <a:rPr lang="fi-FI"/>
              <a:t>Vanhemmat kutsutaan keskusteluun ja tehostetun tuen mahdollisuus, lapsen tukemiseksi, nostetaan esiin. </a:t>
            </a:r>
          </a:p>
          <a:p>
            <a:pPr>
              <a:buFont typeface="Wingdings" pitchFamily="2" charset="2"/>
              <a:buChar char="§"/>
            </a:pPr>
            <a:r>
              <a:rPr lang="fi-FI"/>
              <a:t>Tehostettu tuki aloitetaan, jos sen merkityksestä ollaan yksimielisiä ja yleisen tuen tukitoimet eivät ole olleet lasta hyödyttäviä. Tuki kirjataan lapsen vasuun, joka täydennetään tarvittaessa. Lapsi siirtyy esiopetukseen tehostetun tuen turvin.</a:t>
            </a:r>
          </a:p>
          <a:p>
            <a:pPr>
              <a:buFont typeface="Wingdings" pitchFamily="2" charset="2"/>
              <a:buChar char="§"/>
            </a:pPr>
            <a:r>
              <a:rPr lang="fi-FI"/>
              <a:t>Esiopetuksessa tuen tarve tarkastetaan ja vanhempien kanssa keskustellaan. Jos tuki lopetetaan se merkitään vasuun. </a:t>
            </a:r>
          </a:p>
          <a:p>
            <a:pPr>
              <a:buFont typeface="Wingdings" pitchFamily="2" charset="2"/>
              <a:buChar char="§"/>
            </a:pPr>
            <a:r>
              <a:rPr lang="fi-FI"/>
              <a:t>Jos tukea jatketaan laaditan lapselle oppimissuunnitelma, jonka vaikuttavuutta havainnoidaan ja joka arvioidaan keväällä. Tuki lopetetaan tai jatkuu kouluun. </a:t>
            </a:r>
          </a:p>
          <a:p>
            <a:pPr marL="0" indent="0">
              <a:buNone/>
            </a:pPr>
            <a:endParaRPr lang="fi-FI"/>
          </a:p>
        </p:txBody>
      </p:sp>
    </p:spTree>
    <p:extLst>
      <p:ext uri="{BB962C8B-B14F-4D97-AF65-F5344CB8AC3E}">
        <p14:creationId xmlns:p14="http://schemas.microsoft.com/office/powerpoint/2010/main" val="16224463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83BC720-4A3A-7743-AC62-27FA2B37A1F5}"/>
              </a:ext>
            </a:extLst>
          </p:cNvPr>
          <p:cNvSpPr>
            <a:spLocks noGrp="1"/>
          </p:cNvSpPr>
          <p:nvPr>
            <p:ph type="title"/>
          </p:nvPr>
        </p:nvSpPr>
        <p:spPr>
          <a:xfrm>
            <a:off x="1251678" y="382384"/>
            <a:ext cx="10178322" cy="1580639"/>
          </a:xfrm>
        </p:spPr>
        <p:txBody>
          <a:bodyPr>
            <a:normAutofit/>
          </a:bodyPr>
          <a:lstStyle/>
          <a:p>
            <a:r>
              <a:rPr lang="fi-FI"/>
              <a:t>Tarina 4</a:t>
            </a:r>
            <a:br>
              <a:rPr lang="fi-FI"/>
            </a:br>
            <a:r>
              <a:rPr lang="fi-FI" sz="2800" cap="none"/>
              <a:t>Lapsi aloittaa esiopetuksen. opettaja huomaan että lapsen on vaikea oppia nimiä, värejä, kirjaimia ja lukujonotaitoja.</a:t>
            </a:r>
            <a:endParaRPr lang="fi-FI" sz="2800"/>
          </a:p>
        </p:txBody>
      </p:sp>
      <p:sp>
        <p:nvSpPr>
          <p:cNvPr id="3" name="Sisällön paikkamerkki 2">
            <a:extLst>
              <a:ext uri="{FF2B5EF4-FFF2-40B4-BE49-F238E27FC236}">
                <a16:creationId xmlns:a16="http://schemas.microsoft.com/office/drawing/2014/main" id="{D9F6FFC3-35CB-6B4C-9552-DDAE675630A6}"/>
              </a:ext>
            </a:extLst>
          </p:cNvPr>
          <p:cNvSpPr>
            <a:spLocks noGrp="1"/>
          </p:cNvSpPr>
          <p:nvPr>
            <p:ph idx="1"/>
          </p:nvPr>
        </p:nvSpPr>
        <p:spPr>
          <a:xfrm>
            <a:off x="1251678" y="2105637"/>
            <a:ext cx="10178322" cy="4496499"/>
          </a:xfrm>
        </p:spPr>
        <p:txBody>
          <a:bodyPr>
            <a:normAutofit fontScale="85000" lnSpcReduction="20000"/>
          </a:bodyPr>
          <a:lstStyle/>
          <a:p>
            <a:r>
              <a:rPr lang="fi-FI" sz="2800"/>
              <a:t>Tiimin aikuiset havainnoivat.</a:t>
            </a:r>
          </a:p>
          <a:p>
            <a:r>
              <a:rPr lang="fi-FI" sz="2800" err="1"/>
              <a:t>Veo</a:t>
            </a:r>
            <a:r>
              <a:rPr lang="fi-FI" sz="2800"/>
              <a:t> kutsutaan lasta havainnoiman.</a:t>
            </a:r>
          </a:p>
          <a:p>
            <a:r>
              <a:rPr lang="fi-FI" sz="2800"/>
              <a:t>Keskustellaan vanhempien kanssa.</a:t>
            </a:r>
          </a:p>
          <a:p>
            <a:r>
              <a:rPr lang="fi-FI" sz="2800" err="1"/>
              <a:t>Veo</a:t>
            </a:r>
            <a:r>
              <a:rPr lang="fi-FI" sz="2800"/>
              <a:t> on vanhemman suostumuksella yhteydessä lastenneuvolan terveydenhoitajaan.</a:t>
            </a:r>
          </a:p>
          <a:p>
            <a:r>
              <a:rPr lang="fi-FI" sz="2800"/>
              <a:t>Lapsi saa suosituksen psykologin tutkimukseen. </a:t>
            </a:r>
          </a:p>
          <a:p>
            <a:r>
              <a:rPr lang="fi-FI" sz="2800"/>
              <a:t>Lapsen tilanteesta laaditaan pedagoginen arvio (oma </a:t>
            </a:r>
            <a:r>
              <a:rPr lang="fi-FI" sz="2800" err="1"/>
              <a:t>vo</a:t>
            </a:r>
            <a:r>
              <a:rPr lang="fi-FI" sz="2800"/>
              <a:t>) ja </a:t>
            </a:r>
            <a:r>
              <a:rPr lang="fi-FI" sz="2800" err="1"/>
              <a:t>veo</a:t>
            </a:r>
            <a:r>
              <a:rPr lang="fi-FI" sz="2800"/>
              <a:t> laatii oppimissuunnitelman. </a:t>
            </a:r>
          </a:p>
          <a:p>
            <a:r>
              <a:rPr lang="fi-FI" sz="2800"/>
              <a:t>Tuki laitetaan jatkumaan 31.3. saakka ja vanhempain keskustelu pidetään ennen tätä päivämäärää. Oppimissuunnitelma arvioidaan. Tuki lopetetaan tai jatketaan kouluun.</a:t>
            </a:r>
          </a:p>
          <a:p>
            <a:pPr marL="0" indent="0">
              <a:buNone/>
            </a:pPr>
            <a:endParaRPr lang="fi-FI"/>
          </a:p>
        </p:txBody>
      </p:sp>
    </p:spTree>
    <p:extLst>
      <p:ext uri="{BB962C8B-B14F-4D97-AF65-F5344CB8AC3E}">
        <p14:creationId xmlns:p14="http://schemas.microsoft.com/office/powerpoint/2010/main" val="2742939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06D4F85-1F02-B06C-2DE6-14A086779B90}"/>
              </a:ext>
            </a:extLst>
          </p:cNvPr>
          <p:cNvSpPr>
            <a:spLocks noGrp="1"/>
          </p:cNvSpPr>
          <p:nvPr>
            <p:ph type="title"/>
          </p:nvPr>
        </p:nvSpPr>
        <p:spPr/>
        <p:txBody>
          <a:bodyPr/>
          <a:lstStyle/>
          <a:p>
            <a:r>
              <a:rPr lang="fi-FI" dirty="0"/>
              <a:t>Uusien vasun perusteiden mukaiset päivitykset</a:t>
            </a:r>
          </a:p>
        </p:txBody>
      </p:sp>
      <p:sp>
        <p:nvSpPr>
          <p:cNvPr id="3" name="Sisällön paikkamerkki 2">
            <a:extLst>
              <a:ext uri="{FF2B5EF4-FFF2-40B4-BE49-F238E27FC236}">
                <a16:creationId xmlns:a16="http://schemas.microsoft.com/office/drawing/2014/main" id="{78406013-EC63-300A-3F05-47FA20A5B193}"/>
              </a:ext>
            </a:extLst>
          </p:cNvPr>
          <p:cNvSpPr>
            <a:spLocks noGrp="1"/>
          </p:cNvSpPr>
          <p:nvPr>
            <p:ph idx="1"/>
          </p:nvPr>
        </p:nvSpPr>
        <p:spPr/>
        <p:txBody>
          <a:bodyPr>
            <a:noAutofit/>
          </a:bodyPr>
          <a:lstStyle/>
          <a:p>
            <a:pPr algn="l"/>
            <a:r>
              <a:rPr lang="fi-FI" sz="2400" dirty="0">
                <a:solidFill>
                  <a:srgbClr val="000A48"/>
                </a:solidFill>
                <a:latin typeface="Open Sans" panose="020B0604020202020204" pitchFamily="34" charset="0"/>
              </a:rPr>
              <a:t>M</a:t>
            </a:r>
            <a:r>
              <a:rPr lang="fi-FI" sz="2400" b="0" i="0" dirty="0">
                <a:solidFill>
                  <a:srgbClr val="000A48"/>
                </a:solidFill>
                <a:effectLst/>
                <a:latin typeface="Open Sans" panose="020B0604020202020204" pitchFamily="34" charset="0"/>
              </a:rPr>
              <a:t>ääritellään entistä tarkemmin kolmitasoisen tuen mallin mukaan tuen tasot ja muodot sekä se, miten tukea annetaan. </a:t>
            </a:r>
          </a:p>
          <a:p>
            <a:pPr algn="l"/>
            <a:r>
              <a:rPr lang="fi-FI" sz="2400" b="0" i="0" dirty="0">
                <a:solidFill>
                  <a:srgbClr val="000A48"/>
                </a:solidFill>
                <a:effectLst/>
                <a:latin typeface="Open Sans" panose="020B0604020202020204" pitchFamily="34" charset="0"/>
              </a:rPr>
              <a:t>Kolmitasoisen tuen mallissa lapselle annettavan tuen tasot jaotellaan yleiseen, tehostettuun ja erityiseen tukeen. Tuen tarve arvioidaan lapsen yksilölliseen tuen tarpeen perusteella. </a:t>
            </a:r>
          </a:p>
          <a:p>
            <a:pPr algn="l"/>
            <a:r>
              <a:rPr lang="fi-FI" sz="2400" b="0" i="0" dirty="0">
                <a:solidFill>
                  <a:srgbClr val="000A48"/>
                </a:solidFill>
                <a:effectLst/>
                <a:latin typeface="Open Sans" panose="020B0604020202020204" pitchFamily="34" charset="0"/>
              </a:rPr>
              <a:t>Lapselle tulee mm. oikeus varhaiskasvatukseen osallistumisen edellyttämiin apuvälineisiin ja uudistus näkyy myös jokaiselle lapselle tehtävässä henkilökohtaisessa varhaiskasvatussuunnitelmassa.</a:t>
            </a:r>
          </a:p>
        </p:txBody>
      </p:sp>
    </p:spTree>
    <p:extLst>
      <p:ext uri="{BB962C8B-B14F-4D97-AF65-F5344CB8AC3E}">
        <p14:creationId xmlns:p14="http://schemas.microsoft.com/office/powerpoint/2010/main" val="26449821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n paikkamerkki 3">
            <a:extLst>
              <a:ext uri="{FF2B5EF4-FFF2-40B4-BE49-F238E27FC236}">
                <a16:creationId xmlns:a16="http://schemas.microsoft.com/office/drawing/2014/main" id="{2A5B6E7D-B3ED-4042-975E-6A069D0A57E7}"/>
              </a:ext>
            </a:extLst>
          </p:cNvPr>
          <p:cNvSpPr>
            <a:spLocks noGrp="1"/>
          </p:cNvSpPr>
          <p:nvPr>
            <p:ph type="body" sz="half" idx="2"/>
          </p:nvPr>
        </p:nvSpPr>
        <p:spPr>
          <a:xfrm>
            <a:off x="251986" y="370489"/>
            <a:ext cx="6933521" cy="6117021"/>
          </a:xfrm>
        </p:spPr>
        <p:txBody>
          <a:bodyPr vert="horz" lIns="91440" tIns="45720" rIns="91440" bIns="45720" rtlCol="0">
            <a:normAutofit/>
          </a:bodyPr>
          <a:lstStyle/>
          <a:p>
            <a:pPr marL="457200" indent="-457200">
              <a:lnSpc>
                <a:spcPct val="94000"/>
              </a:lnSpc>
              <a:spcAft>
                <a:spcPts val="200"/>
              </a:spcAft>
              <a:buFont typeface="Arial" panose="020B0604020202020204" pitchFamily="34" charset="0"/>
              <a:buChar char="•"/>
            </a:pPr>
            <a:r>
              <a:rPr lang="en-US" sz="2800" err="1">
                <a:solidFill>
                  <a:schemeClr val="tx1"/>
                </a:solidFill>
              </a:rPr>
              <a:t>Kehitysvammalain</a:t>
            </a:r>
            <a:r>
              <a:rPr lang="en-US" sz="2800">
                <a:solidFill>
                  <a:schemeClr val="tx1"/>
                </a:solidFill>
              </a:rPr>
              <a:t> </a:t>
            </a:r>
            <a:r>
              <a:rPr lang="en-US" sz="2800" err="1">
                <a:solidFill>
                  <a:schemeClr val="tx1"/>
                </a:solidFill>
              </a:rPr>
              <a:t>mukaisena</a:t>
            </a:r>
            <a:r>
              <a:rPr lang="en-US" sz="2800">
                <a:solidFill>
                  <a:schemeClr val="tx1"/>
                </a:solidFill>
              </a:rPr>
              <a:t> </a:t>
            </a:r>
            <a:r>
              <a:rPr lang="en-US" sz="2800" err="1">
                <a:solidFill>
                  <a:schemeClr val="tx1"/>
                </a:solidFill>
              </a:rPr>
              <a:t>erityishuoltona</a:t>
            </a:r>
            <a:r>
              <a:rPr lang="en-US" sz="2800">
                <a:solidFill>
                  <a:schemeClr val="tx1"/>
                </a:solidFill>
              </a:rPr>
              <a:t> alle </a:t>
            </a:r>
            <a:r>
              <a:rPr lang="en-US" sz="2800" err="1">
                <a:solidFill>
                  <a:schemeClr val="tx1"/>
                </a:solidFill>
              </a:rPr>
              <a:t>kouluikäisen</a:t>
            </a:r>
            <a:r>
              <a:rPr lang="en-US" sz="2800">
                <a:solidFill>
                  <a:schemeClr val="tx1"/>
                </a:solidFill>
              </a:rPr>
              <a:t> </a:t>
            </a:r>
            <a:r>
              <a:rPr lang="en-US" sz="2800" err="1">
                <a:solidFill>
                  <a:schemeClr val="tx1"/>
                </a:solidFill>
              </a:rPr>
              <a:t>lapsen</a:t>
            </a:r>
            <a:r>
              <a:rPr lang="en-US" sz="2800">
                <a:solidFill>
                  <a:schemeClr val="tx1"/>
                </a:solidFill>
              </a:rPr>
              <a:t> </a:t>
            </a:r>
            <a:r>
              <a:rPr lang="en-US" sz="2800" err="1">
                <a:solidFill>
                  <a:schemeClr val="tx1"/>
                </a:solidFill>
              </a:rPr>
              <a:t>kuntouttava</a:t>
            </a:r>
            <a:r>
              <a:rPr lang="en-US" sz="2800">
                <a:solidFill>
                  <a:schemeClr val="tx1"/>
                </a:solidFill>
              </a:rPr>
              <a:t> </a:t>
            </a:r>
            <a:r>
              <a:rPr lang="en-US" sz="2800" err="1">
                <a:solidFill>
                  <a:schemeClr val="tx1"/>
                </a:solidFill>
              </a:rPr>
              <a:t>varhaiskasvatus</a:t>
            </a:r>
            <a:r>
              <a:rPr lang="en-US" sz="2800">
                <a:solidFill>
                  <a:schemeClr val="tx1"/>
                </a:solidFill>
              </a:rPr>
              <a:t> </a:t>
            </a:r>
            <a:r>
              <a:rPr lang="en-US" sz="2800" err="1">
                <a:solidFill>
                  <a:schemeClr val="tx1"/>
                </a:solidFill>
              </a:rPr>
              <a:t>tulee</a:t>
            </a:r>
            <a:r>
              <a:rPr lang="en-US" sz="2800">
                <a:solidFill>
                  <a:schemeClr val="tx1"/>
                </a:solidFill>
              </a:rPr>
              <a:t> </a:t>
            </a:r>
            <a:r>
              <a:rPr lang="en-US" sz="2800" err="1">
                <a:solidFill>
                  <a:schemeClr val="tx1"/>
                </a:solidFill>
              </a:rPr>
              <a:t>järjestää</a:t>
            </a:r>
            <a:r>
              <a:rPr lang="en-US" sz="2800">
                <a:solidFill>
                  <a:schemeClr val="tx1"/>
                </a:solidFill>
              </a:rPr>
              <a:t> </a:t>
            </a:r>
            <a:r>
              <a:rPr lang="en-US" sz="2800" err="1">
                <a:solidFill>
                  <a:schemeClr val="tx1"/>
                </a:solidFill>
              </a:rPr>
              <a:t>silloin</a:t>
            </a:r>
            <a:r>
              <a:rPr lang="en-US" sz="2800">
                <a:solidFill>
                  <a:schemeClr val="tx1"/>
                </a:solidFill>
              </a:rPr>
              <a:t>, </a:t>
            </a:r>
            <a:r>
              <a:rPr lang="en-US" sz="2800" err="1">
                <a:solidFill>
                  <a:schemeClr val="tx1"/>
                </a:solidFill>
              </a:rPr>
              <a:t>kun</a:t>
            </a:r>
            <a:r>
              <a:rPr lang="en-US" sz="2800">
                <a:solidFill>
                  <a:schemeClr val="tx1"/>
                </a:solidFill>
              </a:rPr>
              <a:t> </a:t>
            </a:r>
            <a:r>
              <a:rPr lang="en-US" sz="2800" err="1">
                <a:solidFill>
                  <a:schemeClr val="tx1"/>
                </a:solidFill>
              </a:rPr>
              <a:t>varhaiskasvatuslain</a:t>
            </a:r>
            <a:r>
              <a:rPr lang="en-US" sz="2800">
                <a:solidFill>
                  <a:schemeClr val="tx1"/>
                </a:solidFill>
              </a:rPr>
              <a:t> </a:t>
            </a:r>
            <a:r>
              <a:rPr lang="en-US" sz="2800" err="1">
                <a:solidFill>
                  <a:schemeClr val="tx1"/>
                </a:solidFill>
              </a:rPr>
              <a:t>mukaiset</a:t>
            </a:r>
            <a:r>
              <a:rPr lang="en-US" sz="2800">
                <a:solidFill>
                  <a:schemeClr val="tx1"/>
                </a:solidFill>
              </a:rPr>
              <a:t> </a:t>
            </a:r>
            <a:r>
              <a:rPr lang="en-US" sz="2800" err="1">
                <a:solidFill>
                  <a:schemeClr val="tx1"/>
                </a:solidFill>
              </a:rPr>
              <a:t>palvelut</a:t>
            </a:r>
            <a:r>
              <a:rPr lang="en-US" sz="2800">
                <a:solidFill>
                  <a:schemeClr val="tx1"/>
                </a:solidFill>
              </a:rPr>
              <a:t> </a:t>
            </a:r>
            <a:r>
              <a:rPr lang="en-US" sz="2800" err="1">
                <a:solidFill>
                  <a:schemeClr val="tx1"/>
                </a:solidFill>
              </a:rPr>
              <a:t>eivät</a:t>
            </a:r>
            <a:r>
              <a:rPr lang="en-US" sz="2800">
                <a:solidFill>
                  <a:schemeClr val="tx1"/>
                </a:solidFill>
              </a:rPr>
              <a:t> </a:t>
            </a:r>
            <a:r>
              <a:rPr lang="en-US" sz="2800" err="1">
                <a:solidFill>
                  <a:schemeClr val="tx1"/>
                </a:solidFill>
              </a:rPr>
              <a:t>riitä</a:t>
            </a:r>
            <a:r>
              <a:rPr lang="en-US" sz="2800">
                <a:solidFill>
                  <a:schemeClr val="tx1"/>
                </a:solidFill>
              </a:rPr>
              <a:t> </a:t>
            </a:r>
            <a:r>
              <a:rPr lang="en-US" sz="2800" err="1">
                <a:solidFill>
                  <a:schemeClr val="tx1"/>
                </a:solidFill>
              </a:rPr>
              <a:t>kattamaan</a:t>
            </a:r>
            <a:r>
              <a:rPr lang="en-US" sz="2800">
                <a:solidFill>
                  <a:schemeClr val="tx1"/>
                </a:solidFill>
              </a:rPr>
              <a:t> </a:t>
            </a:r>
            <a:r>
              <a:rPr lang="en-US" sz="2800" err="1">
                <a:solidFill>
                  <a:schemeClr val="tx1"/>
                </a:solidFill>
              </a:rPr>
              <a:t>lapsen</a:t>
            </a:r>
            <a:r>
              <a:rPr lang="en-US" sz="2800">
                <a:solidFill>
                  <a:schemeClr val="tx1"/>
                </a:solidFill>
              </a:rPr>
              <a:t> </a:t>
            </a:r>
            <a:r>
              <a:rPr lang="en-US" sz="2800" err="1">
                <a:solidFill>
                  <a:schemeClr val="tx1"/>
                </a:solidFill>
              </a:rPr>
              <a:t>hoidon</a:t>
            </a:r>
            <a:r>
              <a:rPr lang="en-US" sz="2800">
                <a:solidFill>
                  <a:schemeClr val="tx1"/>
                </a:solidFill>
              </a:rPr>
              <a:t> </a:t>
            </a:r>
            <a:r>
              <a:rPr lang="en-US" sz="2800" err="1">
                <a:solidFill>
                  <a:schemeClr val="tx1"/>
                </a:solidFill>
              </a:rPr>
              <a:t>tarvetta</a:t>
            </a:r>
            <a:r>
              <a:rPr lang="en-US" sz="2800">
                <a:solidFill>
                  <a:schemeClr val="tx1"/>
                </a:solidFill>
              </a:rPr>
              <a:t> tai </a:t>
            </a:r>
            <a:r>
              <a:rPr lang="en-US" sz="2800" err="1">
                <a:solidFill>
                  <a:schemeClr val="tx1"/>
                </a:solidFill>
              </a:rPr>
              <a:t>kun</a:t>
            </a:r>
            <a:r>
              <a:rPr lang="en-US" sz="2800">
                <a:solidFill>
                  <a:schemeClr val="tx1"/>
                </a:solidFill>
              </a:rPr>
              <a:t> </a:t>
            </a:r>
            <a:r>
              <a:rPr lang="en-US" sz="2800" err="1">
                <a:solidFill>
                  <a:schemeClr val="tx1"/>
                </a:solidFill>
              </a:rPr>
              <a:t>lapsen</a:t>
            </a:r>
            <a:r>
              <a:rPr lang="en-US" sz="2800">
                <a:solidFill>
                  <a:schemeClr val="tx1"/>
                </a:solidFill>
              </a:rPr>
              <a:t> </a:t>
            </a:r>
            <a:r>
              <a:rPr lang="en-US" sz="2800" err="1">
                <a:solidFill>
                  <a:schemeClr val="tx1"/>
                </a:solidFill>
              </a:rPr>
              <a:t>hoidon</a:t>
            </a:r>
            <a:r>
              <a:rPr lang="en-US" sz="2800">
                <a:solidFill>
                  <a:schemeClr val="tx1"/>
                </a:solidFill>
              </a:rPr>
              <a:t> </a:t>
            </a:r>
            <a:r>
              <a:rPr lang="en-US" sz="2800" err="1">
                <a:solidFill>
                  <a:schemeClr val="tx1"/>
                </a:solidFill>
              </a:rPr>
              <a:t>tarpeen</a:t>
            </a:r>
            <a:r>
              <a:rPr lang="en-US" sz="2800">
                <a:solidFill>
                  <a:schemeClr val="tx1"/>
                </a:solidFill>
              </a:rPr>
              <a:t> on </a:t>
            </a:r>
            <a:r>
              <a:rPr lang="en-US" sz="2800" err="1">
                <a:solidFill>
                  <a:schemeClr val="tx1"/>
                </a:solidFill>
              </a:rPr>
              <a:t>ensisijaisesti</a:t>
            </a:r>
            <a:r>
              <a:rPr lang="en-US" sz="2800">
                <a:solidFill>
                  <a:schemeClr val="tx1"/>
                </a:solidFill>
              </a:rPr>
              <a:t> </a:t>
            </a:r>
            <a:r>
              <a:rPr lang="en-US" sz="2800" err="1">
                <a:solidFill>
                  <a:schemeClr val="tx1"/>
                </a:solidFill>
              </a:rPr>
              <a:t>katsottava</a:t>
            </a:r>
            <a:r>
              <a:rPr lang="en-US" sz="2800">
                <a:solidFill>
                  <a:schemeClr val="tx1"/>
                </a:solidFill>
              </a:rPr>
              <a:t> </a:t>
            </a:r>
            <a:r>
              <a:rPr lang="en-US" sz="2800" err="1">
                <a:solidFill>
                  <a:schemeClr val="tx1"/>
                </a:solidFill>
              </a:rPr>
              <a:t>johtuvan</a:t>
            </a:r>
            <a:r>
              <a:rPr lang="en-US" sz="2800">
                <a:solidFill>
                  <a:schemeClr val="tx1"/>
                </a:solidFill>
              </a:rPr>
              <a:t> </a:t>
            </a:r>
            <a:r>
              <a:rPr lang="en-US" sz="2800" err="1">
                <a:solidFill>
                  <a:schemeClr val="tx1"/>
                </a:solidFill>
              </a:rPr>
              <a:t>lapsen</a:t>
            </a:r>
            <a:r>
              <a:rPr lang="en-US" sz="2800">
                <a:solidFill>
                  <a:schemeClr val="tx1"/>
                </a:solidFill>
              </a:rPr>
              <a:t> </a:t>
            </a:r>
            <a:r>
              <a:rPr lang="en-US" sz="2800" err="1">
                <a:solidFill>
                  <a:schemeClr val="tx1"/>
                </a:solidFill>
              </a:rPr>
              <a:t>kehitysvammasta</a:t>
            </a:r>
            <a:r>
              <a:rPr lang="en-US" sz="2800">
                <a:solidFill>
                  <a:schemeClr val="tx1"/>
                </a:solidFill>
              </a:rPr>
              <a:t>. </a:t>
            </a:r>
          </a:p>
          <a:p>
            <a:pPr marL="384048" indent="-384048">
              <a:lnSpc>
                <a:spcPct val="94000"/>
              </a:lnSpc>
              <a:spcAft>
                <a:spcPts val="200"/>
              </a:spcAft>
            </a:pPr>
            <a:endParaRPr lang="en-US" sz="2800">
              <a:solidFill>
                <a:schemeClr val="tx1"/>
              </a:solidFill>
            </a:endParaRPr>
          </a:p>
          <a:p>
            <a:pPr marL="457200" indent="-457200">
              <a:lnSpc>
                <a:spcPct val="94000"/>
              </a:lnSpc>
              <a:spcAft>
                <a:spcPts val="200"/>
              </a:spcAft>
              <a:buFont typeface="Arial" panose="020B0604020202020204" pitchFamily="34" charset="0"/>
              <a:buChar char="•"/>
            </a:pPr>
            <a:r>
              <a:rPr lang="en-US" sz="2800" err="1">
                <a:solidFill>
                  <a:schemeClr val="tx1"/>
                </a:solidFill>
              </a:rPr>
              <a:t>Tällöin</a:t>
            </a:r>
            <a:r>
              <a:rPr lang="en-US" sz="2800">
                <a:solidFill>
                  <a:schemeClr val="tx1"/>
                </a:solidFill>
              </a:rPr>
              <a:t> </a:t>
            </a:r>
            <a:r>
              <a:rPr lang="en-US" sz="2800" err="1">
                <a:solidFill>
                  <a:schemeClr val="tx1"/>
                </a:solidFill>
              </a:rPr>
              <a:t>varhaiskasvatus</a:t>
            </a:r>
            <a:r>
              <a:rPr lang="en-US" sz="2800">
                <a:solidFill>
                  <a:schemeClr val="tx1"/>
                </a:solidFill>
              </a:rPr>
              <a:t> on </a:t>
            </a:r>
            <a:r>
              <a:rPr lang="en-US" sz="2800" err="1">
                <a:solidFill>
                  <a:schemeClr val="tx1"/>
                </a:solidFill>
              </a:rPr>
              <a:t>maksutonta</a:t>
            </a:r>
            <a:r>
              <a:rPr lang="en-US" sz="2800">
                <a:solidFill>
                  <a:schemeClr val="tx1"/>
                </a:solidFill>
              </a:rPr>
              <a:t> </a:t>
            </a:r>
            <a:r>
              <a:rPr lang="en-US" sz="2800" err="1">
                <a:solidFill>
                  <a:schemeClr val="tx1"/>
                </a:solidFill>
              </a:rPr>
              <a:t>kuntouttavan</a:t>
            </a:r>
            <a:r>
              <a:rPr lang="en-US" sz="2800">
                <a:solidFill>
                  <a:schemeClr val="tx1"/>
                </a:solidFill>
              </a:rPr>
              <a:t> </a:t>
            </a:r>
            <a:r>
              <a:rPr lang="en-US" sz="2800" err="1">
                <a:solidFill>
                  <a:schemeClr val="tx1"/>
                </a:solidFill>
              </a:rPr>
              <a:t>osuuden</a:t>
            </a:r>
            <a:r>
              <a:rPr lang="en-US" sz="2800">
                <a:solidFill>
                  <a:schemeClr val="tx1"/>
                </a:solidFill>
              </a:rPr>
              <a:t> </a:t>
            </a:r>
            <a:r>
              <a:rPr lang="en-US" sz="2800" err="1">
                <a:solidFill>
                  <a:schemeClr val="tx1"/>
                </a:solidFill>
              </a:rPr>
              <a:t>mukaisesti</a:t>
            </a:r>
            <a:r>
              <a:rPr lang="en-US" sz="2800">
                <a:solidFill>
                  <a:schemeClr val="tx1"/>
                </a:solidFill>
              </a:rPr>
              <a:t>.</a:t>
            </a:r>
          </a:p>
          <a:p>
            <a:pPr marL="384048" indent="-384048">
              <a:lnSpc>
                <a:spcPct val="94000"/>
              </a:lnSpc>
              <a:spcAft>
                <a:spcPts val="200"/>
              </a:spcAft>
            </a:pPr>
            <a:endParaRPr lang="en-US" sz="2800"/>
          </a:p>
        </p:txBody>
      </p:sp>
    </p:spTree>
    <p:extLst>
      <p:ext uri="{BB962C8B-B14F-4D97-AF65-F5344CB8AC3E}">
        <p14:creationId xmlns:p14="http://schemas.microsoft.com/office/powerpoint/2010/main" val="986320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DC2FB89-56DB-4B68-8E49-D7F819416E6C}"/>
              </a:ext>
            </a:extLst>
          </p:cNvPr>
          <p:cNvSpPr>
            <a:spLocks noGrp="1"/>
          </p:cNvSpPr>
          <p:nvPr>
            <p:ph type="title"/>
          </p:nvPr>
        </p:nvSpPr>
        <p:spPr>
          <a:xfrm>
            <a:off x="960660" y="131885"/>
            <a:ext cx="3118972" cy="1160585"/>
          </a:xfrm>
        </p:spPr>
        <p:txBody>
          <a:bodyPr>
            <a:normAutofit/>
          </a:bodyPr>
          <a:lstStyle/>
          <a:p>
            <a:r>
              <a:rPr lang="fi-FI" sz="2400"/>
              <a:t>ITSETUNNON MERKITYS LAPSEN JA NUOREN ELÄMÄSSÄ</a:t>
            </a:r>
          </a:p>
        </p:txBody>
      </p:sp>
      <p:sp>
        <p:nvSpPr>
          <p:cNvPr id="3" name="Sisällön paikkamerkki 2">
            <a:extLst>
              <a:ext uri="{FF2B5EF4-FFF2-40B4-BE49-F238E27FC236}">
                <a16:creationId xmlns:a16="http://schemas.microsoft.com/office/drawing/2014/main" id="{6803C157-8375-412A-8B2F-90B31C9A0D34}"/>
              </a:ext>
            </a:extLst>
          </p:cNvPr>
          <p:cNvSpPr>
            <a:spLocks noGrp="1"/>
          </p:cNvSpPr>
          <p:nvPr>
            <p:ph idx="1"/>
          </p:nvPr>
        </p:nvSpPr>
        <p:spPr>
          <a:xfrm>
            <a:off x="878799" y="1292470"/>
            <a:ext cx="3282694" cy="5433645"/>
          </a:xfrm>
        </p:spPr>
        <p:txBody>
          <a:bodyPr>
            <a:normAutofit fontScale="40000" lnSpcReduction="20000"/>
          </a:bodyPr>
          <a:lstStyle/>
          <a:p>
            <a:pPr marL="0" indent="0">
              <a:buNone/>
            </a:pPr>
            <a:endParaRPr lang="fi-FI" sz="1000"/>
          </a:p>
          <a:p>
            <a:pPr marL="0" indent="0">
              <a:buNone/>
            </a:pPr>
            <a:r>
              <a:rPr lang="fi-FI" sz="4800"/>
              <a:t>Itsetunnolla tarkoitetaan itsensä tuntemista, hyväksymistä ja arvostamista. Hyvällä itsetunnolla on yhteyksiä muun muassa mielen hyvinvointiin, kokemukseen omista vaikutusmahdollisuuksista ja selviytymiseen stressitilanteissa. Itsetunto kehittyy läpi elämän, mutta lapsuutta ja nuoruutta pidetään tärkeinä ikävaiheina itsetunnon rakentumisen kannalta. Moni vanhempi pohtiikin, kuinka tukea lapsen tai nuoren itsetunnon kehittymistä. Kokosimme muutamia vinkkejä pohdintojen tueksi</a:t>
            </a:r>
            <a:r>
              <a:rPr lang="fi-FI" sz="3500"/>
              <a:t>. (HUS-sometyöryhmä)</a:t>
            </a:r>
          </a:p>
        </p:txBody>
      </p:sp>
      <p:pic>
        <p:nvPicPr>
          <p:cNvPr id="1026" name="Picture 2" descr="Kuvan esikatselu">
            <a:extLst>
              <a:ext uri="{FF2B5EF4-FFF2-40B4-BE49-F238E27FC236}">
                <a16:creationId xmlns:a16="http://schemas.microsoft.com/office/drawing/2014/main" id="{9DD8EA02-EFCF-4C97-BBEC-4108D8D7B80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076025" y="0"/>
            <a:ext cx="811597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8547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4EAF718-37D9-AA44-9383-B770AE8DF854}"/>
              </a:ext>
            </a:extLst>
          </p:cNvPr>
          <p:cNvSpPr>
            <a:spLocks noGrp="1"/>
          </p:cNvSpPr>
          <p:nvPr>
            <p:ph type="title"/>
          </p:nvPr>
        </p:nvSpPr>
        <p:spPr>
          <a:xfrm>
            <a:off x="878840" y="271462"/>
            <a:ext cx="10993120" cy="774700"/>
          </a:xfrm>
        </p:spPr>
        <p:txBody>
          <a:bodyPr>
            <a:noAutofit/>
          </a:bodyPr>
          <a:lstStyle/>
          <a:p>
            <a:pPr algn="ctr"/>
            <a:r>
              <a:rPr lang="fi-FI" sz="2800"/>
              <a:t>Lapsen tuki- LAPSELLA ON OIKEUS HOITOON, HUOLENPITOON JA TUKEEN</a:t>
            </a:r>
          </a:p>
        </p:txBody>
      </p:sp>
      <p:sp>
        <p:nvSpPr>
          <p:cNvPr id="3" name="Sisällön paikkamerkki 2">
            <a:extLst>
              <a:ext uri="{FF2B5EF4-FFF2-40B4-BE49-F238E27FC236}">
                <a16:creationId xmlns:a16="http://schemas.microsoft.com/office/drawing/2014/main" id="{D9A20FBD-4AD1-8A40-BFE9-F8CC6573C90C}"/>
              </a:ext>
            </a:extLst>
          </p:cNvPr>
          <p:cNvSpPr>
            <a:spLocks noGrp="1"/>
          </p:cNvSpPr>
          <p:nvPr>
            <p:ph idx="1"/>
          </p:nvPr>
        </p:nvSpPr>
        <p:spPr>
          <a:xfrm>
            <a:off x="1614170" y="5947410"/>
            <a:ext cx="9540240" cy="791528"/>
          </a:xfrm>
        </p:spPr>
        <p:txBody>
          <a:bodyPr vert="horz" lIns="91440" tIns="45720" rIns="91440" bIns="45720" rtlCol="0" anchor="t">
            <a:normAutofit/>
          </a:bodyPr>
          <a:lstStyle/>
          <a:p>
            <a:pPr marL="0" indent="0">
              <a:buNone/>
            </a:pPr>
            <a:r>
              <a:rPr lang="fi-FI"/>
              <a:t> </a:t>
            </a:r>
            <a:r>
              <a:rPr lang="fi-FI" sz="2800">
                <a:hlinkClick r:id="rId3"/>
              </a:rPr>
              <a:t>https://www.youtube.com/watch?v=nsvCyprelDM</a:t>
            </a:r>
            <a:r>
              <a:rPr lang="fi-FI" sz="2800"/>
              <a:t> </a:t>
            </a:r>
            <a:r>
              <a:rPr lang="fi-FI" sz="2800">
                <a:ea typeface="+mn-lt"/>
                <a:cs typeface="+mn-lt"/>
              </a:rPr>
              <a:t>(n. 10 min) </a:t>
            </a:r>
            <a:endParaRPr lang="fi-FI" sz="2800"/>
          </a:p>
        </p:txBody>
      </p:sp>
      <p:pic>
        <p:nvPicPr>
          <p:cNvPr id="4" name="Online-media 3" descr="Lapsen tuki - Lapsella on oikeus hoitoon, huolenpitoon ja tukeen">
            <a:hlinkClick r:id="" action="ppaction://media"/>
            <a:extLst>
              <a:ext uri="{FF2B5EF4-FFF2-40B4-BE49-F238E27FC236}">
                <a16:creationId xmlns:a16="http://schemas.microsoft.com/office/drawing/2014/main" id="{CC051885-F0F2-2A49-8654-7DCDE9F0E9CA}"/>
              </a:ext>
            </a:extLst>
          </p:cNvPr>
          <p:cNvPicPr>
            <a:picLocks noRot="1" noChangeAspect="1"/>
          </p:cNvPicPr>
          <p:nvPr>
            <a:videoFile r:link="rId1"/>
          </p:nvPr>
        </p:nvPicPr>
        <p:blipFill>
          <a:blip r:embed="rId4"/>
          <a:stretch>
            <a:fillRect/>
          </a:stretch>
        </p:blipFill>
        <p:spPr>
          <a:xfrm>
            <a:off x="2177546" y="1217612"/>
            <a:ext cx="8189967" cy="4627332"/>
          </a:xfrm>
          <a:prstGeom prst="rect">
            <a:avLst/>
          </a:prstGeom>
        </p:spPr>
      </p:pic>
    </p:spTree>
    <p:extLst>
      <p:ext uri="{BB962C8B-B14F-4D97-AF65-F5344CB8AC3E}">
        <p14:creationId xmlns:p14="http://schemas.microsoft.com/office/powerpoint/2010/main" val="3753851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7CD8ED2-BCA0-475A-95E2-D2234D27C68B}"/>
              </a:ext>
            </a:extLst>
          </p:cNvPr>
          <p:cNvSpPr>
            <a:spLocks noGrp="1"/>
          </p:cNvSpPr>
          <p:nvPr>
            <p:ph type="title"/>
          </p:nvPr>
        </p:nvSpPr>
        <p:spPr>
          <a:xfrm>
            <a:off x="1096179" y="685800"/>
            <a:ext cx="9876621" cy="790662"/>
          </a:xfrm>
        </p:spPr>
        <p:txBody>
          <a:bodyPr>
            <a:normAutofit fontScale="90000"/>
          </a:bodyPr>
          <a:lstStyle/>
          <a:p>
            <a:r>
              <a:rPr lang="fi-FI" b="1"/>
              <a:t>Vinkkejä </a:t>
            </a:r>
            <a:r>
              <a:rPr lang="fi-FI" b="1" err="1"/>
              <a:t>SIVUSTOista</a:t>
            </a:r>
            <a:r>
              <a:rPr lang="fi-FI" b="1"/>
              <a:t> ja kirjoista </a:t>
            </a:r>
            <a:br>
              <a:rPr lang="fi-FI" b="1"/>
            </a:br>
            <a:br>
              <a:rPr lang="fi-FI" b="1"/>
            </a:br>
            <a:br>
              <a:rPr lang="fi-FI" b="1"/>
            </a:br>
            <a:endParaRPr lang="fi-FI"/>
          </a:p>
        </p:txBody>
      </p:sp>
      <p:sp>
        <p:nvSpPr>
          <p:cNvPr id="3" name="Sisällön paikkamerkki 2">
            <a:extLst>
              <a:ext uri="{FF2B5EF4-FFF2-40B4-BE49-F238E27FC236}">
                <a16:creationId xmlns:a16="http://schemas.microsoft.com/office/drawing/2014/main" id="{D3061AD0-1A03-40E3-BF0A-2F60D1162C01}"/>
              </a:ext>
            </a:extLst>
          </p:cNvPr>
          <p:cNvSpPr>
            <a:spLocks noGrp="1"/>
          </p:cNvSpPr>
          <p:nvPr>
            <p:ph idx="1"/>
          </p:nvPr>
        </p:nvSpPr>
        <p:spPr>
          <a:xfrm>
            <a:off x="1251678" y="1670893"/>
            <a:ext cx="10178322" cy="4208699"/>
          </a:xfrm>
        </p:spPr>
        <p:txBody>
          <a:bodyPr vert="horz" lIns="91440" tIns="45720" rIns="91440" bIns="45720" rtlCol="0" anchor="t">
            <a:normAutofit/>
          </a:bodyPr>
          <a:lstStyle/>
          <a:p>
            <a:r>
              <a:rPr lang="fi-FI" dirty="0"/>
              <a:t>Haastavien tilanteiden ennakoinnin ABC  (Case-esimerkkejä ja vinkkejä toimivampaan arkeen)</a:t>
            </a:r>
            <a:br>
              <a:rPr lang="fi-FI" dirty="0"/>
            </a:br>
            <a:r>
              <a:rPr lang="fi-FI" dirty="0">
                <a:hlinkClick r:id="rId2"/>
              </a:rPr>
              <a:t>https://erityisvoimia.fi/ennakoinnin-abc/</a:t>
            </a:r>
            <a:r>
              <a:rPr lang="fi-FI" dirty="0"/>
              <a:t> </a:t>
            </a:r>
          </a:p>
          <a:p>
            <a:pPr marL="0" indent="0">
              <a:buNone/>
            </a:pPr>
            <a:endParaRPr lang="fi-FI" dirty="0"/>
          </a:p>
          <a:p>
            <a:r>
              <a:rPr lang="fi-FI" dirty="0"/>
              <a:t>Ahonen Liisa: Haastavat kasvatustilanteet. Lämpimän vuorovaikutuksen käsikirja</a:t>
            </a:r>
          </a:p>
          <a:p>
            <a:r>
              <a:rPr lang="fi-FI" dirty="0"/>
              <a:t>Sandberg Erja: Pedagoginen tuki varhaiskasvatuksessa ja esiopetuksessa</a:t>
            </a:r>
          </a:p>
          <a:p>
            <a:r>
              <a:rPr lang="fi-FI" dirty="0"/>
              <a:t>Pihlaja &amp; Viitala: Varhaiserityiskasvatus</a:t>
            </a:r>
          </a:p>
          <a:p>
            <a:r>
              <a:rPr lang="fi-FI" dirty="0"/>
              <a:t>Sainio, Pajulahti &amp; Sajaniemi: Näin tuet lapsen itsesäätelyä</a:t>
            </a:r>
          </a:p>
          <a:p>
            <a:r>
              <a:rPr lang="fi-FI" dirty="0"/>
              <a:t>Heiskanen Noora ja Syrjämäki Marja (toim.): Pienet tuetut askeleet. Varhaiskasvatuksen uudistuva tuki ja kehittyvät käytännöt. </a:t>
            </a:r>
          </a:p>
        </p:txBody>
      </p:sp>
    </p:spTree>
    <p:extLst>
      <p:ext uri="{BB962C8B-B14F-4D97-AF65-F5344CB8AC3E}">
        <p14:creationId xmlns:p14="http://schemas.microsoft.com/office/powerpoint/2010/main" val="2257859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2D456DC-A68E-ED37-B79F-268553F26891}"/>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69B2596A-68C9-674B-DF11-D59404C3E8D0}"/>
              </a:ext>
            </a:extLst>
          </p:cNvPr>
          <p:cNvSpPr>
            <a:spLocks noGrp="1"/>
          </p:cNvSpPr>
          <p:nvPr>
            <p:ph idx="1"/>
          </p:nvPr>
        </p:nvSpPr>
        <p:spPr/>
        <p:txBody>
          <a:bodyPr>
            <a:normAutofit fontScale="92500" lnSpcReduction="20000"/>
          </a:bodyPr>
          <a:lstStyle/>
          <a:p>
            <a:r>
              <a:rPr lang="fi-FI" dirty="0"/>
              <a:t>Varhaiskasvatukseen osallistuvalla lapsella </a:t>
            </a:r>
            <a:r>
              <a:rPr lang="fi-FI" b="1" dirty="0"/>
              <a:t>on oikeus </a:t>
            </a:r>
            <a:r>
              <a:rPr lang="fi-FI" dirty="0"/>
              <a:t>saada yleistä, tehostettua tai erityistä tukea siten kuin varhaiskasvatuslaissa on säädetty.</a:t>
            </a:r>
          </a:p>
          <a:p>
            <a:r>
              <a:rPr lang="fi-FI" b="1" dirty="0"/>
              <a:t>Oikea-aikaisella, yksilöllisesti kohdennetulla ja lapsen tarpeiden mukaisella </a:t>
            </a:r>
            <a:r>
              <a:rPr lang="fi-FI" dirty="0"/>
              <a:t>tuella edistetään lapsen kehitystä, oppimista ja hyvinvointia. </a:t>
            </a:r>
          </a:p>
          <a:p>
            <a:r>
              <a:rPr lang="fi-FI" dirty="0"/>
              <a:t>Tuen järjestämisen </a:t>
            </a:r>
            <a:r>
              <a:rPr lang="fi-FI" b="1" dirty="0"/>
              <a:t>lähtökohtana</a:t>
            </a:r>
            <a:r>
              <a:rPr lang="fi-FI" dirty="0"/>
              <a:t> ovat lapsen vahvuudet sekä oppimiseen, kehitykseen ja hyvinvointiin liittyvät tarpeet. </a:t>
            </a:r>
          </a:p>
          <a:p>
            <a:r>
              <a:rPr lang="fi-FI" dirty="0"/>
              <a:t>Lasta </a:t>
            </a:r>
            <a:r>
              <a:rPr lang="fi-FI" b="1" dirty="0"/>
              <a:t>kuullaan</a:t>
            </a:r>
            <a:r>
              <a:rPr lang="fi-FI" dirty="0"/>
              <a:t> lapsen ikä ja kehitys huomioiden. </a:t>
            </a:r>
          </a:p>
          <a:p>
            <a:r>
              <a:rPr lang="fi-FI" dirty="0"/>
              <a:t>Varhaiskasvatuksessa huolehditaan siitä, että jokainen lapsi kokee itsensä </a:t>
            </a:r>
            <a:r>
              <a:rPr lang="fi-FI" b="1" dirty="0"/>
              <a:t>hyväksytyksi omana itsenään sekä ryhmän jäsenenä. </a:t>
            </a:r>
          </a:p>
          <a:p>
            <a:r>
              <a:rPr lang="fi-FI" b="1" dirty="0"/>
              <a:t>Kannustamalla lasta ja antamalla hänelle mahdollisuuksia</a:t>
            </a:r>
            <a:r>
              <a:rPr lang="fi-FI" dirty="0"/>
              <a:t> onnistumisen kokemuksiin tuetaan lapsen myönteisen minäkuvan kehittymistä.</a:t>
            </a:r>
          </a:p>
        </p:txBody>
      </p:sp>
    </p:spTree>
    <p:extLst>
      <p:ext uri="{BB962C8B-B14F-4D97-AF65-F5344CB8AC3E}">
        <p14:creationId xmlns:p14="http://schemas.microsoft.com/office/powerpoint/2010/main" val="4263033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C3224A1-9D79-478D-52F6-16073F423F5C}"/>
              </a:ext>
            </a:extLst>
          </p:cNvPr>
          <p:cNvSpPr>
            <a:spLocks noGrp="1"/>
          </p:cNvSpPr>
          <p:nvPr>
            <p:ph type="title"/>
          </p:nvPr>
        </p:nvSpPr>
        <p:spPr/>
        <p:txBody>
          <a:bodyPr/>
          <a:lstStyle/>
          <a:p>
            <a:r>
              <a:rPr lang="fi-FI" dirty="0"/>
              <a:t>Tuen järjestämistä ohjaavat periaatteet ja vastuut</a:t>
            </a:r>
          </a:p>
        </p:txBody>
      </p:sp>
      <p:sp>
        <p:nvSpPr>
          <p:cNvPr id="3" name="Sisällön paikkamerkki 2">
            <a:extLst>
              <a:ext uri="{FF2B5EF4-FFF2-40B4-BE49-F238E27FC236}">
                <a16:creationId xmlns:a16="http://schemas.microsoft.com/office/drawing/2014/main" id="{EFDE7F1E-EFCF-B29D-A0AF-56E650B0DF9F}"/>
              </a:ext>
            </a:extLst>
          </p:cNvPr>
          <p:cNvSpPr>
            <a:spLocks noGrp="1"/>
          </p:cNvSpPr>
          <p:nvPr>
            <p:ph idx="1"/>
          </p:nvPr>
        </p:nvSpPr>
        <p:spPr/>
        <p:txBody>
          <a:bodyPr>
            <a:normAutofit lnSpcReduction="10000"/>
          </a:bodyPr>
          <a:lstStyle/>
          <a:p>
            <a:r>
              <a:rPr lang="fi-FI" dirty="0"/>
              <a:t>Varhaiskasvatuksen järjestäjä </a:t>
            </a:r>
            <a:r>
              <a:rPr lang="fi-FI" b="1" dirty="0"/>
              <a:t>on velvollinen </a:t>
            </a:r>
            <a:r>
              <a:rPr lang="fi-FI" dirty="0"/>
              <a:t>antamaan lapselle hänen tarvitsemaansa tukea päiväkodissa tai perhepäivähoidossa. </a:t>
            </a:r>
          </a:p>
          <a:p>
            <a:r>
              <a:rPr lang="fi-FI" dirty="0"/>
              <a:t>Lapsen tuen tarve arvioidaan ja tukea järjestetään viivytyksettä </a:t>
            </a:r>
            <a:r>
              <a:rPr lang="fi-FI" b="1" dirty="0"/>
              <a:t>yleisenä, tehostettuna ja erityisenä tukena inklusiivisten periaatteiden mukaisesti. </a:t>
            </a:r>
          </a:p>
          <a:p>
            <a:r>
              <a:rPr lang="fi-FI" dirty="0"/>
              <a:t>Jokaisella lapsella on lähtökohtaisesti </a:t>
            </a:r>
            <a:r>
              <a:rPr lang="fi-FI" b="1" dirty="0"/>
              <a:t>oikeus saada tukea omassa lapsiryhmässään erilaisin joustavin järjestelyin. </a:t>
            </a:r>
          </a:p>
          <a:p>
            <a:r>
              <a:rPr lang="fi-FI" dirty="0"/>
              <a:t>Mikäli lapsen tuen tarpeet sitä edellyttävät, lapsella on oikeus osallistua varhaiskasvatukseen pienryhmässä tai erityisryhmässä. </a:t>
            </a:r>
          </a:p>
          <a:p>
            <a:r>
              <a:rPr lang="fi-FI" dirty="0"/>
              <a:t>Lapsen kannalta on tärkeää, että tuki muodostaa johdonmukaisen jatkumon varhaiskasvatuksen ja esiopetuksen aikana sekä lapsen siirtyessä perusopetukseen</a:t>
            </a:r>
          </a:p>
        </p:txBody>
      </p:sp>
    </p:spTree>
    <p:extLst>
      <p:ext uri="{BB962C8B-B14F-4D97-AF65-F5344CB8AC3E}">
        <p14:creationId xmlns:p14="http://schemas.microsoft.com/office/powerpoint/2010/main" val="3953497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116211" y="187652"/>
            <a:ext cx="10178322" cy="1492132"/>
          </a:xfrm>
        </p:spPr>
        <p:txBody>
          <a:bodyPr/>
          <a:lstStyle/>
          <a:p>
            <a:pPr algn="ctr"/>
            <a:r>
              <a:rPr lang="fi-FI"/>
              <a:t>Varhaiskasvatus JA ESIOPETUS:</a:t>
            </a:r>
            <a:br>
              <a:rPr lang="fi-FI"/>
            </a:br>
            <a:r>
              <a:rPr lang="fi-FI"/>
              <a:t>L</a:t>
            </a:r>
            <a:r>
              <a:rPr lang="fi-FI" cap="none"/>
              <a:t>apsen tuen tarve</a:t>
            </a:r>
            <a:endParaRPr lang="sv-FI"/>
          </a:p>
        </p:txBody>
      </p:sp>
      <p:sp>
        <p:nvSpPr>
          <p:cNvPr id="3" name="Sisällön paikkamerkki 2"/>
          <p:cNvSpPr>
            <a:spLocks noGrp="1"/>
          </p:cNvSpPr>
          <p:nvPr>
            <p:ph idx="1"/>
          </p:nvPr>
        </p:nvSpPr>
        <p:spPr>
          <a:xfrm>
            <a:off x="1041401" y="1981200"/>
            <a:ext cx="10854266" cy="4876800"/>
          </a:xfrm>
        </p:spPr>
        <p:txBody>
          <a:bodyPr>
            <a:normAutofit fontScale="92500" lnSpcReduction="20000"/>
          </a:bodyPr>
          <a:lstStyle/>
          <a:p>
            <a:r>
              <a:rPr lang="fi-FI" sz="2400" b="1"/>
              <a:t>Lähtökohtana yhteistyö lapsen huoltajien ja kasvatushenkilökunnan kanssa sekä lapsen vahvuudet ja yksilölliset kehityksen ja oppimisen tuen tarpeet </a:t>
            </a:r>
          </a:p>
          <a:p>
            <a:pPr marL="0" indent="0">
              <a:buNone/>
            </a:pPr>
            <a:endParaRPr lang="fi-FI" sz="2400" b="1"/>
          </a:p>
          <a:p>
            <a:r>
              <a:rPr lang="fi-FI" sz="2400" b="1"/>
              <a:t>Hyödynnetään varhaiskasvatuksen erityisopettajan osaamista ja monialaista osaamista mm. terveydenhuollon ammattihenkilöstö, terapeutit.</a:t>
            </a:r>
          </a:p>
          <a:p>
            <a:pPr marL="0" indent="0">
              <a:buNone/>
            </a:pPr>
            <a:endParaRPr lang="fi-FI" sz="2400" b="1"/>
          </a:p>
          <a:p>
            <a:r>
              <a:rPr lang="fi-FI" sz="2400" b="1"/>
              <a:t>Tuki aloitetaan mahdollisimman varhaisessa vaiheessa </a:t>
            </a:r>
            <a:r>
              <a:rPr lang="fi-FI" sz="2400" b="1">
                <a:sym typeface="Wingdings" panose="05000000000000000000" pitchFamily="2" charset="2"/>
              </a:rPr>
              <a:t> EI EDELLYTÄ DIAGNOOSIA!</a:t>
            </a:r>
          </a:p>
          <a:p>
            <a:pPr marL="457200" lvl="1" indent="0">
              <a:buNone/>
            </a:pPr>
            <a:endParaRPr lang="fi-FI" sz="2200" b="1">
              <a:sym typeface="Wingdings" panose="05000000000000000000" pitchFamily="2" charset="2"/>
            </a:endParaRPr>
          </a:p>
          <a:p>
            <a:r>
              <a:rPr lang="fi-FI" sz="2400" b="1">
                <a:sym typeface="Wingdings" panose="05000000000000000000" pitchFamily="2" charset="2"/>
              </a:rPr>
              <a:t>Tuen tavoitteena on estää vaikeuksien kasautumista, monipuolistumista ja syvenemistä</a:t>
            </a:r>
          </a:p>
          <a:p>
            <a:pPr marL="0" indent="0">
              <a:buNone/>
            </a:pPr>
            <a:endParaRPr lang="fi-FI" b="1">
              <a:solidFill>
                <a:srgbClr val="7030A0"/>
              </a:solidFill>
              <a:sym typeface="Wingdings" panose="05000000000000000000" pitchFamily="2" charset="2"/>
            </a:endParaRPr>
          </a:p>
          <a:p>
            <a:pPr marL="0" indent="0">
              <a:buNone/>
            </a:pPr>
            <a:r>
              <a:rPr lang="fi-FI">
                <a:sym typeface="Wingdings" panose="05000000000000000000" pitchFamily="2" charset="2"/>
              </a:rPr>
              <a:t>	</a:t>
            </a:r>
          </a:p>
        </p:txBody>
      </p:sp>
    </p:spTree>
    <p:extLst>
      <p:ext uri="{BB962C8B-B14F-4D97-AF65-F5344CB8AC3E}">
        <p14:creationId xmlns:p14="http://schemas.microsoft.com/office/powerpoint/2010/main" val="3850021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isällön paikkamerkki 3">
            <a:extLst>
              <a:ext uri="{FF2B5EF4-FFF2-40B4-BE49-F238E27FC236}">
                <a16:creationId xmlns:a16="http://schemas.microsoft.com/office/drawing/2014/main" id="{DD78D940-0A60-E9EB-DC85-B856CA315018}"/>
              </a:ext>
            </a:extLst>
          </p:cNvPr>
          <p:cNvPicPr>
            <a:picLocks noGrp="1" noChangeAspect="1"/>
          </p:cNvPicPr>
          <p:nvPr>
            <p:ph idx="1"/>
          </p:nvPr>
        </p:nvPicPr>
        <p:blipFill>
          <a:blip r:embed="rId2"/>
          <a:stretch>
            <a:fillRect/>
          </a:stretch>
        </p:blipFill>
        <p:spPr>
          <a:xfrm>
            <a:off x="1007428" y="407963"/>
            <a:ext cx="10703951" cy="6020972"/>
          </a:xfrm>
          <a:prstGeom prst="rect">
            <a:avLst/>
          </a:prstGeom>
        </p:spPr>
      </p:pic>
    </p:spTree>
    <p:extLst>
      <p:ext uri="{BB962C8B-B14F-4D97-AF65-F5344CB8AC3E}">
        <p14:creationId xmlns:p14="http://schemas.microsoft.com/office/powerpoint/2010/main" val="2173706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Kolmio 1">
            <a:extLst>
              <a:ext uri="{FF2B5EF4-FFF2-40B4-BE49-F238E27FC236}">
                <a16:creationId xmlns:a16="http://schemas.microsoft.com/office/drawing/2014/main" id="{DEBBDC5A-6154-7349-B057-E033682DAC91}"/>
              </a:ext>
            </a:extLst>
          </p:cNvPr>
          <p:cNvSpPr/>
          <p:nvPr/>
        </p:nvSpPr>
        <p:spPr>
          <a:xfrm>
            <a:off x="1266625" y="1086029"/>
            <a:ext cx="5243511" cy="5687122"/>
          </a:xfrm>
          <a:prstGeom prst="triangle">
            <a:avLst>
              <a:gd name="adj" fmla="val 47274"/>
            </a:avLst>
          </a:prstGeom>
          <a:solidFill>
            <a:schemeClr val="accent4"/>
          </a:solidFill>
          <a:effectLst>
            <a:outerShdw dir="15480000" sx="93000" sy="93000" algn="ctr" rotWithShape="0">
              <a:srgbClr val="000000">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FF0000"/>
              </a:solidFill>
              <a:highlight>
                <a:srgbClr val="00FF00"/>
              </a:highlight>
            </a:endParaRPr>
          </a:p>
        </p:txBody>
      </p:sp>
      <p:sp>
        <p:nvSpPr>
          <p:cNvPr id="4" name="Tekstiruutu 3">
            <a:extLst>
              <a:ext uri="{FF2B5EF4-FFF2-40B4-BE49-F238E27FC236}">
                <a16:creationId xmlns:a16="http://schemas.microsoft.com/office/drawing/2014/main" id="{BDA68882-4428-8E4B-A487-D58FF74E510B}"/>
              </a:ext>
            </a:extLst>
          </p:cNvPr>
          <p:cNvSpPr txBox="1"/>
          <p:nvPr/>
        </p:nvSpPr>
        <p:spPr>
          <a:xfrm>
            <a:off x="1912131" y="5674325"/>
            <a:ext cx="3619095" cy="584775"/>
          </a:xfrm>
          <a:prstGeom prst="rect">
            <a:avLst/>
          </a:prstGeom>
          <a:noFill/>
        </p:spPr>
        <p:txBody>
          <a:bodyPr wrap="square" rtlCol="0">
            <a:spAutoFit/>
          </a:bodyPr>
          <a:lstStyle/>
          <a:p>
            <a:r>
              <a:rPr lang="fi-FI" sz="3200" b="1"/>
              <a:t>  YLEINEN TUKI </a:t>
            </a:r>
          </a:p>
        </p:txBody>
      </p:sp>
      <p:sp>
        <p:nvSpPr>
          <p:cNvPr id="8" name="Tekstiruutu 7">
            <a:extLst>
              <a:ext uri="{FF2B5EF4-FFF2-40B4-BE49-F238E27FC236}">
                <a16:creationId xmlns:a16="http://schemas.microsoft.com/office/drawing/2014/main" id="{12BB6D1D-F0F8-BE4A-8CAB-F4650C829479}"/>
              </a:ext>
            </a:extLst>
          </p:cNvPr>
          <p:cNvSpPr txBox="1"/>
          <p:nvPr/>
        </p:nvSpPr>
        <p:spPr>
          <a:xfrm>
            <a:off x="2637830" y="3999629"/>
            <a:ext cx="2501100" cy="338554"/>
          </a:xfrm>
          <a:prstGeom prst="rect">
            <a:avLst/>
          </a:prstGeom>
          <a:noFill/>
          <a:ln>
            <a:noFill/>
          </a:ln>
        </p:spPr>
        <p:txBody>
          <a:bodyPr wrap="square" rtlCol="0">
            <a:spAutoFit/>
          </a:bodyPr>
          <a:lstStyle/>
          <a:p>
            <a:r>
              <a:rPr lang="fi-FI" sz="1600" b="1"/>
              <a:t>TEHOSTETTU TUKI</a:t>
            </a:r>
          </a:p>
        </p:txBody>
      </p:sp>
      <p:sp>
        <p:nvSpPr>
          <p:cNvPr id="11" name="Tekstiruutu 10">
            <a:extLst>
              <a:ext uri="{FF2B5EF4-FFF2-40B4-BE49-F238E27FC236}">
                <a16:creationId xmlns:a16="http://schemas.microsoft.com/office/drawing/2014/main" id="{4CA9215E-2B14-BC40-9F04-0A1DE669B8E1}"/>
              </a:ext>
            </a:extLst>
          </p:cNvPr>
          <p:cNvSpPr txBox="1"/>
          <p:nvPr/>
        </p:nvSpPr>
        <p:spPr>
          <a:xfrm>
            <a:off x="3076119" y="2536599"/>
            <a:ext cx="1705455" cy="276999"/>
          </a:xfrm>
          <a:prstGeom prst="rect">
            <a:avLst/>
          </a:prstGeom>
          <a:noFill/>
        </p:spPr>
        <p:txBody>
          <a:bodyPr wrap="square" rtlCol="0">
            <a:spAutoFit/>
          </a:bodyPr>
          <a:lstStyle/>
          <a:p>
            <a:r>
              <a:rPr lang="fi-FI" sz="1200" b="1"/>
              <a:t>ERITYINEN TUKI</a:t>
            </a:r>
          </a:p>
        </p:txBody>
      </p:sp>
      <p:sp>
        <p:nvSpPr>
          <p:cNvPr id="36" name="Tekstiruutu 35">
            <a:extLst>
              <a:ext uri="{FF2B5EF4-FFF2-40B4-BE49-F238E27FC236}">
                <a16:creationId xmlns:a16="http://schemas.microsoft.com/office/drawing/2014/main" id="{90881FAC-31EA-D44B-AFC1-B137073FF225}"/>
              </a:ext>
            </a:extLst>
          </p:cNvPr>
          <p:cNvSpPr txBox="1"/>
          <p:nvPr/>
        </p:nvSpPr>
        <p:spPr>
          <a:xfrm>
            <a:off x="4781574" y="1734357"/>
            <a:ext cx="3716813" cy="923330"/>
          </a:xfrm>
          <a:prstGeom prst="rect">
            <a:avLst/>
          </a:prstGeom>
          <a:noFill/>
        </p:spPr>
        <p:txBody>
          <a:bodyPr wrap="square" rtlCol="0">
            <a:spAutoFit/>
          </a:bodyPr>
          <a:lstStyle/>
          <a:p>
            <a:r>
              <a:rPr lang="fi-FI" b="1"/>
              <a:t>Tässä tuen muodossa laaditaan </a:t>
            </a:r>
            <a:r>
              <a:rPr lang="fi-FI" b="1" i="1"/>
              <a:t>PEDAGOGINEN SELVITYS JA HOJKS</a:t>
            </a:r>
          </a:p>
        </p:txBody>
      </p:sp>
      <p:sp>
        <p:nvSpPr>
          <p:cNvPr id="37" name="Tekstiruutu 36">
            <a:extLst>
              <a:ext uri="{FF2B5EF4-FFF2-40B4-BE49-F238E27FC236}">
                <a16:creationId xmlns:a16="http://schemas.microsoft.com/office/drawing/2014/main" id="{F8D75417-2481-DD41-9D19-E8212963C87A}"/>
              </a:ext>
            </a:extLst>
          </p:cNvPr>
          <p:cNvSpPr txBox="1"/>
          <p:nvPr/>
        </p:nvSpPr>
        <p:spPr>
          <a:xfrm>
            <a:off x="5483465" y="3299179"/>
            <a:ext cx="3801870" cy="923330"/>
          </a:xfrm>
          <a:prstGeom prst="rect">
            <a:avLst/>
          </a:prstGeom>
          <a:noFill/>
        </p:spPr>
        <p:txBody>
          <a:bodyPr wrap="square" rtlCol="0">
            <a:spAutoFit/>
          </a:bodyPr>
          <a:lstStyle/>
          <a:p>
            <a:r>
              <a:rPr lang="fi-FI" b="1"/>
              <a:t>Tässä tuen muodossa laaditaan </a:t>
            </a:r>
            <a:r>
              <a:rPr lang="fi-FI" b="1" i="1"/>
              <a:t>PEDAGOGINEN ARVIO JA OPPIMISSUUNNITELMA</a:t>
            </a:r>
          </a:p>
        </p:txBody>
      </p:sp>
      <p:sp>
        <p:nvSpPr>
          <p:cNvPr id="38" name="Tekstiruutu 37">
            <a:extLst>
              <a:ext uri="{FF2B5EF4-FFF2-40B4-BE49-F238E27FC236}">
                <a16:creationId xmlns:a16="http://schemas.microsoft.com/office/drawing/2014/main" id="{57143318-0A76-A640-8C34-1AA4A4CF3106}"/>
              </a:ext>
            </a:extLst>
          </p:cNvPr>
          <p:cNvSpPr txBox="1"/>
          <p:nvPr/>
        </p:nvSpPr>
        <p:spPr>
          <a:xfrm>
            <a:off x="6176729" y="4925496"/>
            <a:ext cx="4296395" cy="1477328"/>
          </a:xfrm>
          <a:prstGeom prst="rect">
            <a:avLst/>
          </a:prstGeom>
          <a:noFill/>
        </p:spPr>
        <p:txBody>
          <a:bodyPr wrap="square" rtlCol="0">
            <a:spAutoFit/>
          </a:bodyPr>
          <a:lstStyle/>
          <a:p>
            <a:r>
              <a:rPr lang="fi-FI" b="1"/>
              <a:t>YLEINEN TUKI KUULUU KAIKILLE!</a:t>
            </a:r>
          </a:p>
          <a:p>
            <a:endParaRPr lang="fi-FI" b="1"/>
          </a:p>
          <a:p>
            <a:r>
              <a:rPr lang="fi-FI" b="1"/>
              <a:t>Ennen kuin siirrytään pyramidin huipulle on varmistettava että tukea on toteutettu lapsen parhaaksi</a:t>
            </a:r>
          </a:p>
        </p:txBody>
      </p:sp>
      <p:sp>
        <p:nvSpPr>
          <p:cNvPr id="39" name="Ylänuoli 38">
            <a:extLst>
              <a:ext uri="{FF2B5EF4-FFF2-40B4-BE49-F238E27FC236}">
                <a16:creationId xmlns:a16="http://schemas.microsoft.com/office/drawing/2014/main" id="{99C3EAE2-9261-6040-AF46-FB256A126C0E}"/>
              </a:ext>
            </a:extLst>
          </p:cNvPr>
          <p:cNvSpPr/>
          <p:nvPr/>
        </p:nvSpPr>
        <p:spPr>
          <a:xfrm>
            <a:off x="3514508" y="4737556"/>
            <a:ext cx="414338" cy="83839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41" name="Suora yhdysviiva 40">
            <a:extLst>
              <a:ext uri="{FF2B5EF4-FFF2-40B4-BE49-F238E27FC236}">
                <a16:creationId xmlns:a16="http://schemas.microsoft.com/office/drawing/2014/main" id="{FB7FA014-AF90-8E43-9461-50F7C6E5BBF2}"/>
              </a:ext>
            </a:extLst>
          </p:cNvPr>
          <p:cNvCxnSpPr>
            <a:cxnSpLocks/>
          </p:cNvCxnSpPr>
          <p:nvPr/>
        </p:nvCxnSpPr>
        <p:spPr>
          <a:xfrm>
            <a:off x="3023714" y="2839421"/>
            <a:ext cx="5372100" cy="10255"/>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44" name="Suora yhdysviiva 43">
            <a:extLst>
              <a:ext uri="{FF2B5EF4-FFF2-40B4-BE49-F238E27FC236}">
                <a16:creationId xmlns:a16="http://schemas.microsoft.com/office/drawing/2014/main" id="{4B66D0B8-B51E-EE46-BD14-B1152E18CBF9}"/>
              </a:ext>
            </a:extLst>
          </p:cNvPr>
          <p:cNvCxnSpPr/>
          <p:nvPr/>
        </p:nvCxnSpPr>
        <p:spPr>
          <a:xfrm>
            <a:off x="2247427" y="4639177"/>
            <a:ext cx="67722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kstiruutu 46">
            <a:extLst>
              <a:ext uri="{FF2B5EF4-FFF2-40B4-BE49-F238E27FC236}">
                <a16:creationId xmlns:a16="http://schemas.microsoft.com/office/drawing/2014/main" id="{71E8E40C-F4FB-0045-8226-7C2BD083C0EF}"/>
              </a:ext>
            </a:extLst>
          </p:cNvPr>
          <p:cNvSpPr txBox="1"/>
          <p:nvPr/>
        </p:nvSpPr>
        <p:spPr>
          <a:xfrm>
            <a:off x="1592992" y="210332"/>
            <a:ext cx="4564527" cy="523220"/>
          </a:xfrm>
          <a:prstGeom prst="rect">
            <a:avLst/>
          </a:prstGeom>
          <a:noFill/>
        </p:spPr>
        <p:txBody>
          <a:bodyPr wrap="square" rtlCol="0">
            <a:spAutoFit/>
          </a:bodyPr>
          <a:lstStyle/>
          <a:p>
            <a:r>
              <a:rPr lang="fi-FI" sz="2800" b="1">
                <a:solidFill>
                  <a:srgbClr val="00B050"/>
                </a:solidFill>
              </a:rPr>
              <a:t>KOLMIPORTAINEN TUKI</a:t>
            </a:r>
          </a:p>
        </p:txBody>
      </p:sp>
      <p:sp>
        <p:nvSpPr>
          <p:cNvPr id="48" name="Ylänuoli 47">
            <a:extLst>
              <a:ext uri="{FF2B5EF4-FFF2-40B4-BE49-F238E27FC236}">
                <a16:creationId xmlns:a16="http://schemas.microsoft.com/office/drawing/2014/main" id="{DA1E1087-7173-2341-BD62-F54DB0B5E989}"/>
              </a:ext>
            </a:extLst>
          </p:cNvPr>
          <p:cNvSpPr/>
          <p:nvPr/>
        </p:nvSpPr>
        <p:spPr>
          <a:xfrm>
            <a:off x="3593090" y="2992747"/>
            <a:ext cx="257175" cy="70008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0" name="Alanuoli 49">
            <a:extLst>
              <a:ext uri="{FF2B5EF4-FFF2-40B4-BE49-F238E27FC236}">
                <a16:creationId xmlns:a16="http://schemas.microsoft.com/office/drawing/2014/main" id="{E7EA3FD4-68CA-AB49-90F0-F15FD99FF1C7}"/>
              </a:ext>
            </a:extLst>
          </p:cNvPr>
          <p:cNvSpPr/>
          <p:nvPr/>
        </p:nvSpPr>
        <p:spPr>
          <a:xfrm>
            <a:off x="11072913" y="571978"/>
            <a:ext cx="495097" cy="5687122"/>
          </a:xfrm>
          <a:prstGeom prst="downArrow">
            <a:avLst>
              <a:gd name="adj1" fmla="val 70690"/>
              <a:gd name="adj2" fmla="val 5000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b="1">
              <a:ln w="22225">
                <a:solidFill>
                  <a:srgbClr val="FFC000"/>
                </a:solidFill>
                <a:prstDash val="solid"/>
              </a:ln>
              <a:solidFill>
                <a:srgbClr val="FF0000"/>
              </a:solidFill>
            </a:endParaRPr>
          </a:p>
        </p:txBody>
      </p:sp>
      <p:sp>
        <p:nvSpPr>
          <p:cNvPr id="3" name="Pilvi 2">
            <a:extLst>
              <a:ext uri="{FF2B5EF4-FFF2-40B4-BE49-F238E27FC236}">
                <a16:creationId xmlns:a16="http://schemas.microsoft.com/office/drawing/2014/main" id="{B99EB78B-6CD8-4F8A-BAC8-8CC1AE191D14}"/>
              </a:ext>
            </a:extLst>
          </p:cNvPr>
          <p:cNvSpPr/>
          <p:nvPr/>
        </p:nvSpPr>
        <p:spPr>
          <a:xfrm>
            <a:off x="8143965" y="291151"/>
            <a:ext cx="2781410" cy="172752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b="1" i="1">
                <a:solidFill>
                  <a:schemeClr val="tx1"/>
                </a:solidFill>
              </a:rPr>
              <a:t>Jos tuen tarve lakkaa tai vähenee kuljetaan portaita alas</a:t>
            </a:r>
          </a:p>
        </p:txBody>
      </p:sp>
    </p:spTree>
    <p:extLst>
      <p:ext uri="{BB962C8B-B14F-4D97-AF65-F5344CB8AC3E}">
        <p14:creationId xmlns:p14="http://schemas.microsoft.com/office/powerpoint/2010/main" val="1892372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i 1">
            <a:extLst>
              <a:ext uri="{FF2B5EF4-FFF2-40B4-BE49-F238E27FC236}">
                <a16:creationId xmlns:a16="http://schemas.microsoft.com/office/drawing/2014/main" id="{DDB68F85-D084-964D-BBED-BDE79BD05FB9}"/>
              </a:ext>
            </a:extLst>
          </p:cNvPr>
          <p:cNvSpPr/>
          <p:nvPr/>
        </p:nvSpPr>
        <p:spPr>
          <a:xfrm>
            <a:off x="1273093" y="1722861"/>
            <a:ext cx="2252547" cy="2129883"/>
          </a:xfrm>
          <a:prstGeom prst="ellipse">
            <a:avLst/>
          </a:prstGeom>
          <a:solidFill>
            <a:srgbClr val="A9EC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Franklin Gothic Book" panose="020B0503020102020204"/>
                <a:ea typeface="+mn-ea"/>
                <a:cs typeface="+mn-cs"/>
              </a:rPr>
              <a:t>MOTORIIKKA</a:t>
            </a:r>
            <a:endParaRPr kumimoji="0" lang="fi-FI" sz="1600" b="1" i="0" u="none" strike="noStrike" kern="1200" cap="none" spc="0" normalizeH="0" baseline="0" noProof="0">
              <a:ln>
                <a:noFill/>
              </a:ln>
              <a:solidFill>
                <a:srgbClr val="92D050"/>
              </a:solidFill>
              <a:effectLst/>
              <a:uLnTx/>
              <a:uFillTx/>
              <a:latin typeface="Franklin Gothic Book" panose="020B0503020102020204"/>
              <a:ea typeface="+mn-ea"/>
              <a:cs typeface="+mn-cs"/>
            </a:endParaRPr>
          </a:p>
        </p:txBody>
      </p:sp>
      <p:sp>
        <p:nvSpPr>
          <p:cNvPr id="3" name="Ellipsi 2">
            <a:extLst>
              <a:ext uri="{FF2B5EF4-FFF2-40B4-BE49-F238E27FC236}">
                <a16:creationId xmlns:a16="http://schemas.microsoft.com/office/drawing/2014/main" id="{3C11E78D-7495-7847-9B4F-E000008CCC71}"/>
              </a:ext>
            </a:extLst>
          </p:cNvPr>
          <p:cNvSpPr/>
          <p:nvPr/>
        </p:nvSpPr>
        <p:spPr>
          <a:xfrm>
            <a:off x="3843451" y="1722861"/>
            <a:ext cx="2252547" cy="2129883"/>
          </a:xfrm>
          <a:prstGeom prst="ellipse">
            <a:avLst/>
          </a:prstGeom>
          <a:solidFill>
            <a:srgbClr val="94F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a:ln>
                  <a:noFill/>
                </a:ln>
                <a:solidFill>
                  <a:prstClr val="black"/>
                </a:solidFill>
                <a:effectLst/>
                <a:uLnTx/>
                <a:uFillTx/>
                <a:latin typeface="Franklin Gothic Book" panose="020B0503020102020204"/>
                <a:ea typeface="+mn-ea"/>
                <a:cs typeface="+mn-cs"/>
              </a:rPr>
              <a:t>PUHEEN-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a:ln>
                  <a:noFill/>
                </a:ln>
                <a:solidFill>
                  <a:prstClr val="black"/>
                </a:solidFill>
                <a:effectLst/>
                <a:uLnTx/>
                <a:uFillTx/>
                <a:latin typeface="Franklin Gothic Book" panose="020B0503020102020204"/>
                <a:ea typeface="+mn-ea"/>
                <a:cs typeface="+mn-cs"/>
              </a:rPr>
              <a:t>JA KIELEN-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a:ln>
                  <a:noFill/>
                </a:ln>
                <a:solidFill>
                  <a:prstClr val="black"/>
                </a:solidFill>
                <a:effectLst/>
                <a:uLnTx/>
                <a:uFillTx/>
                <a:latin typeface="Franklin Gothic Book" panose="020B0503020102020204"/>
                <a:ea typeface="+mn-ea"/>
                <a:cs typeface="+mn-cs"/>
              </a:rPr>
              <a:t>KEHITYS</a:t>
            </a:r>
          </a:p>
        </p:txBody>
      </p:sp>
      <p:sp>
        <p:nvSpPr>
          <p:cNvPr id="4" name="Ellipsi 3">
            <a:extLst>
              <a:ext uri="{FF2B5EF4-FFF2-40B4-BE49-F238E27FC236}">
                <a16:creationId xmlns:a16="http://schemas.microsoft.com/office/drawing/2014/main" id="{8A1395B9-6E28-3147-855B-46421A2026DC}"/>
              </a:ext>
            </a:extLst>
          </p:cNvPr>
          <p:cNvSpPr/>
          <p:nvPr/>
        </p:nvSpPr>
        <p:spPr>
          <a:xfrm>
            <a:off x="6413807" y="1753176"/>
            <a:ext cx="2252547" cy="2129883"/>
          </a:xfrm>
          <a:prstGeom prst="ellipse">
            <a:avLst/>
          </a:prstGeom>
          <a:solidFill>
            <a:srgbClr val="FFE4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a:ln>
                  <a:noFill/>
                </a:ln>
                <a:solidFill>
                  <a:prstClr val="black"/>
                </a:solidFill>
                <a:effectLst/>
                <a:uLnTx/>
                <a:uFillTx/>
                <a:latin typeface="Franklin Gothic Book" panose="020B0503020102020204"/>
                <a:ea typeface="+mn-ea"/>
                <a:cs typeface="+mn-cs"/>
              </a:rPr>
              <a:t>HAHMOTUS</a:t>
            </a:r>
          </a:p>
        </p:txBody>
      </p:sp>
      <p:sp>
        <p:nvSpPr>
          <p:cNvPr id="5" name="Ellipsi 4">
            <a:extLst>
              <a:ext uri="{FF2B5EF4-FFF2-40B4-BE49-F238E27FC236}">
                <a16:creationId xmlns:a16="http://schemas.microsoft.com/office/drawing/2014/main" id="{A61FF699-1527-9140-A241-37AEC2B0DE0E}"/>
              </a:ext>
            </a:extLst>
          </p:cNvPr>
          <p:cNvSpPr/>
          <p:nvPr/>
        </p:nvSpPr>
        <p:spPr>
          <a:xfrm>
            <a:off x="8984165" y="1722861"/>
            <a:ext cx="2252547" cy="2129883"/>
          </a:xfrm>
          <a:prstGeom prst="ellipse">
            <a:avLst/>
          </a:prstGeom>
          <a:solidFill>
            <a:srgbClr val="BA4A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a:ln>
                  <a:noFill/>
                </a:ln>
                <a:solidFill>
                  <a:prstClr val="black"/>
                </a:solidFill>
                <a:effectLst/>
                <a:uLnTx/>
                <a:uFillTx/>
                <a:latin typeface="Franklin Gothic Book" panose="020B0503020102020204"/>
                <a:ea typeface="+mn-ea"/>
                <a:cs typeface="+mn-cs"/>
              </a:rPr>
              <a:t>TARKKAAVUUS</a:t>
            </a:r>
          </a:p>
        </p:txBody>
      </p:sp>
      <p:sp>
        <p:nvSpPr>
          <p:cNvPr id="6" name="Ellipsi 5">
            <a:extLst>
              <a:ext uri="{FF2B5EF4-FFF2-40B4-BE49-F238E27FC236}">
                <a16:creationId xmlns:a16="http://schemas.microsoft.com/office/drawing/2014/main" id="{F0671796-990A-834A-876C-93E8DE304D94}"/>
              </a:ext>
            </a:extLst>
          </p:cNvPr>
          <p:cNvSpPr/>
          <p:nvPr/>
        </p:nvSpPr>
        <p:spPr>
          <a:xfrm>
            <a:off x="1273094" y="4070197"/>
            <a:ext cx="2252547" cy="2129883"/>
          </a:xfrm>
          <a:prstGeom prst="ellipse">
            <a:avLst/>
          </a:prstGeom>
          <a:solidFill>
            <a:srgbClr val="FFD3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a:ln>
                  <a:noFill/>
                </a:ln>
                <a:solidFill>
                  <a:prstClr val="black"/>
                </a:solidFill>
                <a:effectLst/>
                <a:uLnTx/>
                <a:uFillTx/>
                <a:latin typeface="Franklin Gothic Book" panose="020B0503020102020204"/>
                <a:ea typeface="+mn-ea"/>
                <a:cs typeface="+mn-cs"/>
              </a:rPr>
              <a:t>OMAN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a:ln>
                  <a:noFill/>
                </a:ln>
                <a:solidFill>
                  <a:prstClr val="black"/>
                </a:solidFill>
                <a:effectLst/>
                <a:uLnTx/>
                <a:uFillTx/>
                <a:latin typeface="Franklin Gothic Book" panose="020B0503020102020204"/>
                <a:ea typeface="+mn-ea"/>
                <a:cs typeface="+mn-cs"/>
              </a:rPr>
              <a:t>TOIMINNAN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a:ln>
                  <a:noFill/>
                </a:ln>
                <a:solidFill>
                  <a:prstClr val="black"/>
                </a:solidFill>
                <a:effectLst/>
                <a:uLnTx/>
                <a:uFillTx/>
                <a:latin typeface="Franklin Gothic Book" panose="020B0503020102020204"/>
                <a:ea typeface="+mn-ea"/>
                <a:cs typeface="+mn-cs"/>
              </a:rPr>
              <a:t>OHJAUS</a:t>
            </a:r>
          </a:p>
        </p:txBody>
      </p:sp>
      <p:sp>
        <p:nvSpPr>
          <p:cNvPr id="7" name="Ellipsi 6">
            <a:extLst>
              <a:ext uri="{FF2B5EF4-FFF2-40B4-BE49-F238E27FC236}">
                <a16:creationId xmlns:a16="http://schemas.microsoft.com/office/drawing/2014/main" id="{825AC528-A0B4-1B48-B825-25EE035911D6}"/>
              </a:ext>
            </a:extLst>
          </p:cNvPr>
          <p:cNvSpPr/>
          <p:nvPr/>
        </p:nvSpPr>
        <p:spPr>
          <a:xfrm>
            <a:off x="3843451" y="4070197"/>
            <a:ext cx="2252547" cy="2129883"/>
          </a:xfrm>
          <a:prstGeom prst="ellipse">
            <a:avLst/>
          </a:prstGeom>
          <a:solidFill>
            <a:srgbClr val="C29DF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a:ln>
                  <a:noFill/>
                </a:ln>
                <a:solidFill>
                  <a:prstClr val="black"/>
                </a:solidFill>
                <a:effectLst/>
                <a:uLnTx/>
                <a:uFillTx/>
                <a:latin typeface="Franklin Gothic Book" panose="020B0503020102020204"/>
                <a:ea typeface="+mn-ea"/>
                <a:cs typeface="+mn-cs"/>
              </a:rPr>
              <a:t>OPPIMINEN</a:t>
            </a:r>
          </a:p>
        </p:txBody>
      </p:sp>
      <p:sp>
        <p:nvSpPr>
          <p:cNvPr id="8" name="Ellipsi 7">
            <a:extLst>
              <a:ext uri="{FF2B5EF4-FFF2-40B4-BE49-F238E27FC236}">
                <a16:creationId xmlns:a16="http://schemas.microsoft.com/office/drawing/2014/main" id="{2A713F95-4936-864F-AB3B-143DEE566158}"/>
              </a:ext>
            </a:extLst>
          </p:cNvPr>
          <p:cNvSpPr/>
          <p:nvPr/>
        </p:nvSpPr>
        <p:spPr>
          <a:xfrm>
            <a:off x="6337610" y="4070197"/>
            <a:ext cx="2252547" cy="2129883"/>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a:ln>
                  <a:noFill/>
                </a:ln>
                <a:solidFill>
                  <a:prstClr val="black"/>
                </a:solidFill>
                <a:effectLst/>
                <a:uLnTx/>
                <a:uFillTx/>
                <a:latin typeface="Franklin Gothic Book" panose="020B0503020102020204"/>
                <a:ea typeface="+mn-ea"/>
                <a:cs typeface="+mn-cs"/>
              </a:rPr>
              <a:t>SOSIAALINEN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a:ln>
                  <a:noFill/>
                </a:ln>
                <a:solidFill>
                  <a:prstClr val="black"/>
                </a:solidFill>
                <a:effectLst/>
                <a:uLnTx/>
                <a:uFillTx/>
                <a:latin typeface="Franklin Gothic Book" panose="020B0503020102020204"/>
                <a:ea typeface="+mn-ea"/>
                <a:cs typeface="+mn-cs"/>
              </a:rPr>
              <a:t>VUORO-</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a:ln>
                  <a:noFill/>
                </a:ln>
                <a:solidFill>
                  <a:prstClr val="black"/>
                </a:solidFill>
                <a:effectLst/>
                <a:uLnTx/>
                <a:uFillTx/>
                <a:latin typeface="Franklin Gothic Book" panose="020B0503020102020204"/>
                <a:ea typeface="+mn-ea"/>
                <a:cs typeface="+mn-cs"/>
              </a:rPr>
              <a:t>VAIKUTUS</a:t>
            </a:r>
          </a:p>
        </p:txBody>
      </p:sp>
      <p:sp>
        <p:nvSpPr>
          <p:cNvPr id="9" name="Ellipsi 8">
            <a:extLst>
              <a:ext uri="{FF2B5EF4-FFF2-40B4-BE49-F238E27FC236}">
                <a16:creationId xmlns:a16="http://schemas.microsoft.com/office/drawing/2014/main" id="{FAF2DD77-FB51-1A46-A73B-6455D7F9468C}"/>
              </a:ext>
            </a:extLst>
          </p:cNvPr>
          <p:cNvSpPr/>
          <p:nvPr/>
        </p:nvSpPr>
        <p:spPr>
          <a:xfrm>
            <a:off x="8984165" y="4070197"/>
            <a:ext cx="2252547" cy="2180273"/>
          </a:xfrm>
          <a:prstGeom prst="ellipse">
            <a:avLst/>
          </a:prstGeom>
          <a:solidFill>
            <a:srgbClr val="D1703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a:ln>
                  <a:noFill/>
                </a:ln>
                <a:solidFill>
                  <a:prstClr val="black"/>
                </a:solidFill>
                <a:effectLst/>
                <a:uLnTx/>
                <a:uFillTx/>
                <a:latin typeface="Franklin Gothic Book" panose="020B0503020102020204"/>
                <a:ea typeface="+mn-ea"/>
                <a:cs typeface="+mn-cs"/>
              </a:rPr>
              <a:t>KÄYTÖS </a:t>
            </a:r>
          </a:p>
        </p:txBody>
      </p:sp>
      <p:sp>
        <p:nvSpPr>
          <p:cNvPr id="11" name="Tekstiruutu 10">
            <a:extLst>
              <a:ext uri="{FF2B5EF4-FFF2-40B4-BE49-F238E27FC236}">
                <a16:creationId xmlns:a16="http://schemas.microsoft.com/office/drawing/2014/main" id="{13B4B257-4B20-864D-A76E-1290CB607EC3}"/>
              </a:ext>
            </a:extLst>
          </p:cNvPr>
          <p:cNvSpPr txBox="1"/>
          <p:nvPr/>
        </p:nvSpPr>
        <p:spPr>
          <a:xfrm>
            <a:off x="1273094" y="747132"/>
            <a:ext cx="10647560"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a:ln>
                  <a:noFill/>
                </a:ln>
                <a:solidFill>
                  <a:prstClr val="black"/>
                </a:solidFill>
                <a:effectLst/>
                <a:uLnTx/>
                <a:uFillTx/>
                <a:latin typeface="Franklin Gothic Book" panose="020B0503020102020204"/>
                <a:ea typeface="+mn-ea"/>
                <a:cs typeface="+mn-cs"/>
              </a:rPr>
              <a:t>OPPIMISVAIKEUS JA TUEN TARVE VOI ILMETÄ MONELLA ERI TAVALLA JA USEIN VAIKEUDET PÄÄLLEKKÄISTYVÄT</a:t>
            </a:r>
          </a:p>
        </p:txBody>
      </p:sp>
    </p:spTree>
    <p:extLst>
      <p:ext uri="{BB962C8B-B14F-4D97-AF65-F5344CB8AC3E}">
        <p14:creationId xmlns:p14="http://schemas.microsoft.com/office/powerpoint/2010/main" val="3093199975"/>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Rajattu">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otalTime>857</TotalTime>
  <Words>2075</Words>
  <Application>Microsoft Office PowerPoint</Application>
  <PresentationFormat>Laajakuva</PresentationFormat>
  <Paragraphs>254</Paragraphs>
  <Slides>33</Slides>
  <Notes>0</Notes>
  <HiddenSlides>0</HiddenSlides>
  <MMClips>1</MMClips>
  <ScaleCrop>false</ScaleCrop>
  <HeadingPairs>
    <vt:vector size="6" baseType="variant">
      <vt:variant>
        <vt:lpstr>Käytetyt fontit</vt:lpstr>
      </vt:variant>
      <vt:variant>
        <vt:i4>8</vt:i4>
      </vt:variant>
      <vt:variant>
        <vt:lpstr>Teema</vt:lpstr>
      </vt:variant>
      <vt:variant>
        <vt:i4>2</vt:i4>
      </vt:variant>
      <vt:variant>
        <vt:lpstr>Dian otsikot</vt:lpstr>
      </vt:variant>
      <vt:variant>
        <vt:i4>33</vt:i4>
      </vt:variant>
    </vt:vector>
  </HeadingPairs>
  <TitlesOfParts>
    <vt:vector size="43" baseType="lpstr">
      <vt:lpstr>Arial</vt:lpstr>
      <vt:lpstr>Calibri</vt:lpstr>
      <vt:lpstr>Franklin Gothic Book</vt:lpstr>
      <vt:lpstr>Gill Sans MT</vt:lpstr>
      <vt:lpstr>Impact</vt:lpstr>
      <vt:lpstr>Open Sans</vt:lpstr>
      <vt:lpstr>Wingdings</vt:lpstr>
      <vt:lpstr>Wingdings,Sans-Serif</vt:lpstr>
      <vt:lpstr>Badge</vt:lpstr>
      <vt:lpstr>Rajattu</vt:lpstr>
      <vt:lpstr>LAPSEN VARHAISEN TUEN TARPEET ja  kolmiportainen tuki </vt:lpstr>
      <vt:lpstr>Varhaiskasvatuslaki (1.9.2018) toteaa, että varhaiskasvatuksen tulee edistää jokaisen lapsen kokonaisvaltaista kehitystä.  Varhaiskasvatuksen tavoitteena on myös tunnistaa lapsen yksilöllinen tuen tarve ja järjestää tarvittava tuki.  Tuki toteutetaan monialaisessa yhteistyössä yhdessä lapsen huoltajan kanssa huoltajaa kasvatustyössä tukien.  Linkki varhaiskasvatuslakiin https://www.finlex.fi/fi/laki/alkup/2018/20180540  </vt:lpstr>
      <vt:lpstr>Uusien vasun perusteiden mukaiset päivitykset</vt:lpstr>
      <vt:lpstr>PowerPoint-esitys</vt:lpstr>
      <vt:lpstr>Tuen järjestämistä ohjaavat periaatteet ja vastuut</vt:lpstr>
      <vt:lpstr>Varhaiskasvatus JA ESIOPETUS: Lapsen tuen tarve</vt:lpstr>
      <vt:lpstr>PowerPoint-esitys</vt:lpstr>
      <vt:lpstr>PowerPoint-esitys</vt:lpstr>
      <vt:lpstr>PowerPoint-esitys</vt:lpstr>
      <vt:lpstr>PowerPoint-esitys</vt:lpstr>
      <vt:lpstr>Varhaiskasvatuksen lastenhoitaja</vt:lpstr>
      <vt:lpstr>Huomioitava!</vt:lpstr>
      <vt:lpstr>tukimuotoja</vt:lpstr>
      <vt:lpstr>Tuen edellyttämä yhteistyö</vt:lpstr>
      <vt:lpstr>PowerPoint-esitys</vt:lpstr>
      <vt:lpstr>Kolmiportainen tuki VAKASSA, esiopetuksessa ja perusopetuksessa</vt:lpstr>
      <vt:lpstr>lapsen varhaisen tuen tarpeet</vt:lpstr>
      <vt:lpstr>TUUMAUSTAUKO</vt:lpstr>
      <vt:lpstr>Kiinnitä huomio</vt:lpstr>
      <vt:lpstr>Kiinnitä huomio</vt:lpstr>
      <vt:lpstr>Kiinnitä huomio struktuuriin</vt:lpstr>
      <vt:lpstr>käsitteiTÄ</vt:lpstr>
      <vt:lpstr>YLEINEN TUKI</vt:lpstr>
      <vt:lpstr>Tehostettu tuki</vt:lpstr>
      <vt:lpstr>Erityinen tuki  https://www.finlex.fi/fi/laki/ajantasa/1998/19980628#l4p17</vt:lpstr>
      <vt:lpstr>Tarina 1 2-vuotias lapsi aloittaa varhaiskasvatuksen ryhmässä. Hän ei puhu. vuorovaikutus on häilyvää ja ohjeet eivät aivan tavoita lasta. </vt:lpstr>
      <vt:lpstr>Tarina 2 Lapsi on n. 1,5 vuotias ja hänellä on diagnoosi Downin syndrooma. Hän aloittaa päiväkodissa nyt äidin työllistyessä</vt:lpstr>
      <vt:lpstr>Tarina 3  5v. lapsen leikki ei suju. Hän joutuu ristiriitoihin ja ryhmän sääntöjen noudattaminen on hankalaa. Eskari alkaa syksyllä.</vt:lpstr>
      <vt:lpstr>Tarina 4 Lapsi aloittaa esiopetuksen. opettaja huomaan että lapsen on vaikea oppia nimiä, värejä, kirjaimia ja lukujonotaitoja.</vt:lpstr>
      <vt:lpstr>PowerPoint-esitys</vt:lpstr>
      <vt:lpstr>ITSETUNNON MERKITYS LAPSEN JA NUOREN ELÄMÄSSÄ</vt:lpstr>
      <vt:lpstr>Lapsen tuki- LAPSELLA ON OIKEUS HOITOON, HUOLENPITOON JA TUKEEN</vt:lpstr>
      <vt:lpstr>Vinkkejä SIVUSTOista ja kirjoista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LAPSEN VARHAISEN TUEN TARPEET ja  kolmiportainen tuki</dc:title>
  <dc:creator>Pirnes Leena</dc:creator>
  <cp:lastModifiedBy>Paukkuri Jenni</cp:lastModifiedBy>
  <cp:revision>7</cp:revision>
  <dcterms:created xsi:type="dcterms:W3CDTF">2021-05-10T05:51:02Z</dcterms:created>
  <dcterms:modified xsi:type="dcterms:W3CDTF">2022-09-20T06:08:01Z</dcterms:modified>
</cp:coreProperties>
</file>