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72" r:id="rId14"/>
    <p:sldId id="268" r:id="rId15"/>
    <p:sldId id="270" r:id="rId16"/>
    <p:sldId id="269" r:id="rId17"/>
    <p:sldId id="271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28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9BF1B-B4BC-4661-A368-B520D70C0B40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1A22-65EF-481F-9BB7-4FAD0C8286B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842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1A22-65EF-481F-9BB7-4FAD0C8286BE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618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2273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2936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179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6788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63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455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803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0666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02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440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599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983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6813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528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570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75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DBB2D-5E8F-4A9F-B502-77CD8AA714E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B89B02-9A15-4B98-A864-2D2A2424EE7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534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aosaat.blogspot.com/2014/09/nominit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SANALUOKAT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1025611" y="1060058"/>
            <a:ext cx="2627870" cy="37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SUBSTANTIIVIT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1025611" y="1485166"/>
            <a:ext cx="1647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ADJEKTIIVIT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025611" y="1946831"/>
            <a:ext cx="223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PRONOMINIT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3509319" y="1034557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VERBIT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3509319" y="1577499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PARTIKKELIT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1025611" y="2408496"/>
            <a:ext cx="222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NUMERAALIT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1030428" y="587532"/>
            <a:ext cx="143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 smtClean="0">
                <a:hlinkClick r:id="rId3"/>
              </a:rPr>
              <a:t>NOMINIT</a:t>
            </a:r>
            <a:r>
              <a:rPr lang="fi-FI" sz="2400" dirty="0" smtClean="0"/>
              <a:t>:</a:t>
            </a:r>
            <a:endParaRPr lang="fi-FI" sz="2400" dirty="0"/>
          </a:p>
        </p:txBody>
      </p:sp>
      <p:sp>
        <p:nvSpPr>
          <p:cNvPr id="11" name="Aaltosuljepari 10"/>
          <p:cNvSpPr/>
          <p:nvPr/>
        </p:nvSpPr>
        <p:spPr>
          <a:xfrm>
            <a:off x="774357" y="1074698"/>
            <a:ext cx="2108886" cy="1703130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 descr="Sanaluoka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51" y="3328949"/>
            <a:ext cx="3622376" cy="2716782"/>
          </a:xfrm>
          <a:prstGeom prst="rect">
            <a:avLst/>
          </a:prstGeom>
        </p:spPr>
      </p:pic>
      <p:pic>
        <p:nvPicPr>
          <p:cNvPr id="12" name="Kuva 11" descr="A Pacific Of My Emotions~~~~~~~: August 20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460" y="4811006"/>
            <a:ext cx="2863165" cy="14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Partikkelit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515762"/>
            <a:ext cx="10515600" cy="4967416"/>
          </a:xfrm>
        </p:spPr>
        <p:txBody>
          <a:bodyPr>
            <a:normAutofit/>
          </a:bodyPr>
          <a:lstStyle/>
          <a:p>
            <a:pPr lvl="0"/>
            <a:r>
              <a:rPr lang="fi-FI" sz="2400" dirty="0"/>
              <a:t>Partikkelit eivät yleensä taivu, esim. </a:t>
            </a:r>
            <a:r>
              <a:rPr lang="fi-FI" sz="2400" i="1" dirty="0"/>
              <a:t>heti, rikki, yli, tai, </a:t>
            </a:r>
            <a:r>
              <a:rPr lang="fi-FI" sz="2400" i="1" dirty="0" smtClean="0"/>
              <a:t>hyi</a:t>
            </a:r>
          </a:p>
          <a:p>
            <a:pPr marL="0" lvl="0" indent="0">
              <a:buNone/>
            </a:pPr>
            <a:endParaRPr lang="fi-FI" sz="2400" dirty="0"/>
          </a:p>
          <a:p>
            <a:pPr marL="0" lvl="0" indent="0">
              <a:buNone/>
            </a:pPr>
            <a:r>
              <a:rPr lang="fi-FI" sz="2400" b="1" dirty="0" smtClean="0"/>
              <a:t>1) Adverbit</a:t>
            </a:r>
            <a:r>
              <a:rPr lang="fi-FI" sz="2400" dirty="0" smtClean="0"/>
              <a:t> </a:t>
            </a:r>
            <a:r>
              <a:rPr lang="fi-FI" sz="2400" dirty="0"/>
              <a:t>ilmaisevat aikaa, paikkaa, tapaa, syytä ja määrää, </a:t>
            </a:r>
          </a:p>
          <a:p>
            <a:r>
              <a:rPr lang="fi-FI" sz="2400" dirty="0"/>
              <a:t>esim. </a:t>
            </a:r>
            <a:r>
              <a:rPr lang="fi-FI" sz="2400" i="1" dirty="0"/>
              <a:t>kaukana, eilen, täällä, paljon, </a:t>
            </a:r>
            <a:r>
              <a:rPr lang="fi-FI" sz="2400" i="1" dirty="0" smtClean="0"/>
              <a:t>siksi</a:t>
            </a:r>
            <a:endParaRPr lang="fi-FI" sz="2400" dirty="0" smtClean="0"/>
          </a:p>
          <a:p>
            <a:pPr marL="0" indent="0">
              <a:buNone/>
            </a:pPr>
            <a:r>
              <a:rPr lang="fi-FI" sz="2400" b="1" dirty="0" smtClean="0"/>
              <a:t>2) </a:t>
            </a:r>
            <a:r>
              <a:rPr lang="fi-FI" sz="2400" b="1" dirty="0" err="1" smtClean="0"/>
              <a:t>Post-</a:t>
            </a:r>
            <a:r>
              <a:rPr lang="fi-FI" sz="2400" b="1" dirty="0" smtClean="0"/>
              <a:t> </a:t>
            </a:r>
            <a:r>
              <a:rPr lang="fi-FI" sz="2400" b="1" dirty="0"/>
              <a:t>ja prepositiot</a:t>
            </a:r>
            <a:r>
              <a:rPr lang="fi-FI" sz="2400" dirty="0"/>
              <a:t> tarvitsevat pääsanan, </a:t>
            </a:r>
          </a:p>
          <a:p>
            <a:r>
              <a:rPr lang="fi-FI" sz="2400" dirty="0"/>
              <a:t>esim. </a:t>
            </a:r>
            <a:r>
              <a:rPr lang="fi-FI" sz="2400" i="1" dirty="0"/>
              <a:t>ennen</a:t>
            </a:r>
            <a:r>
              <a:rPr lang="fi-FI" sz="2400" dirty="0"/>
              <a:t> (</a:t>
            </a:r>
            <a:r>
              <a:rPr lang="fi-FI" sz="2400" i="1" dirty="0"/>
              <a:t>joulua</a:t>
            </a:r>
            <a:r>
              <a:rPr lang="fi-FI" sz="2400" dirty="0"/>
              <a:t>), (</a:t>
            </a:r>
            <a:r>
              <a:rPr lang="fi-FI" sz="2400" i="1" dirty="0"/>
              <a:t>joulun</a:t>
            </a:r>
            <a:r>
              <a:rPr lang="fi-FI" sz="2400" dirty="0"/>
              <a:t>) </a:t>
            </a:r>
            <a:r>
              <a:rPr lang="fi-FI" sz="2400" i="1" dirty="0"/>
              <a:t>jälkeen</a:t>
            </a:r>
            <a:r>
              <a:rPr lang="fi-FI" sz="2400" dirty="0"/>
              <a:t>, (</a:t>
            </a:r>
            <a:r>
              <a:rPr lang="fi-FI" sz="2400" i="1" dirty="0"/>
              <a:t>koulun</a:t>
            </a:r>
            <a:r>
              <a:rPr lang="fi-FI" sz="2400" dirty="0"/>
              <a:t>) </a:t>
            </a:r>
            <a:r>
              <a:rPr lang="fi-FI" sz="2400" i="1" dirty="0"/>
              <a:t>takana, (talon) ohi </a:t>
            </a:r>
            <a:endParaRPr lang="fi-FI" sz="2400" dirty="0"/>
          </a:p>
          <a:p>
            <a:pPr marL="0" lvl="0" indent="0">
              <a:buNone/>
            </a:pPr>
            <a:r>
              <a:rPr lang="fi-FI" sz="2400" b="1" dirty="0" smtClean="0"/>
              <a:t>3) Konjunktiot</a:t>
            </a:r>
            <a:endParaRPr lang="fi-FI" sz="2400" dirty="0"/>
          </a:p>
          <a:p>
            <a:pPr lvl="1"/>
            <a:r>
              <a:rPr lang="fi-FI" sz="2000" dirty="0"/>
              <a:t>rinnastuskonjunktiot: </a:t>
            </a:r>
            <a:r>
              <a:rPr lang="fi-FI" sz="2000" i="1" dirty="0"/>
              <a:t>ja, sekä, sekä – että, -</a:t>
            </a:r>
            <a:r>
              <a:rPr lang="fi-FI" sz="2000" i="1" dirty="0" err="1"/>
              <a:t>kä</a:t>
            </a:r>
            <a:r>
              <a:rPr lang="fi-FI" sz="2000" i="1" dirty="0"/>
              <a:t>, eli, tai, joko – tai, vai, mutta, vaan, sillä, näet, </a:t>
            </a:r>
            <a:r>
              <a:rPr lang="fi-FI" sz="2000" i="1" dirty="0" smtClean="0"/>
              <a:t>nimittäin</a:t>
            </a:r>
            <a:endParaRPr lang="fi-FI" sz="2000" dirty="0"/>
          </a:p>
          <a:p>
            <a:pPr lvl="1"/>
            <a:r>
              <a:rPr lang="fi-FI" sz="2000" dirty="0"/>
              <a:t>alistuskonjunktiot: </a:t>
            </a:r>
            <a:r>
              <a:rPr lang="fi-FI" sz="2000" i="1" dirty="0"/>
              <a:t>että, jotta, koska, kun, jos, vaikka, kuin, kunnes</a:t>
            </a:r>
            <a:endParaRPr lang="fi-FI" sz="2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121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749643"/>
            <a:ext cx="10515600" cy="5427320"/>
          </a:xfrm>
        </p:spPr>
        <p:txBody>
          <a:bodyPr/>
          <a:lstStyle/>
          <a:p>
            <a:pPr marL="0" lvl="0" indent="0">
              <a:buNone/>
            </a:pPr>
            <a:r>
              <a:rPr lang="fi-FI" sz="3600" b="1" dirty="0" smtClean="0"/>
              <a:t>4) Interjektiot</a:t>
            </a:r>
            <a:r>
              <a:rPr lang="fi-FI" sz="3600" dirty="0" smtClean="0"/>
              <a:t> </a:t>
            </a:r>
            <a:r>
              <a:rPr lang="fi-FI" sz="3600" dirty="0"/>
              <a:t>eli huudahdussanat:  </a:t>
            </a:r>
          </a:p>
          <a:p>
            <a:pPr lvl="1"/>
            <a:r>
              <a:rPr lang="de-DE" sz="3200" dirty="0" err="1"/>
              <a:t>esim</a:t>
            </a:r>
            <a:r>
              <a:rPr lang="de-DE" sz="3200" dirty="0"/>
              <a:t>.</a:t>
            </a:r>
            <a:r>
              <a:rPr lang="de-DE" sz="3200" b="1" dirty="0"/>
              <a:t> </a:t>
            </a:r>
            <a:r>
              <a:rPr lang="de-DE" sz="3200" i="1" dirty="0"/>
              <a:t>au, hei, </a:t>
            </a:r>
            <a:r>
              <a:rPr lang="de-DE" sz="3200" i="1" dirty="0" err="1"/>
              <a:t>lits</a:t>
            </a:r>
            <a:r>
              <a:rPr lang="de-DE" sz="3200" i="1" dirty="0"/>
              <a:t>, </a:t>
            </a:r>
            <a:r>
              <a:rPr lang="de-DE" sz="3200" i="1" dirty="0" err="1"/>
              <a:t>plääh</a:t>
            </a:r>
            <a:r>
              <a:rPr lang="de-DE" sz="3200" i="1" dirty="0"/>
              <a:t>, </a:t>
            </a:r>
            <a:r>
              <a:rPr lang="de-DE" sz="3200" i="1" dirty="0" err="1"/>
              <a:t>molskis</a:t>
            </a:r>
            <a:r>
              <a:rPr lang="de-DE" sz="3200" i="1" dirty="0"/>
              <a:t>, </a:t>
            </a:r>
            <a:r>
              <a:rPr lang="de-DE" sz="3200" i="1" dirty="0" err="1"/>
              <a:t>seis</a:t>
            </a:r>
            <a:r>
              <a:rPr lang="de-DE" sz="3200" i="1" dirty="0"/>
              <a:t>, </a:t>
            </a:r>
            <a:r>
              <a:rPr lang="de-DE" sz="3200" i="1" dirty="0" err="1"/>
              <a:t>voi</a:t>
            </a:r>
            <a:r>
              <a:rPr lang="de-DE" sz="3200" dirty="0"/>
              <a:t> </a:t>
            </a:r>
            <a:r>
              <a:rPr lang="de-DE" sz="3200" dirty="0" err="1"/>
              <a:t>jne</a:t>
            </a:r>
            <a:r>
              <a:rPr lang="de-DE" sz="3200" dirty="0" smtClean="0"/>
              <a:t>.</a:t>
            </a:r>
          </a:p>
          <a:p>
            <a:pPr marL="457200" lvl="1" indent="0">
              <a:buNone/>
            </a:pPr>
            <a:endParaRPr lang="fi-FI" sz="3200" dirty="0"/>
          </a:p>
          <a:p>
            <a:pPr marL="0" lvl="0" indent="0">
              <a:buNone/>
            </a:pPr>
            <a:r>
              <a:rPr lang="fi-FI" sz="3600" b="1" dirty="0" smtClean="0"/>
              <a:t>5) Liitepartikkelit </a:t>
            </a:r>
            <a:r>
              <a:rPr lang="fi-FI" sz="3600" dirty="0"/>
              <a:t>eivät ole itsenäisiä sanoja</a:t>
            </a:r>
            <a:r>
              <a:rPr lang="fi-FI" sz="3600" dirty="0" smtClean="0"/>
              <a:t>:</a:t>
            </a:r>
            <a:endParaRPr lang="fi-FI" sz="3600" dirty="0"/>
          </a:p>
          <a:p>
            <a:pPr lvl="1"/>
            <a:r>
              <a:rPr lang="fi-FI" sz="3200" dirty="0"/>
              <a:t>-</a:t>
            </a:r>
            <a:r>
              <a:rPr lang="fi-FI" sz="3200" dirty="0" err="1"/>
              <a:t>pa</a:t>
            </a:r>
            <a:r>
              <a:rPr lang="fi-FI" sz="3200" dirty="0"/>
              <a:t> / -</a:t>
            </a:r>
            <a:r>
              <a:rPr lang="fi-FI" sz="3200" dirty="0" err="1"/>
              <a:t>pä</a:t>
            </a:r>
            <a:r>
              <a:rPr lang="fi-FI" sz="3200" dirty="0"/>
              <a:t>, -</a:t>
            </a:r>
            <a:r>
              <a:rPr lang="fi-FI" sz="3200" dirty="0" err="1"/>
              <a:t>han</a:t>
            </a:r>
            <a:r>
              <a:rPr lang="fi-FI" sz="3200" dirty="0"/>
              <a:t> / hän, -</a:t>
            </a:r>
            <a:r>
              <a:rPr lang="fi-FI" sz="3200" dirty="0" err="1"/>
              <a:t>kaan</a:t>
            </a:r>
            <a:r>
              <a:rPr lang="fi-FI" sz="3200" dirty="0"/>
              <a:t> / -</a:t>
            </a:r>
            <a:r>
              <a:rPr lang="fi-FI" sz="3200" dirty="0" err="1"/>
              <a:t>kään</a:t>
            </a:r>
            <a:r>
              <a:rPr lang="fi-FI" sz="3200" dirty="0"/>
              <a:t>, -</a:t>
            </a:r>
            <a:r>
              <a:rPr lang="fi-FI" sz="3200" dirty="0" err="1"/>
              <a:t>kin</a:t>
            </a:r>
            <a:r>
              <a:rPr lang="fi-FI" sz="3200" dirty="0"/>
              <a:t>, -</a:t>
            </a:r>
            <a:r>
              <a:rPr lang="fi-FI" sz="3200" dirty="0" err="1"/>
              <a:t>ko</a:t>
            </a:r>
            <a:r>
              <a:rPr lang="fi-FI" sz="3200" dirty="0"/>
              <a:t> / -</a:t>
            </a:r>
            <a:r>
              <a:rPr lang="fi-FI" sz="3200" dirty="0" err="1"/>
              <a:t>kö</a:t>
            </a:r>
            <a:endParaRPr lang="fi-FI" sz="32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673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u="sng" dirty="0"/>
              <a:t>Verbit</a:t>
            </a: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 </a:t>
            </a: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 </a:t>
            </a: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 </a:t>
            </a: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 </a:t>
            </a: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 </a:t>
            </a: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 </a:t>
            </a: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 </a:t>
            </a: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 </a:t>
            </a: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 </a:t>
            </a: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 </a:t>
            </a:r>
            <a:r>
              <a:rPr lang="fi-FI" dirty="0"/>
              <a:t/>
            </a:r>
            <a:br>
              <a:rPr lang="fi-FI" dirty="0"/>
            </a:br>
            <a:r>
              <a:rPr lang="fi-FI" b="1" dirty="0"/>
              <a:t> 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 </a:t>
            </a:r>
            <a:br>
              <a:rPr lang="fi-FI" dirty="0"/>
            </a:br>
            <a:r>
              <a:rPr lang="fi-FI" dirty="0"/>
              <a:t> </a:t>
            </a:r>
            <a:br>
              <a:rPr lang="fi-FI" dirty="0"/>
            </a:br>
            <a:r>
              <a:rPr lang="fi-FI" sz="1300" dirty="0"/>
              <a:t/>
            </a:r>
            <a:br>
              <a:rPr lang="fi-FI" sz="1300" dirty="0"/>
            </a:br>
            <a:r>
              <a:rPr lang="fi-FI" sz="1300" dirty="0"/>
              <a:t/>
            </a:r>
            <a:br>
              <a:rPr lang="fi-FI" sz="1300" dirty="0"/>
            </a:br>
            <a:endParaRPr lang="fi-FI" sz="13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383957"/>
            <a:ext cx="8596668" cy="5173362"/>
          </a:xfrm>
        </p:spPr>
        <p:txBody>
          <a:bodyPr>
            <a:normAutofit fontScale="92500" lnSpcReduction="20000"/>
          </a:bodyPr>
          <a:lstStyle/>
          <a:p>
            <a:r>
              <a:rPr lang="fi-FI" sz="3200" dirty="0"/>
              <a:t>ilmaisevat tekemistä, olemista ja tapahtumista</a:t>
            </a:r>
            <a:br>
              <a:rPr lang="fi-FI" sz="3200" dirty="0"/>
            </a:br>
            <a:r>
              <a:rPr lang="fi-FI" sz="3200" dirty="0" smtClean="0"/>
              <a:t>taipuvat </a:t>
            </a:r>
            <a:r>
              <a:rPr lang="fi-FI" sz="3200" dirty="0"/>
              <a:t>persoona- ja </a:t>
            </a:r>
            <a:r>
              <a:rPr lang="fi-FI" sz="3200" dirty="0" smtClean="0"/>
              <a:t>aikamuodoissa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 </a:t>
            </a:r>
            <a:br>
              <a:rPr lang="fi-FI" sz="3200" dirty="0"/>
            </a:br>
            <a:r>
              <a:rPr lang="fi-FI" sz="3200" dirty="0"/>
              <a:t>kaksi pääluokkaa: </a:t>
            </a:r>
            <a:br>
              <a:rPr lang="fi-FI" sz="3200" dirty="0"/>
            </a:br>
            <a:r>
              <a:rPr lang="fi-FI" sz="3200" dirty="0"/>
              <a:t> </a:t>
            </a:r>
            <a:br>
              <a:rPr lang="fi-FI" sz="3200" dirty="0"/>
            </a:br>
            <a:r>
              <a:rPr lang="fi-FI" sz="3200" u="sng" dirty="0"/>
              <a:t>1) aktiivi: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 </a:t>
            </a:r>
            <a:br>
              <a:rPr lang="fi-FI" sz="3200" dirty="0"/>
            </a:br>
            <a:r>
              <a:rPr lang="fi-FI" sz="3200" dirty="0"/>
              <a:t>Yksikkö				Monikko</a:t>
            </a:r>
            <a:br>
              <a:rPr lang="fi-FI" sz="3200" dirty="0"/>
            </a:br>
            <a:r>
              <a:rPr lang="fi-FI" sz="3200" dirty="0"/>
              <a:t>1. </a:t>
            </a:r>
            <a:r>
              <a:rPr lang="fi-FI" sz="3200" i="1" dirty="0"/>
              <a:t>maalaan</a:t>
            </a:r>
            <a:r>
              <a:rPr lang="fi-FI" sz="3200" dirty="0"/>
              <a:t>		   	1. </a:t>
            </a:r>
            <a:r>
              <a:rPr lang="fi-FI" sz="3200" i="1" dirty="0"/>
              <a:t>maalaamme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2. </a:t>
            </a:r>
            <a:r>
              <a:rPr lang="fi-FI" sz="3200" i="1" dirty="0"/>
              <a:t>maalaat</a:t>
            </a:r>
            <a:r>
              <a:rPr lang="fi-FI" sz="3200" dirty="0"/>
              <a:t>			2. </a:t>
            </a:r>
            <a:r>
              <a:rPr lang="fi-FI" sz="3200" i="1" dirty="0"/>
              <a:t>maalaatte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3. </a:t>
            </a:r>
            <a:r>
              <a:rPr lang="fi-FI" sz="3200" i="1" dirty="0"/>
              <a:t>maalaa</a:t>
            </a:r>
            <a:r>
              <a:rPr lang="fi-FI" sz="3200" dirty="0"/>
              <a:t>	   		3. </a:t>
            </a:r>
            <a:r>
              <a:rPr lang="fi-FI" sz="3200" i="1" dirty="0"/>
              <a:t>maalaavat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 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5132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560173"/>
            <a:ext cx="9198186" cy="5962547"/>
          </a:xfrm>
        </p:spPr>
        <p:txBody>
          <a:bodyPr>
            <a:normAutofit lnSpcReduction="10000"/>
          </a:bodyPr>
          <a:lstStyle/>
          <a:p>
            <a:r>
              <a:rPr lang="fi-FI" sz="2800" u="sng" dirty="0"/>
              <a:t>2) passiivi</a:t>
            </a:r>
            <a:r>
              <a:rPr lang="fi-FI" sz="2800" dirty="0"/>
              <a:t>: tekijää ei tiedetä tai haluta mainita </a:t>
            </a:r>
            <a:br>
              <a:rPr lang="fi-FI" sz="2800" dirty="0"/>
            </a:br>
            <a:r>
              <a:rPr lang="fi-FI" sz="2800" dirty="0"/>
              <a:t>tarkasti, esim. </a:t>
            </a:r>
            <a:r>
              <a:rPr lang="fi-FI" sz="2800" i="1" dirty="0"/>
              <a:t>maalataan, on syöty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 </a:t>
            </a:r>
            <a:br>
              <a:rPr lang="fi-FI" dirty="0"/>
            </a:br>
            <a:r>
              <a:rPr lang="fi-FI" b="1" dirty="0" err="1"/>
              <a:t>Teht</a:t>
            </a:r>
            <a:r>
              <a:rPr lang="fi-FI" b="1" dirty="0"/>
              <a:t>. Tunnista pääluokka ja persoona: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  <a:p>
            <a:r>
              <a:rPr lang="fi-FI" sz="2000" dirty="0" smtClean="0"/>
              <a:t>emme </a:t>
            </a:r>
            <a:r>
              <a:rPr lang="fi-FI" sz="2000" dirty="0"/>
              <a:t>osanneet </a:t>
            </a:r>
            <a:r>
              <a:rPr lang="fi-FI" sz="2000" dirty="0" smtClean="0"/>
              <a:t>		</a:t>
            </a:r>
            <a:r>
              <a:rPr lang="fi-FI" sz="2000" dirty="0" err="1" smtClean="0"/>
              <a:t>akt</a:t>
            </a:r>
            <a:r>
              <a:rPr lang="fi-FI" sz="2000" dirty="0" smtClean="0"/>
              <a:t>. mon. 1. pers.</a:t>
            </a: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/>
              <a:t> </a:t>
            </a:r>
            <a:br>
              <a:rPr lang="fi-FI" sz="2000" dirty="0"/>
            </a:br>
            <a:r>
              <a:rPr lang="fi-FI" sz="2400" dirty="0" smtClean="0"/>
              <a:t>juoksevat			</a:t>
            </a:r>
            <a:r>
              <a:rPr lang="fi-FI" sz="2400" dirty="0" err="1" smtClean="0"/>
              <a:t>akt</a:t>
            </a:r>
            <a:r>
              <a:rPr lang="fi-FI" sz="2400" dirty="0" smtClean="0"/>
              <a:t>. mon. 3. pers.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 </a:t>
            </a:r>
            <a:br>
              <a:rPr lang="fi-FI" sz="2400" dirty="0"/>
            </a:br>
            <a:r>
              <a:rPr lang="fi-FI" sz="2400" dirty="0" smtClean="0"/>
              <a:t>syö					</a:t>
            </a:r>
            <a:r>
              <a:rPr lang="fi-FI" sz="2400" dirty="0" err="1" smtClean="0"/>
              <a:t>akt</a:t>
            </a:r>
            <a:r>
              <a:rPr lang="fi-FI" sz="2400" dirty="0" smtClean="0"/>
              <a:t>. y.3.pers. / </a:t>
            </a:r>
            <a:r>
              <a:rPr lang="fi-FI" sz="2400" dirty="0" err="1" smtClean="0"/>
              <a:t>akt</a:t>
            </a:r>
            <a:r>
              <a:rPr lang="fi-FI" sz="2400" dirty="0" smtClean="0"/>
              <a:t>. 2. pers. (käskevä)		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 </a:t>
            </a:r>
            <a:br>
              <a:rPr lang="fi-FI" sz="2400" dirty="0"/>
            </a:br>
            <a:r>
              <a:rPr lang="fi-FI" sz="2400" dirty="0" smtClean="0"/>
              <a:t>valitset				</a:t>
            </a:r>
            <a:r>
              <a:rPr lang="fi-FI" sz="2400" dirty="0" err="1" smtClean="0"/>
              <a:t>akt</a:t>
            </a:r>
            <a:r>
              <a:rPr lang="fi-FI" sz="2400" dirty="0" smtClean="0"/>
              <a:t>. </a:t>
            </a:r>
            <a:r>
              <a:rPr lang="fi-FI" sz="2400" dirty="0"/>
              <a:t>y</a:t>
            </a:r>
            <a:r>
              <a:rPr lang="fi-FI" sz="2400" dirty="0" smtClean="0"/>
              <a:t>.2.pers.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 </a:t>
            </a:r>
            <a:br>
              <a:rPr lang="fi-FI" sz="2400" dirty="0"/>
            </a:br>
            <a:r>
              <a:rPr lang="fi-FI" sz="2400" dirty="0"/>
              <a:t>s</a:t>
            </a:r>
            <a:r>
              <a:rPr lang="fi-FI" sz="2400" dirty="0" smtClean="0"/>
              <a:t>aunotaan			pass.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 </a:t>
            </a:r>
            <a:br>
              <a:rPr lang="fi-FI" sz="2400" dirty="0"/>
            </a:br>
            <a:r>
              <a:rPr lang="fi-FI" sz="2400" dirty="0"/>
              <a:t>en </a:t>
            </a:r>
            <a:r>
              <a:rPr lang="fi-FI" sz="2400" dirty="0" smtClean="0"/>
              <a:t>halua			</a:t>
            </a:r>
            <a:r>
              <a:rPr lang="fi-FI" sz="2400" dirty="0" err="1" smtClean="0"/>
              <a:t>akt</a:t>
            </a:r>
            <a:r>
              <a:rPr lang="fi-FI" sz="2400" dirty="0" smtClean="0"/>
              <a:t>. </a:t>
            </a:r>
            <a:r>
              <a:rPr lang="fi-FI" sz="2400" dirty="0"/>
              <a:t>y</a:t>
            </a:r>
            <a:r>
              <a:rPr lang="fi-FI" sz="2400" dirty="0" smtClean="0"/>
              <a:t>.1.pers. </a:t>
            </a:r>
            <a:r>
              <a:rPr lang="fi-FI" sz="2400" dirty="0" err="1" smtClean="0"/>
              <a:t>kielt</a:t>
            </a:r>
            <a:r>
              <a:rPr lang="fi-FI" sz="2400" dirty="0" smtClean="0"/>
              <a:t>.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 </a:t>
            </a:r>
            <a:br>
              <a:rPr lang="fi-FI" sz="2400" dirty="0"/>
            </a:br>
            <a:r>
              <a:rPr lang="fi-FI" sz="2400" dirty="0"/>
              <a:t>s</a:t>
            </a:r>
            <a:r>
              <a:rPr lang="fi-FI" sz="2400" dirty="0" smtClean="0"/>
              <a:t>yytätte			</a:t>
            </a:r>
            <a:r>
              <a:rPr lang="fi-FI" sz="2400" dirty="0" err="1" smtClean="0"/>
              <a:t>akt</a:t>
            </a:r>
            <a:r>
              <a:rPr lang="fi-FI" sz="2400" dirty="0" smtClean="0"/>
              <a:t>. </a:t>
            </a:r>
            <a:r>
              <a:rPr lang="fi-FI" sz="2400" dirty="0"/>
              <a:t>m</a:t>
            </a:r>
            <a:r>
              <a:rPr lang="fi-FI" sz="2400" dirty="0" smtClean="0"/>
              <a:t>on.2.pers.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22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AIKAMUODOT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705232"/>
            <a:ext cx="8596668" cy="4360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 smtClean="0"/>
              <a:t>1</a:t>
            </a:r>
            <a:r>
              <a:rPr lang="fi-FI" sz="3200" b="1" dirty="0"/>
              <a:t>. Preesens (prees</a:t>
            </a:r>
            <a:r>
              <a:rPr lang="fi-FI" sz="3200" b="1" dirty="0" smtClean="0"/>
              <a:t>.)</a:t>
            </a:r>
          </a:p>
          <a:p>
            <a:pPr marL="0" indent="0">
              <a:buNone/>
            </a:pPr>
            <a:endParaRPr lang="fi-FI" sz="3200" b="1" dirty="0" smtClean="0"/>
          </a:p>
          <a:p>
            <a:r>
              <a:rPr lang="fi-FI" sz="3200" dirty="0" smtClean="0"/>
              <a:t>ilmaisee</a:t>
            </a:r>
            <a:r>
              <a:rPr lang="fi-FI" sz="3200" dirty="0"/>
              <a:t>, että jotain </a:t>
            </a:r>
            <a:r>
              <a:rPr lang="fi-FI" sz="3200" b="1" i="1" dirty="0"/>
              <a:t>tapahtuu</a:t>
            </a:r>
            <a:r>
              <a:rPr lang="fi-FI" sz="3200" dirty="0"/>
              <a:t> parhaillaan tai </a:t>
            </a:r>
            <a:br>
              <a:rPr lang="fi-FI" sz="3200" dirty="0"/>
            </a:br>
            <a:r>
              <a:rPr lang="fi-FI" sz="3200" dirty="0"/>
              <a:t>tulevaisuudessa</a:t>
            </a:r>
            <a:br>
              <a:rPr lang="fi-FI" sz="3200" dirty="0"/>
            </a:br>
            <a:r>
              <a:rPr lang="fi-FI" sz="3200" dirty="0"/>
              <a:t> </a:t>
            </a:r>
            <a:br>
              <a:rPr lang="fi-FI" sz="3200" dirty="0"/>
            </a:br>
            <a:r>
              <a:rPr lang="fi-FI" sz="3200" dirty="0"/>
              <a:t>	</a:t>
            </a:r>
            <a:r>
              <a:rPr lang="fi-FI" sz="3200" i="1" u="sng" dirty="0"/>
              <a:t>Matkustan </a:t>
            </a:r>
            <a:r>
              <a:rPr lang="fi-FI" sz="3200" i="1" dirty="0"/>
              <a:t>/ </a:t>
            </a:r>
            <a:r>
              <a:rPr lang="fi-FI" sz="3200" i="1" u="sng" dirty="0"/>
              <a:t>En matkusta</a:t>
            </a:r>
            <a:r>
              <a:rPr lang="fi-FI" sz="3200" i="1" dirty="0"/>
              <a:t> Pariisiin. 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> </a:t>
            </a:r>
            <a:br>
              <a:rPr lang="fi-FI" dirty="0"/>
            </a:br>
            <a:r>
              <a:rPr lang="fi-FI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774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2. Imperfekti (</a:t>
            </a:r>
            <a:r>
              <a:rPr lang="fi-FI" b="1" dirty="0" err="1"/>
              <a:t>imperf</a:t>
            </a:r>
            <a:r>
              <a:rPr lang="fi-FI" b="1" dirty="0"/>
              <a:t>.)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ilmaisee</a:t>
            </a:r>
            <a:r>
              <a:rPr lang="fi-FI" sz="3200" dirty="0"/>
              <a:t>, että jotain </a:t>
            </a:r>
            <a:r>
              <a:rPr lang="fi-FI" sz="3200" b="1" i="1" dirty="0"/>
              <a:t>tapahtui</a:t>
            </a:r>
            <a:r>
              <a:rPr lang="fi-FI" sz="3200" dirty="0"/>
              <a:t> ennen </a:t>
            </a:r>
            <a:r>
              <a:rPr lang="fi-FI" sz="3200" dirty="0" smtClean="0"/>
              <a:t>kerronta-hetkeä.</a:t>
            </a:r>
          </a:p>
          <a:p>
            <a:r>
              <a:rPr lang="fi-FI" sz="3200" dirty="0" smtClean="0"/>
              <a:t>imperfektin </a:t>
            </a:r>
            <a:r>
              <a:rPr lang="fi-FI" sz="3200" dirty="0"/>
              <a:t>tunnus on -</a:t>
            </a:r>
            <a:r>
              <a:rPr lang="fi-FI" sz="3200" i="1" dirty="0" smtClean="0"/>
              <a:t>i</a:t>
            </a:r>
            <a:r>
              <a:rPr lang="fi-FI" sz="3200" dirty="0" smtClean="0"/>
              <a:t>-</a:t>
            </a:r>
          </a:p>
          <a:p>
            <a:r>
              <a:rPr lang="fi-FI" sz="3200" dirty="0" smtClean="0"/>
              <a:t>yleinen </a:t>
            </a:r>
            <a:r>
              <a:rPr lang="fi-FI" sz="3200" dirty="0"/>
              <a:t>kerronnan aikamuoto</a:t>
            </a:r>
            <a:br>
              <a:rPr lang="fi-FI" sz="3200" dirty="0"/>
            </a:br>
            <a:r>
              <a:rPr lang="fi-FI" sz="3200" dirty="0"/>
              <a:t> </a:t>
            </a:r>
            <a:br>
              <a:rPr lang="fi-FI" sz="3200" dirty="0"/>
            </a:br>
            <a:r>
              <a:rPr lang="fi-FI" sz="3200" dirty="0"/>
              <a:t>	</a:t>
            </a:r>
            <a:r>
              <a:rPr lang="fi-FI" sz="3200" i="1" dirty="0"/>
              <a:t>Eilen </a:t>
            </a:r>
            <a:r>
              <a:rPr lang="fi-FI" sz="3200" i="1" u="sng" dirty="0"/>
              <a:t>matkustin </a:t>
            </a:r>
            <a:r>
              <a:rPr lang="fi-FI" sz="3200" i="1" dirty="0"/>
              <a:t>/</a:t>
            </a:r>
            <a:r>
              <a:rPr lang="fi-FI" sz="3200" i="1" u="sng" dirty="0"/>
              <a:t> en matkustanut</a:t>
            </a:r>
            <a:r>
              <a:rPr lang="fi-FI" sz="3200" i="1" dirty="0"/>
              <a:t> Loviisaan.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6421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3. Perfekti (perf.)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sz="3200" dirty="0" smtClean="0"/>
              <a:t>ilmaisee</a:t>
            </a:r>
            <a:r>
              <a:rPr lang="fi-FI" sz="3200" dirty="0"/>
              <a:t>, että jotain </a:t>
            </a:r>
            <a:r>
              <a:rPr lang="fi-FI" sz="3200" b="1" dirty="0"/>
              <a:t>on tapahtunut</a:t>
            </a:r>
            <a:r>
              <a:rPr lang="fi-FI" sz="3200" dirty="0"/>
              <a:t> ennen </a:t>
            </a:r>
            <a:r>
              <a:rPr lang="fi-FI" sz="3200" dirty="0" smtClean="0"/>
              <a:t>kerrontahetkeä.</a:t>
            </a:r>
          </a:p>
          <a:p>
            <a:pPr marL="0" indent="0">
              <a:buNone/>
            </a:pPr>
            <a:endParaRPr lang="fi-FI" sz="3200" dirty="0" smtClean="0"/>
          </a:p>
          <a:p>
            <a:r>
              <a:rPr lang="fi-FI" sz="3200" dirty="0" smtClean="0"/>
              <a:t>liittomuoto</a:t>
            </a:r>
            <a:r>
              <a:rPr lang="fi-FI" sz="3200" dirty="0"/>
              <a:t>: tarvitsee olla-verbin </a:t>
            </a:r>
            <a:r>
              <a:rPr lang="fi-FI" sz="3200" dirty="0" smtClean="0"/>
              <a:t>preesensiä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 </a:t>
            </a:r>
            <a:br>
              <a:rPr lang="fi-FI" sz="3200" dirty="0"/>
            </a:br>
            <a:r>
              <a:rPr lang="fi-FI" sz="3200" dirty="0"/>
              <a:t> 	</a:t>
            </a:r>
            <a:r>
              <a:rPr lang="fi-FI" sz="3200" i="1" u="sng" dirty="0"/>
              <a:t>Olen</a:t>
            </a:r>
            <a:r>
              <a:rPr lang="fi-FI" sz="3200" i="1" dirty="0"/>
              <a:t> / </a:t>
            </a:r>
            <a:r>
              <a:rPr lang="fi-FI" sz="3200" i="1" u="sng" dirty="0"/>
              <a:t>En ole</a:t>
            </a:r>
            <a:r>
              <a:rPr lang="fi-FI" sz="3200" i="1" dirty="0"/>
              <a:t> </a:t>
            </a:r>
            <a:r>
              <a:rPr lang="fi-FI" sz="3200" i="1" u="sng" dirty="0"/>
              <a:t>käynyt</a:t>
            </a:r>
            <a:r>
              <a:rPr lang="fi-FI" sz="3200" i="1" dirty="0"/>
              <a:t> Hampurissa.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3200" dirty="0"/>
              <a:t> 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52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4. Pluskvamperfekti (</a:t>
            </a:r>
            <a:r>
              <a:rPr lang="fi-FI" b="1" dirty="0" err="1"/>
              <a:t>pl.perf</a:t>
            </a:r>
            <a:r>
              <a:rPr lang="fi-FI" b="1" dirty="0"/>
              <a:t>.)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466335"/>
            <a:ext cx="9990666" cy="5269745"/>
          </a:xfrm>
        </p:spPr>
        <p:txBody>
          <a:bodyPr>
            <a:normAutofit fontScale="85000" lnSpcReduction="20000"/>
          </a:bodyPr>
          <a:lstStyle/>
          <a:p>
            <a:r>
              <a:rPr lang="fi-FI" sz="2400" dirty="0" smtClean="0"/>
              <a:t>ilmaisee</a:t>
            </a:r>
            <a:r>
              <a:rPr lang="fi-FI" sz="2400" dirty="0"/>
              <a:t>, että jotain </a:t>
            </a:r>
            <a:r>
              <a:rPr lang="fi-FI" sz="2400" b="1" i="1" dirty="0"/>
              <a:t>oli tapahtunut</a:t>
            </a:r>
            <a:r>
              <a:rPr lang="fi-FI" sz="2400" b="1" dirty="0"/>
              <a:t> </a:t>
            </a:r>
            <a:r>
              <a:rPr lang="fi-FI" sz="2400" dirty="0"/>
              <a:t>ennen </a:t>
            </a:r>
            <a:r>
              <a:rPr lang="fi-FI" sz="2400" dirty="0" smtClean="0"/>
              <a:t>kerrontahetkeä.</a:t>
            </a:r>
          </a:p>
          <a:p>
            <a:pPr marL="0" indent="0">
              <a:buNone/>
            </a:pPr>
            <a:endParaRPr lang="fi-FI" sz="2400" dirty="0" smtClean="0"/>
          </a:p>
          <a:p>
            <a:r>
              <a:rPr lang="fi-FI" sz="2400" dirty="0" smtClean="0"/>
              <a:t>liittomuoto</a:t>
            </a:r>
            <a:r>
              <a:rPr lang="fi-FI" sz="2400" dirty="0"/>
              <a:t>: tarvitsee </a:t>
            </a:r>
            <a:r>
              <a:rPr lang="fi-FI" sz="2400" i="1" dirty="0"/>
              <a:t>olla</a:t>
            </a:r>
            <a:r>
              <a:rPr lang="fi-FI" sz="2400" dirty="0"/>
              <a:t>-verbin imperfektiä</a:t>
            </a:r>
            <a:br>
              <a:rPr lang="fi-FI" sz="2400" dirty="0"/>
            </a:br>
            <a:r>
              <a:rPr lang="fi-FI" sz="2400" dirty="0"/>
              <a:t> </a:t>
            </a:r>
            <a:br>
              <a:rPr lang="fi-FI" sz="2400" dirty="0"/>
            </a:br>
            <a:r>
              <a:rPr lang="fi-FI" sz="2400" i="1" u="sng" dirty="0"/>
              <a:t>Olin</a:t>
            </a:r>
            <a:r>
              <a:rPr lang="fi-FI" sz="2400" i="1" dirty="0"/>
              <a:t> jo </a:t>
            </a:r>
            <a:r>
              <a:rPr lang="fi-FI" sz="2400" i="1" u="sng" dirty="0"/>
              <a:t>lähtenyt</a:t>
            </a:r>
            <a:r>
              <a:rPr lang="fi-FI" sz="2400" i="1" dirty="0"/>
              <a:t> Saksasta, kun hirmumyrsky alkoi.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i="1" dirty="0"/>
              <a:t> </a:t>
            </a:r>
            <a:r>
              <a:rPr lang="fi-FI" sz="2400" dirty="0"/>
              <a:t/>
            </a:r>
            <a:br>
              <a:rPr lang="fi-FI" sz="2400" dirty="0"/>
            </a:br>
            <a:endParaRPr lang="fi-FI" sz="2400" dirty="0" smtClean="0"/>
          </a:p>
          <a:p>
            <a:r>
              <a:rPr lang="fi-FI" sz="2400" b="1" dirty="0" err="1" smtClean="0"/>
              <a:t>Teht</a:t>
            </a:r>
            <a:r>
              <a:rPr lang="fi-FI" sz="2400" b="1" dirty="0"/>
              <a:t>. Tunnista pääluokka, persoona ja aikamuoto: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 </a:t>
            </a:r>
            <a:br>
              <a:rPr lang="fi-FI" sz="2400" dirty="0"/>
            </a:br>
            <a:r>
              <a:rPr lang="fi-FI" sz="2400" dirty="0" smtClean="0"/>
              <a:t>ihmetteli		</a:t>
            </a:r>
            <a:r>
              <a:rPr lang="fi-FI" sz="2400" dirty="0" err="1" smtClean="0"/>
              <a:t>akt</a:t>
            </a:r>
            <a:r>
              <a:rPr lang="fi-FI" sz="2400" dirty="0" smtClean="0"/>
              <a:t>. </a:t>
            </a:r>
            <a:r>
              <a:rPr lang="fi-FI" sz="2400" dirty="0"/>
              <a:t>y</a:t>
            </a:r>
            <a:r>
              <a:rPr lang="fi-FI" sz="2400" dirty="0" smtClean="0"/>
              <a:t>.3.pers. </a:t>
            </a:r>
            <a:r>
              <a:rPr lang="fi-FI" sz="2400" dirty="0" err="1" smtClean="0"/>
              <a:t>imperf</a:t>
            </a:r>
            <a:r>
              <a:rPr lang="fi-FI" sz="2400" dirty="0" smtClean="0"/>
              <a:t>. 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 </a:t>
            </a:r>
            <a:br>
              <a:rPr lang="fi-FI" sz="2400" dirty="0"/>
            </a:br>
            <a:r>
              <a:rPr lang="fi-FI" sz="2400" dirty="0"/>
              <a:t>olette </a:t>
            </a:r>
            <a:r>
              <a:rPr lang="fi-FI" sz="2400" dirty="0" smtClean="0"/>
              <a:t>käyneet	</a:t>
            </a:r>
            <a:r>
              <a:rPr lang="fi-FI" sz="2400" dirty="0" err="1" smtClean="0"/>
              <a:t>akt</a:t>
            </a:r>
            <a:r>
              <a:rPr lang="fi-FI" sz="2400" dirty="0" smtClean="0"/>
              <a:t>. m.2. pers. perf.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 </a:t>
            </a:r>
            <a:br>
              <a:rPr lang="fi-FI" sz="2400" dirty="0"/>
            </a:br>
            <a:r>
              <a:rPr lang="fi-FI" sz="2400" dirty="0"/>
              <a:t>ei ole </a:t>
            </a:r>
            <a:r>
              <a:rPr lang="fi-FI" sz="2400" dirty="0" smtClean="0"/>
              <a:t>toivonut	</a:t>
            </a:r>
            <a:r>
              <a:rPr lang="fi-FI" sz="2400" dirty="0" err="1" smtClean="0"/>
              <a:t>akt</a:t>
            </a:r>
            <a:r>
              <a:rPr lang="fi-FI" sz="2400" dirty="0" smtClean="0"/>
              <a:t>. </a:t>
            </a:r>
            <a:r>
              <a:rPr lang="fi-FI" sz="2400" dirty="0"/>
              <a:t>y</a:t>
            </a:r>
            <a:r>
              <a:rPr lang="fi-FI" sz="2400" dirty="0" smtClean="0"/>
              <a:t>.3.pers. perf.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 </a:t>
            </a:r>
            <a:br>
              <a:rPr lang="fi-FI" sz="2400" dirty="0"/>
            </a:br>
            <a:r>
              <a:rPr lang="fi-FI" sz="2400" dirty="0"/>
              <a:t>emme olleet </a:t>
            </a:r>
            <a:r>
              <a:rPr lang="fi-FI" sz="2400" dirty="0" smtClean="0"/>
              <a:t>nähneet	(olimme nähneet) </a:t>
            </a:r>
            <a:r>
              <a:rPr lang="fi-FI" sz="2400" dirty="0" err="1" smtClean="0"/>
              <a:t>akt</a:t>
            </a:r>
            <a:r>
              <a:rPr lang="fi-FI" sz="2400" dirty="0" smtClean="0"/>
              <a:t>. </a:t>
            </a:r>
            <a:r>
              <a:rPr lang="fi-FI" sz="2400" dirty="0"/>
              <a:t>m</a:t>
            </a:r>
            <a:r>
              <a:rPr lang="fi-FI" sz="2400" dirty="0" smtClean="0"/>
              <a:t>.1.pers. </a:t>
            </a:r>
            <a:r>
              <a:rPr lang="fi-FI" sz="2400" dirty="0" err="1" smtClean="0"/>
              <a:t>pl.perf</a:t>
            </a:r>
            <a:r>
              <a:rPr lang="fi-FI" sz="2400" dirty="0" smtClean="0"/>
              <a:t>.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 </a:t>
            </a:r>
            <a:br>
              <a:rPr lang="fi-FI" sz="2400" dirty="0"/>
            </a:br>
            <a:r>
              <a:rPr lang="fi-FI" sz="2400" dirty="0"/>
              <a:t>s</a:t>
            </a:r>
            <a:r>
              <a:rPr lang="fi-FI" sz="2400" dirty="0" smtClean="0"/>
              <a:t>anoitte			</a:t>
            </a:r>
            <a:r>
              <a:rPr lang="fi-FI" sz="2400" dirty="0" err="1" smtClean="0"/>
              <a:t>akt</a:t>
            </a:r>
            <a:r>
              <a:rPr lang="fi-FI" sz="2400" dirty="0" smtClean="0"/>
              <a:t>. </a:t>
            </a:r>
            <a:r>
              <a:rPr lang="fi-FI" sz="2400" dirty="0"/>
              <a:t>m</a:t>
            </a:r>
            <a:r>
              <a:rPr lang="fi-FI" sz="2400" dirty="0" smtClean="0"/>
              <a:t>.2.p. </a:t>
            </a:r>
            <a:r>
              <a:rPr lang="fi-FI" sz="2400" dirty="0" err="1" smtClean="0"/>
              <a:t>imperf</a:t>
            </a:r>
            <a:r>
              <a:rPr lang="fi-FI" sz="2400" smtClean="0"/>
              <a:t>.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926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7334" y="226322"/>
            <a:ext cx="8596668" cy="1320800"/>
          </a:xfrm>
        </p:spPr>
        <p:txBody>
          <a:bodyPr/>
          <a:lstStyle/>
          <a:p>
            <a:r>
              <a:rPr lang="fi-FI" b="1" u="sng" dirty="0"/>
              <a:t>Substantiivit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71450" y="1333307"/>
            <a:ext cx="8791575" cy="5354595"/>
          </a:xfrm>
        </p:spPr>
        <p:txBody>
          <a:bodyPr>
            <a:normAutofit/>
          </a:bodyPr>
          <a:lstStyle/>
          <a:p>
            <a:pPr lvl="0"/>
            <a:r>
              <a:rPr lang="fi-FI" sz="2400" dirty="0"/>
              <a:t>Substantiivit ovat asioiden, esineiden ja olioiden nimiä</a:t>
            </a:r>
            <a:r>
              <a:rPr lang="fi-FI" sz="2400" dirty="0" smtClean="0"/>
              <a:t>.</a:t>
            </a:r>
            <a:endParaRPr lang="fi-FI" sz="2400" dirty="0"/>
          </a:p>
          <a:p>
            <a:r>
              <a:rPr lang="fi-FI" sz="2400" dirty="0"/>
              <a:t>Substantiiviryhmiä</a:t>
            </a:r>
            <a:r>
              <a:rPr lang="fi-FI" sz="2400" dirty="0" smtClean="0"/>
              <a:t>:</a:t>
            </a:r>
            <a:r>
              <a:rPr lang="fi-FI" sz="2400" dirty="0"/>
              <a:t> </a:t>
            </a:r>
            <a:endParaRPr lang="fi-FI" sz="1600" dirty="0"/>
          </a:p>
          <a:p>
            <a:pPr marL="0" lvl="0" indent="0">
              <a:buNone/>
            </a:pPr>
            <a:r>
              <a:rPr lang="fi-FI" sz="3200" u="sng" dirty="0" smtClean="0"/>
              <a:t>1) </a:t>
            </a:r>
            <a:r>
              <a:rPr lang="fi-FI" sz="3200" u="sng" dirty="0" err="1" smtClean="0"/>
              <a:t>Yleis</a:t>
            </a:r>
            <a:r>
              <a:rPr lang="fi-FI" sz="3200" u="sng" dirty="0" smtClean="0"/>
              <a:t>- </a:t>
            </a:r>
            <a:r>
              <a:rPr lang="fi-FI" sz="3200" u="sng" dirty="0"/>
              <a:t>ja erisnimet (appellatiivit ja proprit</a:t>
            </a:r>
            <a:r>
              <a:rPr lang="fi-FI" sz="3200" u="sng" dirty="0" smtClean="0"/>
              <a:t>)</a:t>
            </a:r>
          </a:p>
          <a:p>
            <a:pPr marL="0" lvl="0" indent="0">
              <a:buNone/>
            </a:pPr>
            <a:endParaRPr lang="fi-FI" sz="1600" dirty="0"/>
          </a:p>
          <a:p>
            <a:pPr lvl="1"/>
            <a:r>
              <a:rPr lang="fi-FI" sz="3200" dirty="0"/>
              <a:t>yleisnimet pienellä, erisnimet isolla alkukirjaimella</a:t>
            </a:r>
          </a:p>
          <a:p>
            <a:pPr marL="0" indent="0">
              <a:buNone/>
            </a:pPr>
            <a:r>
              <a:rPr lang="fi-FI" sz="3200" dirty="0"/>
              <a:t>	esim.	koira		</a:t>
            </a:r>
            <a:r>
              <a:rPr lang="fi-FI" sz="3200" dirty="0" smtClean="0"/>
              <a:t>	- </a:t>
            </a:r>
            <a:r>
              <a:rPr lang="fi-FI" sz="3200" dirty="0" err="1" smtClean="0"/>
              <a:t>Rekku</a:t>
            </a:r>
            <a:r>
              <a:rPr lang="fi-FI" sz="3200" dirty="0" smtClean="0"/>
              <a:t>, </a:t>
            </a:r>
            <a:r>
              <a:rPr lang="fi-FI" sz="3200" dirty="0" err="1" smtClean="0"/>
              <a:t>Indi</a:t>
            </a:r>
            <a:r>
              <a:rPr lang="fi-FI" sz="3200" dirty="0" smtClean="0"/>
              <a:t>, Laikku</a:t>
            </a:r>
            <a:endParaRPr lang="fi-FI" sz="3200" dirty="0"/>
          </a:p>
          <a:p>
            <a:pPr marL="0" indent="0">
              <a:buNone/>
            </a:pPr>
            <a:r>
              <a:rPr lang="fi-FI" sz="3200" dirty="0"/>
              <a:t>		</a:t>
            </a:r>
            <a:r>
              <a:rPr lang="fi-FI" sz="3200" dirty="0" smtClean="0"/>
              <a:t>		auto</a:t>
            </a:r>
            <a:r>
              <a:rPr lang="fi-FI" sz="3200" dirty="0"/>
              <a:t>		</a:t>
            </a:r>
            <a:r>
              <a:rPr lang="fi-FI" sz="3200" dirty="0" smtClean="0"/>
              <a:t>	- Ferrari, Audi, Lada</a:t>
            </a:r>
            <a:endParaRPr lang="fi-FI" sz="3200" dirty="0"/>
          </a:p>
          <a:p>
            <a:pPr marL="0" indent="0">
              <a:buNone/>
            </a:pPr>
            <a:r>
              <a:rPr lang="fi-FI" sz="3200" dirty="0"/>
              <a:t>		</a:t>
            </a:r>
            <a:r>
              <a:rPr lang="fi-FI" sz="3200" dirty="0" smtClean="0"/>
              <a:t>		kaupunki</a:t>
            </a:r>
            <a:r>
              <a:rPr lang="fi-FI" sz="3200" dirty="0"/>
              <a:t>	</a:t>
            </a:r>
            <a:r>
              <a:rPr lang="fi-FI" sz="3200" dirty="0" smtClean="0"/>
              <a:t>- Helsinki, Porvoo, Pietari</a:t>
            </a:r>
            <a:endParaRPr lang="fi-FI" sz="3200" dirty="0"/>
          </a:p>
        </p:txBody>
      </p:sp>
      <p:pic>
        <p:nvPicPr>
          <p:cNvPr id="4" name="Kuva 3" descr="Ilmaisia Kuvia : pentu, eläin, yksittäinen, pieni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9050" y="842368"/>
            <a:ext cx="2573867" cy="1930400"/>
          </a:xfrm>
          <a:prstGeom prst="rect">
            <a:avLst/>
          </a:prstGeom>
        </p:spPr>
      </p:pic>
      <p:pic>
        <p:nvPicPr>
          <p:cNvPr id="5" name="Kuva 4" descr="Enzo Ferrari (automobile)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049" y="3005536"/>
            <a:ext cx="2573867" cy="1705187"/>
          </a:xfrm>
          <a:prstGeom prst="rect">
            <a:avLst/>
          </a:prstGeom>
        </p:spPr>
      </p:pic>
      <p:pic>
        <p:nvPicPr>
          <p:cNvPr id="6" name="Kuva 5" descr="Porvoo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049" y="4883815"/>
            <a:ext cx="2706131" cy="18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18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502508"/>
            <a:ext cx="10515600" cy="567445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3200" u="sng" dirty="0" smtClean="0"/>
              <a:t>2) Konkreettiset </a:t>
            </a:r>
            <a:r>
              <a:rPr lang="fi-FI" sz="3200" u="sng" dirty="0"/>
              <a:t>ja abstraktit substantiivit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lvl="0"/>
            <a:r>
              <a:rPr lang="fi-FI" sz="2400" dirty="0"/>
              <a:t>konkreettinen = käsin kosketeltava</a:t>
            </a:r>
          </a:p>
          <a:p>
            <a:r>
              <a:rPr lang="fi-FI" sz="2400" dirty="0"/>
              <a:t>esim. </a:t>
            </a:r>
            <a:r>
              <a:rPr lang="fi-FI" sz="2400" i="1" dirty="0" smtClean="0"/>
              <a:t>kaktus, hiukset, reppu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lvl="0"/>
            <a:r>
              <a:rPr lang="fi-FI" sz="2400" dirty="0"/>
              <a:t>abstrakti = aineeton</a:t>
            </a:r>
          </a:p>
          <a:p>
            <a:r>
              <a:rPr lang="fi-FI" sz="2400" dirty="0"/>
              <a:t>esim. </a:t>
            </a:r>
            <a:r>
              <a:rPr lang="fi-FI" sz="2400" dirty="0" smtClean="0"/>
              <a:t>rakkaus, sielu, aika, ilma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r>
              <a:rPr lang="fi-FI" sz="2400" dirty="0"/>
              <a:t>! taivas, koulu</a:t>
            </a:r>
          </a:p>
          <a:p>
            <a:endParaRPr lang="fi-FI" dirty="0"/>
          </a:p>
        </p:txBody>
      </p:sp>
      <p:pic>
        <p:nvPicPr>
          <p:cNvPr id="2" name="Kuva 1" descr="Saguaro — Wikipé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538" y="1192070"/>
            <a:ext cx="3169262" cy="2131329"/>
          </a:xfrm>
          <a:prstGeom prst="rect">
            <a:avLst/>
          </a:prstGeom>
        </p:spPr>
      </p:pic>
      <p:pic>
        <p:nvPicPr>
          <p:cNvPr id="4" name="Kuva 3" descr="Brown hair - Wikipedi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653" y="3689132"/>
            <a:ext cx="3183147" cy="2122098"/>
          </a:xfrm>
          <a:prstGeom prst="rect">
            <a:avLst/>
          </a:prstGeom>
        </p:spPr>
      </p:pic>
      <p:pic>
        <p:nvPicPr>
          <p:cNvPr id="5" name="Kuva 4" descr="love - Simple English Wiktionar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62" y="4854983"/>
            <a:ext cx="2368413" cy="19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716692"/>
            <a:ext cx="10515600" cy="546027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i-FI" sz="4000" b="1" u="sng" dirty="0" smtClean="0"/>
              <a:t>3) </a:t>
            </a:r>
            <a:r>
              <a:rPr lang="fi-FI" sz="4000" b="1" u="sng" dirty="0" err="1" smtClean="0"/>
              <a:t>Ylä</a:t>
            </a:r>
            <a:r>
              <a:rPr lang="fi-FI" sz="4000" b="1" u="sng" dirty="0" smtClean="0"/>
              <a:t>- </a:t>
            </a:r>
            <a:r>
              <a:rPr lang="fi-FI" sz="4000" b="1" u="sng" dirty="0"/>
              <a:t>ja alakäsitteet</a:t>
            </a:r>
            <a:endParaRPr lang="fi-FI" sz="4000" b="1" dirty="0"/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600" dirty="0" smtClean="0"/>
              <a:t>Esim. yläkäsite</a:t>
            </a:r>
            <a:r>
              <a:rPr lang="fi-FI" sz="3600" dirty="0"/>
              <a:t>:	</a:t>
            </a:r>
            <a:r>
              <a:rPr lang="fi-FI" sz="3600" dirty="0" smtClean="0"/>
              <a:t>alakäsitteitä:</a:t>
            </a:r>
          </a:p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3600" dirty="0" smtClean="0"/>
              <a:t>		Eurooppa</a:t>
            </a:r>
            <a:r>
              <a:rPr lang="fi-FI" sz="3600" dirty="0"/>
              <a:t>	</a:t>
            </a:r>
            <a:r>
              <a:rPr lang="fi-FI" sz="3600" dirty="0" smtClean="0"/>
              <a:t>	Skotlanti</a:t>
            </a:r>
            <a:r>
              <a:rPr lang="fi-FI" sz="3600" dirty="0"/>
              <a:t>, </a:t>
            </a:r>
            <a:r>
              <a:rPr lang="fi-FI" sz="3600" dirty="0" smtClean="0"/>
              <a:t>Suomi,</a:t>
            </a:r>
            <a:r>
              <a:rPr lang="fi-FI" sz="3600" dirty="0"/>
              <a:t> </a:t>
            </a:r>
            <a:r>
              <a:rPr lang="fi-FI" sz="3600" dirty="0" smtClean="0"/>
              <a:t>Kreikka</a:t>
            </a:r>
            <a:endParaRPr lang="fi-FI" sz="3600" dirty="0"/>
          </a:p>
          <a:p>
            <a:pPr marL="0" indent="0">
              <a:buNone/>
            </a:pPr>
            <a:r>
              <a:rPr lang="fi-FI" sz="3600" dirty="0" smtClean="0"/>
              <a:t>		marja</a:t>
            </a:r>
            <a:r>
              <a:rPr lang="fi-FI" sz="3600" dirty="0"/>
              <a:t>		</a:t>
            </a:r>
            <a:r>
              <a:rPr lang="fi-FI" sz="3600" dirty="0" smtClean="0"/>
              <a:t>		vadelma, mustikka,</a:t>
            </a:r>
            <a:r>
              <a:rPr lang="fi-FI" sz="3600" dirty="0"/>
              <a:t> </a:t>
            </a:r>
            <a:r>
              <a:rPr lang="fi-FI" sz="3600" dirty="0" smtClean="0"/>
              <a:t>karpalo</a:t>
            </a:r>
            <a:endParaRPr lang="fi-FI" sz="3600" dirty="0"/>
          </a:p>
          <a:p>
            <a:pPr marL="0" indent="0">
              <a:buNone/>
            </a:pPr>
            <a:r>
              <a:rPr lang="fi-FI" sz="3600" dirty="0" smtClean="0"/>
              <a:t>		vaate				hame, housut, paita</a:t>
            </a:r>
            <a:endParaRPr lang="fi-FI" sz="3600" dirty="0"/>
          </a:p>
        </p:txBody>
      </p:sp>
      <p:pic>
        <p:nvPicPr>
          <p:cNvPr id="4" name="Kuva 3" descr="File:Simplified Languages of Europe map.svg - Wikimedi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67" y="560717"/>
            <a:ext cx="2916680" cy="23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ADJEKTIIVIT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77334" y="1371600"/>
            <a:ext cx="11095566" cy="50749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sz="2800" dirty="0"/>
              <a:t>Adjektiivi kertoo, millainen joku tai jokin on, esim</a:t>
            </a:r>
            <a:r>
              <a:rPr lang="fi-FI" sz="2800" dirty="0" smtClean="0"/>
              <a:t>.</a:t>
            </a:r>
            <a:r>
              <a:rPr lang="fi-FI" sz="2800" dirty="0"/>
              <a:t>	</a:t>
            </a:r>
          </a:p>
          <a:p>
            <a:pPr marL="0" indent="0">
              <a:buNone/>
            </a:pPr>
            <a:r>
              <a:rPr lang="fi-FI" sz="2800" dirty="0" smtClean="0"/>
              <a:t>	KOKO</a:t>
            </a:r>
            <a:r>
              <a:rPr lang="fi-FI" sz="2800" dirty="0"/>
              <a:t>: </a:t>
            </a:r>
            <a:r>
              <a:rPr lang="fi-FI" sz="2800" dirty="0" smtClean="0"/>
              <a:t>pieni, suuri, jättimäinen</a:t>
            </a:r>
          </a:p>
          <a:p>
            <a:pPr marL="0" indent="0">
              <a:buNone/>
            </a:pPr>
            <a:r>
              <a:rPr lang="fi-FI" sz="2800" dirty="0"/>
              <a:t>	VÄRI: </a:t>
            </a:r>
            <a:r>
              <a:rPr lang="fi-FI" sz="2800" dirty="0" smtClean="0"/>
              <a:t>sininen, ruskea, pilkullinen</a:t>
            </a:r>
          </a:p>
          <a:p>
            <a:pPr marL="0" indent="0">
              <a:buNone/>
            </a:pPr>
            <a:r>
              <a:rPr lang="fi-FI" sz="2800" dirty="0"/>
              <a:t>	LAATU</a:t>
            </a:r>
            <a:r>
              <a:rPr lang="fi-FI" sz="2800" dirty="0" smtClean="0"/>
              <a:t>: muovinen, puinen, metallinen</a:t>
            </a:r>
            <a:endParaRPr lang="fi-FI" sz="2800" dirty="0"/>
          </a:p>
          <a:p>
            <a:pPr marL="0" indent="0">
              <a:buNone/>
            </a:pPr>
            <a:r>
              <a:rPr lang="fi-FI" sz="2800" dirty="0"/>
              <a:t>	MUOTO: </a:t>
            </a:r>
            <a:r>
              <a:rPr lang="fi-FI" sz="2800" dirty="0" smtClean="0"/>
              <a:t>pyöreä, kulmikas, soikea</a:t>
            </a:r>
            <a:endParaRPr lang="fi-FI" sz="2800" dirty="0"/>
          </a:p>
          <a:p>
            <a:pPr marL="0" indent="0">
              <a:buNone/>
            </a:pPr>
            <a:r>
              <a:rPr lang="fi-FI" sz="2800" dirty="0"/>
              <a:t>	</a:t>
            </a:r>
            <a:r>
              <a:rPr lang="fi-FI" sz="2800" dirty="0" smtClean="0"/>
              <a:t>LUONNE: mukava, ilkeä, ujo</a:t>
            </a:r>
            <a:endParaRPr lang="fi-FI" sz="2800" dirty="0"/>
          </a:p>
          <a:p>
            <a:pPr marL="0" indent="0">
              <a:buNone/>
            </a:pPr>
            <a:r>
              <a:rPr lang="fi-FI" sz="2800" dirty="0"/>
              <a:t>	MUITA: </a:t>
            </a:r>
            <a:r>
              <a:rPr lang="fi-FI" sz="2800" dirty="0" smtClean="0"/>
              <a:t>suomalainen, ruotsalainen, norjalainen, marsilainen</a:t>
            </a:r>
            <a:endParaRPr lang="fi-FI" sz="28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033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83920" y="296562"/>
            <a:ext cx="10515600" cy="6561438"/>
          </a:xfrm>
        </p:spPr>
        <p:txBody>
          <a:bodyPr>
            <a:normAutofit/>
          </a:bodyPr>
          <a:lstStyle/>
          <a:p>
            <a:r>
              <a:rPr lang="fi-FI" sz="2000" dirty="0"/>
              <a:t>Adjektiiveja voi taivuttaa eri sijamuodoissa ja vertailumuodoissa</a:t>
            </a:r>
            <a:r>
              <a:rPr lang="fi-FI" sz="2000" dirty="0" smtClean="0"/>
              <a:t>:</a:t>
            </a:r>
            <a:endParaRPr lang="fi-FI" sz="20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 smtClean="0"/>
              <a:t>1) POSITIIVI</a:t>
            </a:r>
            <a:r>
              <a:rPr lang="fi-FI" sz="2400" dirty="0" smtClean="0"/>
              <a:t>: hyvä, pieni, matala</a:t>
            </a:r>
            <a:endParaRPr lang="fi-FI" sz="2400" dirty="0"/>
          </a:p>
          <a:p>
            <a:r>
              <a:rPr lang="fi-FI" sz="2400" dirty="0"/>
              <a:t>(ei tunnuksia)</a:t>
            </a:r>
          </a:p>
          <a:p>
            <a:r>
              <a:rPr lang="fi-FI" sz="2400" dirty="0"/>
              <a:t>Käyttö: kuvailu, ei </a:t>
            </a:r>
            <a:r>
              <a:rPr lang="fi-FI" sz="2400" dirty="0" smtClean="0"/>
              <a:t>vertailla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 smtClean="0"/>
              <a:t>2) </a:t>
            </a:r>
            <a:r>
              <a:rPr lang="fi-FI" sz="2400" b="1" dirty="0" err="1" smtClean="0"/>
              <a:t>KOMPARATIIVI</a:t>
            </a:r>
            <a:r>
              <a:rPr lang="fi-FI" sz="2400" dirty="0" err="1" smtClean="0"/>
              <a:t>:parempi</a:t>
            </a:r>
            <a:r>
              <a:rPr lang="fi-FI" sz="2400" dirty="0" smtClean="0"/>
              <a:t>, pienempi, matalampi</a:t>
            </a:r>
            <a:endParaRPr lang="fi-FI" sz="2400" dirty="0"/>
          </a:p>
          <a:p>
            <a:r>
              <a:rPr lang="fi-FI" sz="2400" dirty="0"/>
              <a:t>Tunnukset: -</a:t>
            </a:r>
            <a:r>
              <a:rPr lang="fi-FI" sz="2400" dirty="0" err="1"/>
              <a:t>mpi</a:t>
            </a:r>
            <a:r>
              <a:rPr lang="fi-FI" sz="2400" dirty="0"/>
              <a:t>, -</a:t>
            </a:r>
            <a:r>
              <a:rPr lang="fi-FI" sz="2400" dirty="0" err="1"/>
              <a:t>mpa</a:t>
            </a:r>
            <a:r>
              <a:rPr lang="fi-FI" sz="2400" dirty="0"/>
              <a:t>, -</a:t>
            </a:r>
            <a:r>
              <a:rPr lang="fi-FI" sz="2400" dirty="0" err="1"/>
              <a:t>mpä</a:t>
            </a:r>
            <a:r>
              <a:rPr lang="fi-FI" sz="2400" dirty="0"/>
              <a:t>, -</a:t>
            </a:r>
            <a:r>
              <a:rPr lang="fi-FI" sz="2400" dirty="0" err="1"/>
              <a:t>mma</a:t>
            </a:r>
            <a:r>
              <a:rPr lang="fi-FI" sz="2400" dirty="0"/>
              <a:t>, -</a:t>
            </a:r>
            <a:r>
              <a:rPr lang="fi-FI" sz="2400" dirty="0" err="1"/>
              <a:t>mmä</a:t>
            </a:r>
            <a:endParaRPr lang="fi-FI" sz="2400" dirty="0"/>
          </a:p>
          <a:p>
            <a:r>
              <a:rPr lang="fi-FI" sz="2400" dirty="0"/>
              <a:t>Käyttö: kun vertaillaan </a:t>
            </a:r>
            <a:r>
              <a:rPr lang="fi-FI" sz="2400" u="sng" dirty="0"/>
              <a:t>kahta</a:t>
            </a:r>
            <a:r>
              <a:rPr lang="fi-FI" sz="2400" dirty="0"/>
              <a:t> asiaa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b="1" dirty="0" smtClean="0"/>
              <a:t>3) SUPERLATIIVI</a:t>
            </a:r>
            <a:r>
              <a:rPr lang="fi-FI" sz="2400" dirty="0"/>
              <a:t>: </a:t>
            </a:r>
            <a:r>
              <a:rPr lang="fi-FI" sz="2400" dirty="0" smtClean="0"/>
              <a:t>paras, pienin, matalin</a:t>
            </a:r>
            <a:endParaRPr lang="fi-FI" sz="2400" dirty="0"/>
          </a:p>
          <a:p>
            <a:r>
              <a:rPr lang="fi-FI" sz="2400" dirty="0"/>
              <a:t>Tunnukset: </a:t>
            </a:r>
            <a:r>
              <a:rPr lang="fi-FI" sz="2400" i="1" dirty="0"/>
              <a:t>-in, -</a:t>
            </a:r>
            <a:r>
              <a:rPr lang="fi-FI" sz="2400" i="1" dirty="0" err="1"/>
              <a:t>imma</a:t>
            </a:r>
            <a:r>
              <a:rPr lang="fi-FI" sz="2400" i="1" dirty="0"/>
              <a:t>, -</a:t>
            </a:r>
            <a:r>
              <a:rPr lang="fi-FI" sz="2400" i="1" dirty="0" err="1"/>
              <a:t>immä</a:t>
            </a:r>
            <a:r>
              <a:rPr lang="fi-FI" sz="2400" i="1" dirty="0"/>
              <a:t>, -</a:t>
            </a:r>
            <a:r>
              <a:rPr lang="fi-FI" sz="2400" i="1" dirty="0" err="1"/>
              <a:t>impa</a:t>
            </a:r>
            <a:r>
              <a:rPr lang="fi-FI" sz="2400" i="1" dirty="0"/>
              <a:t>, -</a:t>
            </a:r>
            <a:r>
              <a:rPr lang="fi-FI" sz="2400" i="1" dirty="0" err="1"/>
              <a:t>impä</a:t>
            </a:r>
            <a:endParaRPr lang="fi-FI" sz="2400" i="1" dirty="0"/>
          </a:p>
          <a:p>
            <a:r>
              <a:rPr lang="fi-FI" sz="2400" dirty="0"/>
              <a:t>Käyttö: kun vertaillaan </a:t>
            </a:r>
            <a:r>
              <a:rPr lang="fi-FI" sz="2400" u="sng" dirty="0"/>
              <a:t>kolmea</a:t>
            </a:r>
            <a:r>
              <a:rPr lang="fi-FI" sz="2400" dirty="0"/>
              <a:t> tai useampaa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707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TAIPUMATTOMAT ADJEKTIIVIT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sz="3200" dirty="0"/>
          </a:p>
          <a:p>
            <a:pPr lvl="0"/>
            <a:r>
              <a:rPr lang="fi-FI" sz="3200" i="1" dirty="0"/>
              <a:t>ensi, eri, koko, kelpo, aika, pikku, </a:t>
            </a:r>
            <a:r>
              <a:rPr lang="fi-FI" sz="3200" i="1" dirty="0" smtClean="0"/>
              <a:t>viime</a:t>
            </a:r>
          </a:p>
          <a:p>
            <a:pPr marL="0" lvl="0" indent="0">
              <a:buNone/>
            </a:pPr>
            <a:endParaRPr lang="fi-FI" sz="3200" dirty="0"/>
          </a:p>
          <a:p>
            <a:pPr lvl="0"/>
            <a:r>
              <a:rPr lang="fi-FI" sz="3200" dirty="0"/>
              <a:t>määrittävät substantiiveja, esim. </a:t>
            </a:r>
            <a:r>
              <a:rPr lang="fi-FI" sz="3200" i="1" dirty="0"/>
              <a:t>ensi </a:t>
            </a:r>
            <a:r>
              <a:rPr lang="fi-FI" sz="3200" dirty="0"/>
              <a:t>kesänä, </a:t>
            </a:r>
            <a:r>
              <a:rPr lang="fi-FI" sz="3200" i="1" dirty="0"/>
              <a:t>kelpo</a:t>
            </a:r>
            <a:r>
              <a:rPr lang="fi-FI" sz="3200" dirty="0"/>
              <a:t> poika, </a:t>
            </a:r>
            <a:r>
              <a:rPr lang="fi-FI" sz="3200" i="1" dirty="0"/>
              <a:t>pikku</a:t>
            </a:r>
            <a:r>
              <a:rPr lang="fi-FI" sz="3200" dirty="0"/>
              <a:t> seikka, </a:t>
            </a:r>
            <a:r>
              <a:rPr lang="fi-FI" sz="3200" i="1" dirty="0"/>
              <a:t>koko</a:t>
            </a:r>
            <a:r>
              <a:rPr lang="fi-FI" sz="3200" dirty="0"/>
              <a:t> päivän</a:t>
            </a:r>
            <a:r>
              <a:rPr lang="fi-FI" sz="3200" dirty="0" smtClean="0"/>
              <a:t>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79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/>
              <a:t>Numeraalit eli lukusanat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99286"/>
            <a:ext cx="10515600" cy="4994504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fi-FI" sz="2400" b="1" dirty="0" smtClean="0"/>
              <a:t>1) perusluvut</a:t>
            </a:r>
            <a:r>
              <a:rPr lang="fi-FI" sz="2400" dirty="0" smtClean="0"/>
              <a:t> </a:t>
            </a:r>
            <a:r>
              <a:rPr lang="fi-FI" sz="2400" dirty="0"/>
              <a:t>eli kardinaaliluvut: </a:t>
            </a:r>
            <a:r>
              <a:rPr lang="fi-FI" sz="2400" i="1" dirty="0"/>
              <a:t>neljä, kaksikymmentä</a:t>
            </a:r>
            <a:r>
              <a:rPr lang="fi-FI" sz="2400" dirty="0"/>
              <a:t> jne</a:t>
            </a:r>
            <a:r>
              <a:rPr lang="fi-FI" sz="2400" dirty="0" smtClean="0"/>
              <a:t>.</a:t>
            </a:r>
            <a:endParaRPr lang="fi-FI" sz="2400" dirty="0"/>
          </a:p>
          <a:p>
            <a:pPr marL="0" lvl="0" indent="0">
              <a:buNone/>
            </a:pPr>
            <a:r>
              <a:rPr lang="fi-FI" sz="2400" b="1" dirty="0" smtClean="0"/>
              <a:t>2) järjestysluvut</a:t>
            </a:r>
            <a:r>
              <a:rPr lang="fi-FI" sz="2400" dirty="0" smtClean="0"/>
              <a:t> </a:t>
            </a:r>
            <a:r>
              <a:rPr lang="fi-FI" sz="2400" dirty="0"/>
              <a:t>eli </a:t>
            </a:r>
            <a:r>
              <a:rPr lang="fi-FI" sz="2400" dirty="0" smtClean="0"/>
              <a:t>ordinaaliluvut </a:t>
            </a:r>
            <a:r>
              <a:rPr lang="fi-FI" sz="2400" dirty="0" smtClean="0">
                <a:solidFill>
                  <a:srgbClr val="FF0000"/>
                </a:solidFill>
              </a:rPr>
              <a:t>(adj.)</a:t>
            </a:r>
            <a:r>
              <a:rPr lang="fi-FI" sz="2400" dirty="0" smtClean="0"/>
              <a:t>: </a:t>
            </a:r>
            <a:r>
              <a:rPr lang="fi-FI" sz="2400" i="1" dirty="0"/>
              <a:t>ensimmäinen, toinen, sadas</a:t>
            </a:r>
            <a:r>
              <a:rPr lang="fi-FI" sz="2400" dirty="0"/>
              <a:t> jne. </a:t>
            </a:r>
          </a:p>
          <a:p>
            <a:pPr lvl="0"/>
            <a:r>
              <a:rPr lang="fi-FI" sz="2400" dirty="0"/>
              <a:t>järjestysluvut voidaan merkitä myös ns. roomalaisin numeroin</a:t>
            </a:r>
            <a:r>
              <a:rPr lang="fi-FI" sz="2400" dirty="0" smtClean="0"/>
              <a:t>:</a:t>
            </a: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	I</a:t>
            </a:r>
            <a:r>
              <a:rPr lang="fi-FI" sz="2400" dirty="0"/>
              <a:t>, II, III, IV, V, VI, VII, IIX, IX, X = 1. – 10</a:t>
            </a:r>
            <a:r>
              <a:rPr lang="fi-FI" sz="2400" dirty="0" smtClean="0"/>
              <a:t>.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r>
              <a:rPr lang="fi-FI" sz="2400" dirty="0" smtClean="0"/>
              <a:t>	I </a:t>
            </a:r>
            <a:r>
              <a:rPr lang="fi-FI" sz="2400" dirty="0"/>
              <a:t>= 1	</a:t>
            </a:r>
            <a:r>
              <a:rPr lang="fi-FI" sz="2400" dirty="0" smtClean="0"/>
              <a:t>	V </a:t>
            </a:r>
            <a:r>
              <a:rPr lang="fi-FI" sz="2400" dirty="0"/>
              <a:t>= 5		X = 10		L = 50</a:t>
            </a:r>
          </a:p>
          <a:p>
            <a:pPr marL="0" indent="0">
              <a:buNone/>
            </a:pPr>
            <a:r>
              <a:rPr lang="fi-FI" sz="2400" dirty="0" smtClean="0"/>
              <a:t>	C </a:t>
            </a:r>
            <a:r>
              <a:rPr lang="fi-FI" sz="2400" dirty="0"/>
              <a:t>= 100	D = 500	M = </a:t>
            </a:r>
            <a:r>
              <a:rPr lang="fi-FI" sz="2400" dirty="0" smtClean="0"/>
              <a:t>1000)</a:t>
            </a:r>
            <a:endParaRPr lang="fi-FI" sz="2400" dirty="0"/>
          </a:p>
          <a:p>
            <a:pPr marL="0" indent="0">
              <a:buNone/>
            </a:pPr>
            <a:r>
              <a:rPr lang="fi-FI" sz="2400" dirty="0"/>
              <a:t> </a:t>
            </a:r>
          </a:p>
          <a:p>
            <a:pPr lvl="0"/>
            <a:r>
              <a:rPr lang="fi-FI" sz="2400" dirty="0"/>
              <a:t>Kirjaimin kirjoitetaan </a:t>
            </a:r>
            <a:r>
              <a:rPr lang="fi-FI" sz="2400" i="1" dirty="0"/>
              <a:t>kymmentä</a:t>
            </a:r>
            <a:r>
              <a:rPr lang="fi-FI" sz="2400" dirty="0"/>
              <a:t> pienemmät luvut ja tasaluvut </a:t>
            </a:r>
            <a:r>
              <a:rPr lang="fi-FI" sz="2400" i="1" dirty="0"/>
              <a:t>sata</a:t>
            </a:r>
            <a:r>
              <a:rPr lang="fi-FI" sz="2400" dirty="0"/>
              <a:t>, </a:t>
            </a:r>
            <a:r>
              <a:rPr lang="fi-FI" sz="2400" i="1" dirty="0"/>
              <a:t>tuhat</a:t>
            </a:r>
            <a:r>
              <a:rPr lang="fi-FI" sz="2400" dirty="0"/>
              <a:t> ja </a:t>
            </a:r>
            <a:r>
              <a:rPr lang="fi-FI" sz="2400" i="1" dirty="0"/>
              <a:t>miljoona</a:t>
            </a:r>
            <a:r>
              <a:rPr lang="fi-FI" sz="2400" dirty="0" smtClean="0"/>
              <a:t>.</a:t>
            </a:r>
          </a:p>
          <a:p>
            <a:pPr lvl="0"/>
            <a:r>
              <a:rPr lang="fi-FI" sz="2400" dirty="0" smtClean="0"/>
              <a:t>Tunnistus: numeraalin voi kirjoittaa numeroilla 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83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u="sng" dirty="0" smtClean="0"/>
              <a:t>Pronominit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8341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fi-FI" sz="2400" b="1" dirty="0" smtClean="0"/>
              <a:t>Persoonapronominit</a:t>
            </a:r>
            <a:r>
              <a:rPr lang="fi-FI" sz="2400" dirty="0"/>
              <a:t>: </a:t>
            </a:r>
            <a:r>
              <a:rPr lang="fi-FI" sz="2400" i="1" dirty="0"/>
              <a:t>minä, sinä, hän, me, te, he</a:t>
            </a:r>
            <a:endParaRPr lang="fi-FI" sz="2400" dirty="0"/>
          </a:p>
          <a:p>
            <a:pPr marL="514350" lvl="0" indent="-514350">
              <a:buFont typeface="+mj-lt"/>
              <a:buAutoNum type="arabicParenR"/>
            </a:pPr>
            <a:r>
              <a:rPr lang="fi-FI" sz="2400" b="1" dirty="0"/>
              <a:t>Demonstratiivipronominit</a:t>
            </a:r>
            <a:r>
              <a:rPr lang="fi-FI" sz="2400" dirty="0"/>
              <a:t>: </a:t>
            </a:r>
            <a:r>
              <a:rPr lang="fi-FI" sz="2400" i="1" dirty="0"/>
              <a:t>tämä, tuo, se, nämä, nuo, ne</a:t>
            </a:r>
            <a:endParaRPr lang="fi-FI" sz="2400" dirty="0"/>
          </a:p>
          <a:p>
            <a:pPr marL="514350" lvl="0" indent="-514350">
              <a:buFont typeface="+mj-lt"/>
              <a:buAutoNum type="arabicParenR"/>
            </a:pPr>
            <a:r>
              <a:rPr lang="fi-FI" sz="2400" b="1" dirty="0"/>
              <a:t>Interrogatiivipronominit</a:t>
            </a:r>
            <a:r>
              <a:rPr lang="fi-FI" sz="2400" dirty="0"/>
              <a:t>: </a:t>
            </a:r>
            <a:r>
              <a:rPr lang="fi-FI" sz="2400" i="1" dirty="0"/>
              <a:t>kuka, mikä, ken, kumpi</a:t>
            </a:r>
            <a:endParaRPr lang="fi-FI" sz="2400" dirty="0"/>
          </a:p>
          <a:p>
            <a:pPr marL="514350" lvl="0" indent="-514350">
              <a:buFont typeface="+mj-lt"/>
              <a:buAutoNum type="arabicParenR"/>
            </a:pPr>
            <a:r>
              <a:rPr lang="fi-FI" sz="2400" b="1" dirty="0"/>
              <a:t>Relatiivipronominit</a:t>
            </a:r>
            <a:r>
              <a:rPr lang="fi-FI" sz="2400" dirty="0"/>
              <a:t>: </a:t>
            </a:r>
            <a:r>
              <a:rPr lang="fi-FI" sz="2400" i="1" dirty="0"/>
              <a:t>joka, mikä</a:t>
            </a:r>
            <a:endParaRPr lang="fi-FI" sz="2400" dirty="0"/>
          </a:p>
          <a:p>
            <a:pPr marL="514350" lvl="0" indent="-514350">
              <a:buFont typeface="+mj-lt"/>
              <a:buAutoNum type="arabicParenR"/>
            </a:pPr>
            <a:r>
              <a:rPr lang="fi-FI" sz="2400" b="1" dirty="0"/>
              <a:t>Refleksiivipronominit</a:t>
            </a:r>
            <a:r>
              <a:rPr lang="fi-FI" sz="2400" dirty="0"/>
              <a:t>: </a:t>
            </a:r>
            <a:r>
              <a:rPr lang="fi-FI" sz="2400" i="1" dirty="0"/>
              <a:t>itse</a:t>
            </a:r>
            <a:r>
              <a:rPr lang="fi-FI" sz="2400" dirty="0"/>
              <a:t>-sana,</a:t>
            </a:r>
          </a:p>
          <a:p>
            <a:pPr marL="0" indent="0">
              <a:buNone/>
            </a:pPr>
            <a:r>
              <a:rPr lang="fi-FI" sz="2400" dirty="0"/>
              <a:t>		esim. </a:t>
            </a:r>
            <a:r>
              <a:rPr lang="fi-FI" sz="2400" i="1" dirty="0"/>
              <a:t>Kudoin </a:t>
            </a:r>
            <a:r>
              <a:rPr lang="fi-FI" sz="2400" b="1" i="1" dirty="0"/>
              <a:t>itselleni </a:t>
            </a:r>
            <a:r>
              <a:rPr lang="fi-FI" sz="2400" i="1" dirty="0"/>
              <a:t>lapaset.</a:t>
            </a:r>
            <a:endParaRPr lang="fi-FI" sz="2400" dirty="0"/>
          </a:p>
          <a:p>
            <a:pPr marL="514350" lvl="0" indent="-514350">
              <a:buFont typeface="+mj-lt"/>
              <a:buAutoNum type="arabicParenR" startAt="6"/>
            </a:pPr>
            <a:r>
              <a:rPr lang="fi-FI" sz="2400" b="1" dirty="0" smtClean="0"/>
              <a:t>Indefiniittipronominit</a:t>
            </a:r>
            <a:r>
              <a:rPr lang="fi-FI" sz="2400" dirty="0"/>
              <a:t>: kaikki ne pronominit, jotka eivät kuulu mihinkään edellisistä.</a:t>
            </a:r>
          </a:p>
          <a:p>
            <a:pPr lvl="2"/>
            <a:r>
              <a:rPr lang="fi-FI" sz="1800" dirty="0"/>
              <a:t>esim. </a:t>
            </a:r>
            <a:r>
              <a:rPr lang="fi-FI" sz="1800" i="1" dirty="0"/>
              <a:t>jokainen, joku, jompikumpi, kumpikin, kukaan, mikään</a:t>
            </a:r>
            <a:r>
              <a:rPr lang="fi-FI" sz="1800" dirty="0"/>
              <a:t> jne.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2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inta">
  <a:themeElements>
    <a:clrScheme name="Pin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Damasti</Template>
  <TotalTime>403</TotalTime>
  <Words>1156</Words>
  <Application>Microsoft Office PowerPoint</Application>
  <PresentationFormat>Laajakuva</PresentationFormat>
  <Paragraphs>117</Paragraphs>
  <Slides>17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Calibri</vt:lpstr>
      <vt:lpstr>Trebuchet MS</vt:lpstr>
      <vt:lpstr>Wingdings 3</vt:lpstr>
      <vt:lpstr>Pinta</vt:lpstr>
      <vt:lpstr>SANALUOKAT</vt:lpstr>
      <vt:lpstr>Substantiivit</vt:lpstr>
      <vt:lpstr>PowerPoint-esitys</vt:lpstr>
      <vt:lpstr>PowerPoint-esitys</vt:lpstr>
      <vt:lpstr>ADJEKTIIVIT </vt:lpstr>
      <vt:lpstr>PowerPoint-esitys</vt:lpstr>
      <vt:lpstr>TAIPUMATTOMAT ADJEKTIIVIT </vt:lpstr>
      <vt:lpstr>Numeraalit eli lukusanat</vt:lpstr>
      <vt:lpstr>Pronominit</vt:lpstr>
      <vt:lpstr>Partikkelit</vt:lpstr>
      <vt:lpstr>PowerPoint-esitys</vt:lpstr>
      <vt:lpstr>Verbit                             </vt:lpstr>
      <vt:lpstr>PowerPoint-esitys</vt:lpstr>
      <vt:lpstr>AIKAMUODOT</vt:lpstr>
      <vt:lpstr>2. Imperfekti (imperf.)</vt:lpstr>
      <vt:lpstr>3. Perfekti (perf.)</vt:lpstr>
      <vt:lpstr>4. Pluskvamperfekti (pl.perf.)</vt:lpstr>
    </vt:vector>
  </TitlesOfParts>
  <Company>Kouvola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SANALUOKAT</dc:title>
  <dc:creator>Virtanen Ulla</dc:creator>
  <cp:lastModifiedBy>Virtanen Ulla</cp:lastModifiedBy>
  <cp:revision>35</cp:revision>
  <dcterms:created xsi:type="dcterms:W3CDTF">2017-08-23T04:47:37Z</dcterms:created>
  <dcterms:modified xsi:type="dcterms:W3CDTF">2020-11-05T12:01:27Z</dcterms:modified>
</cp:coreProperties>
</file>