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Anton"/>
      <p:regular r:id="rId27"/>
    </p:embeddedFont>
    <p:embeddedFont>
      <p:font typeface="Damion"/>
      <p:regular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Damion-regular.fntdata"/><Relationship Id="rId27" Type="http://schemas.openxmlformats.org/officeDocument/2006/relationships/font" Target="fonts/Anton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169669bc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4169669bc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4215cd1f9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4215cd1f9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215cd1f9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4215cd1f9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4215cd1f98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4215cd1f9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215cd1f98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4215cd1f98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4215cd1f98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4215cd1f98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4215cd1f98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4215cd1f98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215cd1f98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4215cd1f9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4215cd1f98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4215cd1f98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4215cd1f98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4215cd1f98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4215cd1f98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4215cd1f98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169669bc0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169669bc0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4215cd1f98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4215cd1f98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4215cd1f98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4215cd1f98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4215cd1f9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4215cd1f9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4169669bc0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4169669bc0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4215cd1f98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4215cd1f9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4215cd1f9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4215cd1f9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4215cd1f9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4215cd1f9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215cd1f9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4215cd1f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4215cd1f9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4215cd1f9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8187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title"/>
          </p:nvPr>
        </p:nvSpPr>
        <p:spPr>
          <a:xfrm>
            <a:off x="108900" y="647200"/>
            <a:ext cx="446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4220">
                <a:latin typeface="Damion"/>
                <a:ea typeface="Damion"/>
                <a:cs typeface="Damion"/>
                <a:sym typeface="Damion"/>
              </a:rPr>
              <a:t>Yhdysvallat maailmanpolitiikassa</a:t>
            </a:r>
            <a:endParaRPr sz="4220">
              <a:latin typeface="Damion"/>
              <a:ea typeface="Damion"/>
              <a:cs typeface="Damion"/>
              <a:sym typeface="Damion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-634050" y="2340900"/>
            <a:ext cx="594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Kpl 16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AE8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09452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 txBox="1"/>
          <p:nvPr/>
        </p:nvSpPr>
        <p:spPr>
          <a:xfrm>
            <a:off x="3787100" y="2364000"/>
            <a:ext cx="5949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1500">
                <a:solidFill>
                  <a:schemeClr val="dk1"/>
                </a:solidFill>
              </a:rPr>
              <a:t>Kpl 17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20" name="Google Shape;120;p22"/>
          <p:cNvSpPr txBox="1"/>
          <p:nvPr/>
        </p:nvSpPr>
        <p:spPr>
          <a:xfrm>
            <a:off x="4613300" y="646875"/>
            <a:ext cx="4296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4500">
                <a:solidFill>
                  <a:schemeClr val="dk1"/>
                </a:solidFill>
                <a:latin typeface="Damion"/>
                <a:ea typeface="Damion"/>
                <a:cs typeface="Damion"/>
                <a:sym typeface="Damion"/>
              </a:rPr>
              <a:t>Venäjä kylmän sodan jälkeen</a:t>
            </a:r>
            <a:endParaRPr sz="4500">
              <a:solidFill>
                <a:schemeClr val="dk1"/>
              </a:solidFill>
              <a:latin typeface="Damion"/>
              <a:ea typeface="Damion"/>
              <a:cs typeface="Damion"/>
              <a:sym typeface="Damio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40465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3020">
                <a:latin typeface="Anton"/>
                <a:ea typeface="Anton"/>
                <a:cs typeface="Anton"/>
                <a:sym typeface="Anton"/>
              </a:rPr>
              <a:t>Neuvostoliitosta Venäjäksi</a:t>
            </a:r>
            <a:endParaRPr sz="302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11700" y="1261200"/>
            <a:ext cx="4800900" cy="3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9305C"/>
              </a:buClr>
              <a:buSzPts val="2000"/>
              <a:buFont typeface="Calibri"/>
              <a:buChar char="●"/>
            </a:pPr>
            <a:r>
              <a:rPr lang="fi" sz="2000">
                <a:latin typeface="Calibri"/>
                <a:ea typeface="Calibri"/>
                <a:cs typeface="Calibri"/>
                <a:sym typeface="Calibri"/>
              </a:rPr>
              <a:t>Neuvostoliitto hajosi vuonna 1991 ja sen tilalle syntyi 15 itsenäistä valtiota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9305C"/>
              </a:buClr>
              <a:buSzPts val="2000"/>
              <a:buFont typeface="Calibri"/>
              <a:buChar char="●"/>
            </a:pPr>
            <a:r>
              <a:rPr lang="fi" sz="2000">
                <a:latin typeface="Calibri"/>
                <a:ea typeface="Calibri"/>
                <a:cs typeface="Calibri"/>
                <a:sym typeface="Calibri"/>
              </a:rPr>
              <a:t>Venäjän ensimmäiseksi presidentiksi valittiin Boris Jeltsin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9305C"/>
              </a:buClr>
              <a:buSzPts val="2000"/>
              <a:buFont typeface="Calibri"/>
              <a:buChar char="●"/>
            </a:pPr>
            <a:r>
              <a:rPr lang="fi" sz="2000">
                <a:latin typeface="Calibri"/>
                <a:ea typeface="Calibri"/>
                <a:cs typeface="Calibri"/>
                <a:sym typeface="Calibri"/>
              </a:rPr>
              <a:t>Juuri syntyneellä Venäjällä oli suuria ongelmia ratkottavanaan ja siksi se jäi 1990-luvun maailmanpolitiikassa sivustaseuraajan rooliin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9305C"/>
              </a:buClr>
              <a:buSzPts val="2000"/>
              <a:buFont typeface="Calibri"/>
              <a:buChar char="●"/>
            </a:pPr>
            <a:r>
              <a:rPr lang="fi" sz="2000">
                <a:latin typeface="Calibri"/>
                <a:ea typeface="Calibri"/>
                <a:cs typeface="Calibri"/>
                <a:sym typeface="Calibri"/>
              </a:rPr>
              <a:t>Sen asemaa heikensi muun muassa entisten kansandemokratioiden liittyminen Natoon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4244950" y="434675"/>
            <a:ext cx="445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3020">
                <a:latin typeface="Anton"/>
                <a:ea typeface="Anton"/>
                <a:cs typeface="Anton"/>
                <a:sym typeface="Anton"/>
              </a:rPr>
              <a:t>Putinin Venäjä</a:t>
            </a:r>
            <a:endParaRPr sz="302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33" name="Google Shape;133;p24"/>
          <p:cNvSpPr txBox="1"/>
          <p:nvPr>
            <p:ph idx="1" type="body"/>
          </p:nvPr>
        </p:nvSpPr>
        <p:spPr>
          <a:xfrm>
            <a:off x="4327575" y="1261200"/>
            <a:ext cx="4523700" cy="3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●"/>
            </a:pPr>
            <a:r>
              <a:rPr lang="fi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Putin valittiin Venäjän presidentiksi vuonna 2000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●"/>
            </a:pPr>
            <a:r>
              <a:rPr lang="fi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Putin otti tavoitteekseen maan vaikutusvallan kasvattamisen ja suurvalta-aseman tunnustamisen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●"/>
            </a:pPr>
            <a:r>
              <a:rPr lang="fi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Ulkopolitiikassaan näkee vihollisinaan Naton ja EU:n ja pitää entisiä kansandemokratioita etupiirinään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Georgian sota ilmensi konkreettisesti Venäjän uutta ulkopoliittista linjaa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●"/>
            </a:pPr>
            <a:r>
              <a:rPr lang="fi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Venäjän tavoitteena on heikentää sopimuksiin perustuvaa maailmanjärjestystä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3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3625275" y="434675"/>
            <a:ext cx="522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3020">
                <a:latin typeface="Anton"/>
                <a:ea typeface="Anton"/>
                <a:cs typeface="Anton"/>
                <a:sym typeface="Anton"/>
              </a:rPr>
              <a:t>Venäjän sisäpolitiikka ja talous</a:t>
            </a:r>
            <a:endParaRPr sz="302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3687200" y="1261200"/>
            <a:ext cx="5164200" cy="3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9305C"/>
              </a:buClr>
              <a:buSzPts val="2100"/>
              <a:buFont typeface="Calibri"/>
              <a:buChar char="●"/>
            </a:pPr>
            <a:r>
              <a:rPr lang="fi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Putin on sisäpolitiikassa keskittänyt vallan omalle lähipiirilleen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9305C"/>
              </a:buClr>
              <a:buSzPts val="2100"/>
              <a:buFont typeface="Calibri"/>
              <a:buChar char="●"/>
            </a:pPr>
            <a:r>
              <a:rPr lang="fi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Opposition toimintaa on vaikeutettu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○"/>
            </a:pPr>
            <a:r>
              <a:rPr lang="fi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 Venäjän hallintoa kritisoinut on kuollut epämääräisissä olosuhteissa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9305C"/>
              </a:buClr>
              <a:buSzPts val="2100"/>
              <a:buFont typeface="Calibri"/>
              <a:buChar char="●"/>
            </a:pPr>
            <a:r>
              <a:rPr lang="fi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 ei ole vapaa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9305C"/>
              </a:buClr>
              <a:buSzPts val="2100"/>
              <a:buFont typeface="Calibri"/>
              <a:buChar char="●"/>
            </a:pPr>
            <a:r>
              <a:rPr lang="fi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Maassa ei ole demokratiaa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9305C"/>
              </a:buClr>
              <a:buSzPts val="2100"/>
              <a:buFont typeface="Calibri"/>
              <a:buChar char="●"/>
            </a:pPr>
            <a:r>
              <a:rPr lang="fi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Muita ongelmia ovat talouden vanhanaikaisuus, väestönrakenteen muutokset ja korruptio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3585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Calibri"/>
                <a:ea typeface="Calibri"/>
                <a:cs typeface="Calibri"/>
                <a:sym typeface="Calibri"/>
              </a:rPr>
              <a:t>Tehtävä 2 kpl 17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2300">
                <a:latin typeface="Calibri"/>
                <a:ea typeface="Calibri"/>
                <a:cs typeface="Calibri"/>
                <a:sym typeface="Calibri"/>
              </a:rPr>
              <a:t>Miksi Venäjän ulkopolitiikka muuttui aggressiivisemmaksi 2000-luvun alussa?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120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fi" sz="2300">
                <a:latin typeface="Calibri"/>
                <a:ea typeface="Calibri"/>
                <a:cs typeface="Calibri"/>
                <a:sym typeface="Calibri"/>
              </a:rPr>
              <a:t>Putinin johtama Venäjä turhautui Yhdysvaltojen ylivaltaan maailmassa. Venäjä alkoi tavoitella suurvalta-aseman palauttamista.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fi" sz="2300">
                <a:latin typeface="Calibri"/>
                <a:ea typeface="Calibri"/>
                <a:cs typeface="Calibri"/>
                <a:sym typeface="Calibri"/>
              </a:rPr>
              <a:t>Taustalla vaikuttivat myös 1990-luvun nöyryytykset, esim. Serbian pommittaminen ilman YK:n hyväksyntää.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AE8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09452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7"/>
          <p:cNvSpPr txBox="1"/>
          <p:nvPr/>
        </p:nvSpPr>
        <p:spPr>
          <a:xfrm>
            <a:off x="-550800" y="2240050"/>
            <a:ext cx="5949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Kpl 18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7"/>
          <p:cNvSpPr txBox="1"/>
          <p:nvPr/>
        </p:nvSpPr>
        <p:spPr>
          <a:xfrm>
            <a:off x="275400" y="522925"/>
            <a:ext cx="4296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4500">
                <a:solidFill>
                  <a:schemeClr val="lt1"/>
                </a:solidFill>
                <a:latin typeface="Damion"/>
                <a:ea typeface="Damion"/>
                <a:cs typeface="Damion"/>
                <a:sym typeface="Damion"/>
              </a:rPr>
              <a:t>Muita valtakeskuksia</a:t>
            </a:r>
            <a:endParaRPr sz="4500">
              <a:solidFill>
                <a:schemeClr val="lt1"/>
              </a:solidFill>
              <a:latin typeface="Damion"/>
              <a:ea typeface="Damion"/>
              <a:cs typeface="Damion"/>
              <a:sym typeface="Damio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-1326150" y="424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3420">
                <a:solidFill>
                  <a:srgbClr val="000787"/>
                </a:solidFill>
                <a:latin typeface="Damion"/>
                <a:ea typeface="Damion"/>
                <a:cs typeface="Damion"/>
                <a:sym typeface="Damion"/>
              </a:rPr>
              <a:t>Euroopan unioni</a:t>
            </a:r>
            <a:endParaRPr sz="3420">
              <a:solidFill>
                <a:srgbClr val="000787"/>
              </a:solidFill>
              <a:latin typeface="Damion"/>
              <a:ea typeface="Damion"/>
              <a:cs typeface="Damion"/>
              <a:sym typeface="Damion"/>
            </a:endParaRPr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152475"/>
            <a:ext cx="524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004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787"/>
              </a:buClr>
              <a:buSzPts val="2070"/>
              <a:buFont typeface="Calibri"/>
              <a:buChar char="●"/>
            </a:pPr>
            <a:r>
              <a:rPr lang="fi" sz="2070">
                <a:latin typeface="Calibri"/>
                <a:ea typeface="Calibri"/>
                <a:cs typeface="Calibri"/>
                <a:sym typeface="Calibri"/>
              </a:rPr>
              <a:t>Euroopan unionin yhdentyminen eli integraatio alkoi toisen maailmansodan jälkeen. Tavoitteena oli edistää talouskasvua poistamalla kaupan esteitä</a:t>
            </a:r>
            <a:endParaRPr sz="2070">
              <a:latin typeface="Calibri"/>
              <a:ea typeface="Calibri"/>
              <a:cs typeface="Calibri"/>
              <a:sym typeface="Calibri"/>
            </a:endParaRPr>
          </a:p>
          <a:p>
            <a:pPr indent="-36004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787"/>
              </a:buClr>
              <a:buSzPts val="2070"/>
              <a:buFont typeface="Calibri"/>
              <a:buChar char="●"/>
            </a:pPr>
            <a:r>
              <a:rPr lang="fi" sz="2070">
                <a:latin typeface="Calibri"/>
                <a:ea typeface="Calibri"/>
                <a:cs typeface="Calibri"/>
                <a:sym typeface="Calibri"/>
              </a:rPr>
              <a:t>Yhdentymisen taustalla oli myös halu säilyttää rauha Euroopassa ja estää kommunismin leviäminen Länsi-Eurooppaan</a:t>
            </a:r>
            <a:endParaRPr sz="2070">
              <a:latin typeface="Calibri"/>
              <a:ea typeface="Calibri"/>
              <a:cs typeface="Calibri"/>
              <a:sym typeface="Calibri"/>
            </a:endParaRPr>
          </a:p>
          <a:p>
            <a:pPr indent="-36004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787"/>
              </a:buClr>
              <a:buSzPts val="2070"/>
              <a:buFont typeface="Calibri"/>
              <a:buChar char="●"/>
            </a:pPr>
            <a:r>
              <a:rPr lang="fi" sz="2070">
                <a:latin typeface="Calibri"/>
                <a:ea typeface="Calibri"/>
                <a:cs typeface="Calibri"/>
                <a:sym typeface="Calibri"/>
              </a:rPr>
              <a:t>Nykyään yhteistyö on lisäksi poliittista</a:t>
            </a:r>
            <a:endParaRPr sz="2070">
              <a:latin typeface="Calibri"/>
              <a:ea typeface="Calibri"/>
              <a:cs typeface="Calibri"/>
              <a:sym typeface="Calibri"/>
            </a:endParaRPr>
          </a:p>
          <a:p>
            <a:pPr indent="-36004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787"/>
              </a:buClr>
              <a:buSzPts val="2070"/>
              <a:buFont typeface="Calibri"/>
              <a:buChar char="●"/>
            </a:pPr>
            <a:r>
              <a:rPr lang="fi" sz="2070">
                <a:latin typeface="Calibri"/>
                <a:ea typeface="Calibri"/>
                <a:cs typeface="Calibri"/>
                <a:sym typeface="Calibri"/>
              </a:rPr>
              <a:t>EU:n vaikutusvaltaa heikentävät muun muassa heikko talouskasvu, </a:t>
            </a:r>
            <a:r>
              <a:rPr lang="fi" sz="2070">
                <a:latin typeface="Calibri"/>
                <a:ea typeface="Calibri"/>
                <a:cs typeface="Calibri"/>
                <a:sym typeface="Calibri"/>
              </a:rPr>
              <a:t>väestön määrän</a:t>
            </a:r>
            <a:r>
              <a:rPr lang="fi" sz="2070">
                <a:latin typeface="Calibri"/>
                <a:ea typeface="Calibri"/>
                <a:cs typeface="Calibri"/>
                <a:sym typeface="Calibri"/>
              </a:rPr>
              <a:t> pienentyminen ja jäsenmaksut</a:t>
            </a:r>
            <a:endParaRPr sz="207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992" y="0"/>
            <a:ext cx="3429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2221525" y="362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3420">
                <a:latin typeface="Damion"/>
                <a:ea typeface="Damion"/>
                <a:cs typeface="Damion"/>
                <a:sym typeface="Damion"/>
              </a:rPr>
              <a:t>Intia</a:t>
            </a:r>
            <a:endParaRPr sz="3420">
              <a:latin typeface="Damion"/>
              <a:ea typeface="Damion"/>
              <a:cs typeface="Damion"/>
              <a:sym typeface="Damion"/>
            </a:endParaRPr>
          </a:p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4038375" y="1152475"/>
            <a:ext cx="479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56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B87A01"/>
              </a:buClr>
              <a:buSzPts val="1905"/>
              <a:buFont typeface="Calibri"/>
              <a:buChar char="●"/>
            </a:pPr>
            <a:r>
              <a:rPr lang="fi" sz="1904">
                <a:latin typeface="Calibri"/>
                <a:ea typeface="Calibri"/>
                <a:cs typeface="Calibri"/>
                <a:sym typeface="Calibri"/>
              </a:rPr>
              <a:t>Intia itsenäistyi vuonna 1947</a:t>
            </a:r>
            <a:endParaRPr sz="1904">
              <a:latin typeface="Calibri"/>
              <a:ea typeface="Calibri"/>
              <a:cs typeface="Calibri"/>
              <a:sym typeface="Calibri"/>
            </a:endParaRPr>
          </a:p>
          <a:p>
            <a:pPr indent="-34956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B87A01"/>
              </a:buClr>
              <a:buSzPts val="1905"/>
              <a:buFont typeface="Calibri"/>
              <a:buChar char="●"/>
            </a:pPr>
            <a:r>
              <a:rPr lang="fi" sz="1904">
                <a:latin typeface="Calibri"/>
                <a:ea typeface="Calibri"/>
                <a:cs typeface="Calibri"/>
                <a:sym typeface="Calibri"/>
              </a:rPr>
              <a:t>Itsenäistyessään Intia kuitenkin jakautui kahteen valtioon, muslimienemmistöiseen Pakistaniin ja hinduenemmistöiseen Intiaan</a:t>
            </a:r>
            <a:endParaRPr sz="1904">
              <a:latin typeface="Calibri"/>
              <a:ea typeface="Calibri"/>
              <a:cs typeface="Calibri"/>
              <a:sym typeface="Calibri"/>
            </a:endParaRPr>
          </a:p>
          <a:p>
            <a:pPr indent="-34956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B87A01"/>
              </a:buClr>
              <a:buSzPts val="1905"/>
              <a:buFont typeface="Calibri"/>
              <a:buChar char="●"/>
            </a:pPr>
            <a:r>
              <a:rPr lang="fi" sz="1904">
                <a:latin typeface="Calibri"/>
                <a:ea typeface="Calibri"/>
                <a:cs typeface="Calibri"/>
                <a:sym typeface="Calibri"/>
              </a:rPr>
              <a:t>Jako kahteen valtioon ei tapahtunut rauhanomaisesti</a:t>
            </a:r>
            <a:endParaRPr sz="1904">
              <a:latin typeface="Calibri"/>
              <a:ea typeface="Calibri"/>
              <a:cs typeface="Calibri"/>
              <a:sym typeface="Calibri"/>
            </a:endParaRPr>
          </a:p>
          <a:p>
            <a:pPr indent="-34956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B87A01"/>
              </a:buClr>
              <a:buSzPts val="1905"/>
              <a:buFont typeface="Calibri"/>
              <a:buChar char="●"/>
            </a:pPr>
            <a:r>
              <a:rPr lang="fi" sz="1904">
                <a:latin typeface="Calibri"/>
                <a:ea typeface="Calibri"/>
                <a:cs typeface="Calibri"/>
                <a:sym typeface="Calibri"/>
              </a:rPr>
              <a:t>Intia on nykyisin </a:t>
            </a:r>
            <a:r>
              <a:rPr lang="fi" sz="1904">
                <a:latin typeface="Calibri"/>
                <a:ea typeface="Calibri"/>
                <a:cs typeface="Calibri"/>
                <a:sym typeface="Calibri"/>
              </a:rPr>
              <a:t>köyhä</a:t>
            </a:r>
            <a:r>
              <a:rPr lang="fi" sz="1904">
                <a:latin typeface="Calibri"/>
                <a:ea typeface="Calibri"/>
                <a:cs typeface="Calibri"/>
                <a:sym typeface="Calibri"/>
              </a:rPr>
              <a:t> mutta kasvava valtio. Kansainväliset yritykset ovat investoineet Intiaan ja sen talous on ollut kasvussa. Ongelmia on myös tasa-arvon ja demokratian toteutumisessa. Myös Intian ja Pakistanin välit ovat edelleen kireät. </a:t>
            </a:r>
            <a:endParaRPr sz="1904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0"/>
            <a:ext cx="377875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title"/>
          </p:nvPr>
        </p:nvSpPr>
        <p:spPr>
          <a:xfrm>
            <a:off x="-1538075" y="238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3420">
                <a:solidFill>
                  <a:srgbClr val="990000"/>
                </a:solidFill>
                <a:latin typeface="Damion"/>
                <a:ea typeface="Damion"/>
                <a:cs typeface="Damion"/>
                <a:sym typeface="Damion"/>
              </a:rPr>
              <a:t>Japani</a:t>
            </a:r>
            <a:endParaRPr sz="3420">
              <a:solidFill>
                <a:srgbClr val="990000"/>
              </a:solidFill>
              <a:latin typeface="Damion"/>
              <a:ea typeface="Damion"/>
              <a:cs typeface="Damion"/>
              <a:sym typeface="Damion"/>
            </a:endParaRPr>
          </a:p>
        </p:txBody>
      </p:sp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208400" y="987200"/>
            <a:ext cx="4841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56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54E23"/>
              </a:buClr>
              <a:buSzPts val="1905"/>
              <a:buFont typeface="Calibri"/>
              <a:buChar char="●"/>
            </a:pPr>
            <a:r>
              <a:rPr lang="fi" sz="1904">
                <a:latin typeface="Calibri"/>
                <a:ea typeface="Calibri"/>
                <a:cs typeface="Calibri"/>
                <a:sym typeface="Calibri"/>
              </a:rPr>
              <a:t>Toisen maailmansodan jälkeen Japanista tuli USA:n liittolainen ja se hylkäsi nationalistisen ja militaristisen ulkopolitiikan</a:t>
            </a:r>
            <a:endParaRPr sz="1904">
              <a:latin typeface="Calibri"/>
              <a:ea typeface="Calibri"/>
              <a:cs typeface="Calibri"/>
              <a:sym typeface="Calibri"/>
            </a:endParaRPr>
          </a:p>
          <a:p>
            <a:pPr indent="-34956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54E23"/>
              </a:buClr>
              <a:buSzPts val="1905"/>
              <a:buFont typeface="Calibri"/>
              <a:buChar char="●"/>
            </a:pPr>
            <a:r>
              <a:rPr lang="fi" sz="1904">
                <a:latin typeface="Calibri"/>
                <a:ea typeface="Calibri"/>
                <a:cs typeface="Calibri"/>
                <a:sym typeface="Calibri"/>
              </a:rPr>
              <a:t>Japani kehittyi 1970-lukuun mennessä yhdeksi maailman talousmahdeista mutta 1990-luvulla sen taloudellinen kasvu hidastui. Tästä huolimatta se on edelleen yksi maailman vahvimmista kansantalouksista</a:t>
            </a:r>
            <a:endParaRPr sz="1904">
              <a:latin typeface="Calibri"/>
              <a:ea typeface="Calibri"/>
              <a:cs typeface="Calibri"/>
              <a:sym typeface="Calibri"/>
            </a:endParaRPr>
          </a:p>
          <a:p>
            <a:pPr indent="-34956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54E23"/>
              </a:buClr>
              <a:buSzPts val="1905"/>
              <a:buFont typeface="Calibri"/>
              <a:buChar char="●"/>
            </a:pPr>
            <a:r>
              <a:rPr lang="fi" sz="1904">
                <a:latin typeface="Calibri"/>
                <a:ea typeface="Calibri"/>
                <a:cs typeface="Calibri"/>
                <a:sym typeface="Calibri"/>
              </a:rPr>
              <a:t>Japani on luopunut varovaisesta ulkopolitiikastaan ja nationalismi on noussut uudelleen esiin 2000-luvulla</a:t>
            </a:r>
            <a:endParaRPr sz="1904">
              <a:latin typeface="Calibri"/>
              <a:ea typeface="Calibri"/>
              <a:cs typeface="Calibri"/>
              <a:sym typeface="Calibri"/>
            </a:endParaRPr>
          </a:p>
          <a:p>
            <a:pPr indent="-349567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5"/>
              <a:buFont typeface="Calibri"/>
              <a:buChar char="○"/>
            </a:pPr>
            <a:r>
              <a:rPr lang="fi" sz="1904">
                <a:latin typeface="Calibri"/>
                <a:ea typeface="Calibri"/>
                <a:cs typeface="Calibri"/>
                <a:sym typeface="Calibri"/>
              </a:rPr>
              <a:t>Kiistat naapurivaltioiden kanssa</a:t>
            </a:r>
            <a:endParaRPr sz="1904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651" y="0"/>
            <a:ext cx="48417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3784750" y="279775"/>
            <a:ext cx="496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3520">
                <a:solidFill>
                  <a:srgbClr val="6C2E0C"/>
                </a:solidFill>
                <a:latin typeface="Damion"/>
                <a:ea typeface="Damion"/>
                <a:cs typeface="Damion"/>
                <a:sym typeface="Damion"/>
              </a:rPr>
              <a:t>Afrikka</a:t>
            </a:r>
            <a:endParaRPr sz="3520">
              <a:solidFill>
                <a:srgbClr val="6C2E0C"/>
              </a:solidFill>
              <a:latin typeface="Damion"/>
              <a:ea typeface="Damion"/>
              <a:cs typeface="Damion"/>
              <a:sym typeface="Damion"/>
            </a:endParaRPr>
          </a:p>
        </p:txBody>
      </p:sp>
      <p:sp>
        <p:nvSpPr>
          <p:cNvPr id="181" name="Google Shape;181;p31"/>
          <p:cNvSpPr txBox="1"/>
          <p:nvPr>
            <p:ph idx="1" type="body"/>
          </p:nvPr>
        </p:nvSpPr>
        <p:spPr>
          <a:xfrm>
            <a:off x="3395050" y="1028525"/>
            <a:ext cx="574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8772" lvl="0" marL="457200" rtl="0" algn="l">
              <a:spcBef>
                <a:spcPts val="0"/>
              </a:spcBef>
              <a:spcAft>
                <a:spcPts val="0"/>
              </a:spcAft>
              <a:buClr>
                <a:srgbClr val="6C2E0C"/>
              </a:buClr>
              <a:buSzPts val="1735"/>
              <a:buFont typeface="Calibri"/>
              <a:buChar char="●"/>
            </a:pPr>
            <a:r>
              <a:rPr lang="fi" sz="1735">
                <a:latin typeface="Calibri"/>
                <a:ea typeface="Calibri"/>
                <a:cs typeface="Calibri"/>
                <a:sym typeface="Calibri"/>
              </a:rPr>
              <a:t>Suurin osa Afrikan valtioista itsenäistyi 1950-60-luvuilla (dekolonisaatio)</a:t>
            </a:r>
            <a:endParaRPr sz="1735">
              <a:latin typeface="Calibri"/>
              <a:ea typeface="Calibri"/>
              <a:cs typeface="Calibri"/>
              <a:sym typeface="Calibri"/>
            </a:endParaRPr>
          </a:p>
          <a:p>
            <a:pPr indent="-338772" lvl="0" marL="457200" rtl="0" algn="l">
              <a:spcBef>
                <a:spcPts val="0"/>
              </a:spcBef>
              <a:spcAft>
                <a:spcPts val="0"/>
              </a:spcAft>
              <a:buClr>
                <a:srgbClr val="6C2E0C"/>
              </a:buClr>
              <a:buSzPts val="1735"/>
              <a:buFont typeface="Calibri"/>
              <a:buChar char="●"/>
            </a:pPr>
            <a:r>
              <a:rPr lang="fi" sz="1735">
                <a:latin typeface="Calibri"/>
                <a:ea typeface="Calibri"/>
                <a:cs typeface="Calibri"/>
                <a:sym typeface="Calibri"/>
              </a:rPr>
              <a:t>Itsenäistymiskehitys muutti maailmanpolitiikkaa</a:t>
            </a:r>
            <a:endParaRPr sz="1735">
              <a:latin typeface="Calibri"/>
              <a:ea typeface="Calibri"/>
              <a:cs typeface="Calibri"/>
              <a:sym typeface="Calibri"/>
            </a:endParaRPr>
          </a:p>
          <a:p>
            <a:pPr indent="-338772" lvl="1" marL="914400" rtl="0" algn="l">
              <a:spcBef>
                <a:spcPts val="0"/>
              </a:spcBef>
              <a:spcAft>
                <a:spcPts val="0"/>
              </a:spcAft>
              <a:buClr>
                <a:srgbClr val="6C2E0C"/>
              </a:buClr>
              <a:buSzPts val="1735"/>
              <a:buFont typeface="Calibri"/>
              <a:buChar char="○"/>
            </a:pPr>
            <a:r>
              <a:rPr lang="fi" sz="1735">
                <a:latin typeface="Calibri"/>
                <a:ea typeface="Calibri"/>
                <a:cs typeface="Calibri"/>
                <a:sym typeface="Calibri"/>
              </a:rPr>
              <a:t>Kaksinapaisesta maailmasta moninapaisemmaksi (AU:n perustaminen)</a:t>
            </a:r>
            <a:endParaRPr sz="1735">
              <a:latin typeface="Calibri"/>
              <a:ea typeface="Calibri"/>
              <a:cs typeface="Calibri"/>
              <a:sym typeface="Calibri"/>
            </a:endParaRPr>
          </a:p>
          <a:p>
            <a:pPr indent="-338772" lvl="0" marL="457200" rtl="0" algn="l">
              <a:spcBef>
                <a:spcPts val="0"/>
              </a:spcBef>
              <a:spcAft>
                <a:spcPts val="0"/>
              </a:spcAft>
              <a:buClr>
                <a:srgbClr val="6C2E0C"/>
              </a:buClr>
              <a:buSzPts val="1735"/>
              <a:buFont typeface="Calibri"/>
              <a:buChar char="●"/>
            </a:pPr>
            <a:r>
              <a:rPr lang="fi" sz="1735">
                <a:latin typeface="Calibri"/>
                <a:ea typeface="Calibri"/>
                <a:cs typeface="Calibri"/>
                <a:sym typeface="Calibri"/>
              </a:rPr>
              <a:t>Moni entinen siirtomaa on kärsinyt itsenäistymisen jälkeen laajoista ongelmista </a:t>
            </a:r>
            <a:endParaRPr sz="1735">
              <a:latin typeface="Calibri"/>
              <a:ea typeface="Calibri"/>
              <a:cs typeface="Calibri"/>
              <a:sym typeface="Calibri"/>
            </a:endParaRPr>
          </a:p>
          <a:p>
            <a:pPr indent="-338772" lvl="1" marL="914400" rtl="0" algn="l">
              <a:spcBef>
                <a:spcPts val="0"/>
              </a:spcBef>
              <a:spcAft>
                <a:spcPts val="0"/>
              </a:spcAft>
              <a:buClr>
                <a:srgbClr val="6C2E0C"/>
              </a:buClr>
              <a:buSzPts val="1735"/>
              <a:buFont typeface="Calibri"/>
              <a:buChar char="○"/>
            </a:pPr>
            <a:r>
              <a:rPr lang="fi" sz="1735">
                <a:latin typeface="Calibri"/>
                <a:ea typeface="Calibri"/>
                <a:cs typeface="Calibri"/>
                <a:sym typeface="Calibri"/>
              </a:rPr>
              <a:t>Sotilasvallankaappaukset ovat yleisempiä, demokratia on vähäisempää, monilla mailla on </a:t>
            </a:r>
            <a:r>
              <a:rPr lang="fi" sz="1735">
                <a:latin typeface="Calibri"/>
                <a:ea typeface="Calibri"/>
                <a:cs typeface="Calibri"/>
                <a:sym typeface="Calibri"/>
              </a:rPr>
              <a:t>humanitaarisia</a:t>
            </a:r>
            <a:r>
              <a:rPr lang="fi" sz="1735">
                <a:latin typeface="Calibri"/>
                <a:ea typeface="Calibri"/>
                <a:cs typeface="Calibri"/>
                <a:sym typeface="Calibri"/>
              </a:rPr>
              <a:t> ongelmia ja ilmastonmuutoksen aiheuttama kuivuus on vaikeuttanut ihmisten elämää ja lisännyt Eurooppaan suuntautuvaa siirtolaisuutta</a:t>
            </a:r>
            <a:endParaRPr sz="1735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39504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8187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chemeClr val="lt1"/>
                </a:solidFill>
              </a:rPr>
              <a:t>Tehtävä 2 kpl 15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473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Miten Yhdysvaltojen ulkopolitiikkaan vaikuttivat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i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a) kylmän sodan päättyminen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fi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NL:n hajoamisen jälkeen USA oli maailman johtava maa. Se saattoi harjoittaa yksipuolista päätöksentekoa.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i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b) WTC-isku?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fi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USA aloitti ”terrorismin vastaisen sodan”. Se hyökkäsi Afganistaniin ja Irakiin ja juuttui vaikeasti voitettaviin sotiin.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7366" y="0"/>
            <a:ext cx="353663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Calibri"/>
                <a:ea typeface="Calibri"/>
                <a:cs typeface="Calibri"/>
                <a:sym typeface="Calibri"/>
              </a:rPr>
              <a:t>Tehtävä 1 kpl 18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>
                <a:latin typeface="Calibri"/>
                <a:ea typeface="Calibri"/>
                <a:cs typeface="Calibri"/>
                <a:sym typeface="Calibri"/>
              </a:rPr>
              <a:t>Miksi Länsi-Eurooppa alkoi yhdentyä toisen maailmansodan jälkeen?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12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fi" sz="2400">
                <a:latin typeface="Calibri"/>
                <a:ea typeface="Calibri"/>
                <a:cs typeface="Calibri"/>
                <a:sym typeface="Calibri"/>
              </a:rPr>
              <a:t>talouskasvun edistäminen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fi" sz="2400">
                <a:latin typeface="Calibri"/>
                <a:ea typeface="Calibri"/>
                <a:cs typeface="Calibri"/>
                <a:sym typeface="Calibri"/>
              </a:rPr>
              <a:t>rauhan säilyttäminen, erit. Saksan ja Ranskan sitominen toisiinsa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fi" sz="2400">
                <a:latin typeface="Calibri"/>
                <a:ea typeface="Calibri"/>
                <a:cs typeface="Calibri"/>
                <a:sym typeface="Calibri"/>
              </a:rPr>
              <a:t>halu vastustaa kommunismin leviämistä kylmän sodan alkaessa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Calibri"/>
                <a:ea typeface="Calibri"/>
                <a:cs typeface="Calibri"/>
                <a:sym typeface="Calibri"/>
              </a:rPr>
              <a:t>Tehtävä 5 kpl 18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2200">
                <a:latin typeface="Calibri"/>
                <a:ea typeface="Calibri"/>
                <a:cs typeface="Calibri"/>
                <a:sym typeface="Calibri"/>
              </a:rPr>
              <a:t>Miten dekolonisaatio vaikutti kansainväliseen politiikkaan?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fi" sz="2200">
                <a:latin typeface="Calibri"/>
                <a:ea typeface="Calibri"/>
                <a:cs typeface="Calibri"/>
                <a:sym typeface="Calibri"/>
              </a:rPr>
              <a:t>Suurvaltakeskeinen maailmanjärjestys muuttui moninapaisemmaksi.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fi" sz="2200">
                <a:latin typeface="Calibri"/>
                <a:ea typeface="Calibri"/>
                <a:cs typeface="Calibri"/>
                <a:sym typeface="Calibri"/>
              </a:rPr>
              <a:t>Itsenäistyneistä valtioista tuli uusi voimatekijä ja ne muodostivat enemmistön esim. YK:n yleiskokouksessa. Itsenäistyneet maat pyrkivät vaikuttamaan mm. kansainvälisen kaupan sääntöihin.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fi" sz="2200">
                <a:latin typeface="Calibri"/>
                <a:ea typeface="Calibri"/>
                <a:cs typeface="Calibri"/>
                <a:sym typeface="Calibri"/>
              </a:rPr>
              <a:t>Itsenäistymispyrkimykset aiheuttivat myös sotia ja kriisejä.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8187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944275" y="300425"/>
            <a:ext cx="475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2920">
                <a:solidFill>
                  <a:schemeClr val="lt1"/>
                </a:solidFill>
                <a:latin typeface="Damion"/>
                <a:ea typeface="Damion"/>
                <a:cs typeface="Damion"/>
                <a:sym typeface="Damion"/>
              </a:rPr>
              <a:t>Yhdysvallat maailmanpolitiikassa</a:t>
            </a:r>
            <a:endParaRPr sz="2920">
              <a:solidFill>
                <a:schemeClr val="lt1"/>
              </a:solidFill>
              <a:latin typeface="Damion"/>
              <a:ea typeface="Damion"/>
              <a:cs typeface="Damion"/>
              <a:sym typeface="Damion"/>
            </a:endParaRPr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552900" y="972025"/>
            <a:ext cx="5217300" cy="36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766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60"/>
              <a:buFont typeface="Calibri"/>
              <a:buChar char="●"/>
            </a:pPr>
            <a:r>
              <a:rPr lang="fi" sz="15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Kylmän sodan jälkeen Yhdysvalloista tuli maailman ainoa supervalta (taloudellinen asema, puolustusmenot, teknisesti kehittynein armeija, tieteellisen tutkimuksen edelläkävijä)</a:t>
            </a:r>
            <a:endParaRPr sz="15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766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60"/>
              <a:buFont typeface="Calibri"/>
              <a:buChar char="●"/>
            </a:pPr>
            <a:r>
              <a:rPr lang="fi" sz="15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Ulkopoliittinen linja vaihdellut presidentin ja </a:t>
            </a:r>
            <a:r>
              <a:rPr b="1" lang="fi" sz="15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republikaanien ja demokraattien</a:t>
            </a:r>
            <a:r>
              <a:rPr lang="fi" sz="15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suhteiden mukaisesti</a:t>
            </a:r>
            <a:endParaRPr sz="15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766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60"/>
              <a:buFont typeface="Calibri"/>
              <a:buChar char="○"/>
            </a:pPr>
            <a:r>
              <a:rPr b="1" lang="fi" sz="15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Haukat ja kyyhkyt</a:t>
            </a:r>
            <a:endParaRPr b="1" sz="15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766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60"/>
              <a:buFont typeface="Calibri"/>
              <a:buChar char="○"/>
            </a:pPr>
            <a:r>
              <a:rPr lang="fi" sz="15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Ulkopolitiikkaa voi tarkastella myös </a:t>
            </a:r>
            <a:r>
              <a:rPr b="1" lang="fi" sz="15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idealismin ja realismin </a:t>
            </a:r>
            <a:r>
              <a:rPr lang="fi" sz="15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näkökulmasta</a:t>
            </a:r>
            <a:endParaRPr sz="15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766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60"/>
              <a:buFont typeface="Calibri"/>
              <a:buChar char="●"/>
            </a:pPr>
            <a:r>
              <a:rPr b="1" lang="fi" sz="15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Obaman aika</a:t>
            </a:r>
            <a:r>
              <a:rPr lang="fi" sz="15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2009-2017: idealisti, sopimuksiin perustuva maailmanjärjestys, maiden välisten suhteiden parannus ja ympäristö ja ihmisoikeudet</a:t>
            </a:r>
            <a:endParaRPr sz="15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766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60"/>
              <a:buFont typeface="Calibri"/>
              <a:buChar char="●"/>
            </a:pPr>
            <a:r>
              <a:rPr b="1" lang="fi" sz="15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Trumpin kausi</a:t>
            </a:r>
            <a:r>
              <a:rPr lang="fi" sz="15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(osa 1) 2017-2021: ei sopimusjärjestelmälle, vapaakauppajärjestelmälle ja ilmastolle, lisäsi jännitteitä maiden välillä</a:t>
            </a:r>
            <a:endParaRPr sz="15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766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60"/>
              <a:buFont typeface="Calibri"/>
              <a:buChar char="●"/>
            </a:pPr>
            <a:r>
              <a:rPr b="1" lang="fi" sz="15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Bidenin kausi </a:t>
            </a:r>
            <a:r>
              <a:rPr lang="fi" sz="15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2021-2025: peruutti ison osan Trumpin hallinnon tekemistä päätöksistä</a:t>
            </a:r>
            <a:endParaRPr sz="15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975" y="0"/>
            <a:ext cx="3428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8187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944275" y="300425"/>
            <a:ext cx="475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2920">
                <a:solidFill>
                  <a:schemeClr val="lt1"/>
                </a:solidFill>
                <a:latin typeface="Damion"/>
                <a:ea typeface="Damion"/>
                <a:cs typeface="Damion"/>
                <a:sym typeface="Damion"/>
              </a:rPr>
              <a:t>WTC-iskut ja sota terrorismia vastaan</a:t>
            </a:r>
            <a:endParaRPr sz="2920">
              <a:solidFill>
                <a:schemeClr val="lt1"/>
              </a:solidFill>
              <a:latin typeface="Damion"/>
              <a:ea typeface="Damion"/>
              <a:cs typeface="Damion"/>
              <a:sym typeface="Damion"/>
            </a:endParaRPr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552900" y="1467775"/>
            <a:ext cx="5217300" cy="31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941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60"/>
              <a:buFont typeface="Calibri"/>
              <a:buChar char="●"/>
            </a:pPr>
            <a:r>
              <a:rPr lang="fi" sz="20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Vuonna 2001 al-Qaida ja sen johtaja Osama bin Laden hyökkäsivät WTC-torneihin ja pentagoniin</a:t>
            </a:r>
            <a:endParaRPr sz="20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941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60"/>
              <a:buFont typeface="Calibri"/>
              <a:buChar char="●"/>
            </a:pPr>
            <a:r>
              <a:rPr lang="fi" sz="20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Suuri merkitys USA:n ulkopolitiikkaan → terrorismin vastainen sota (pahan akseli)</a:t>
            </a:r>
            <a:endParaRPr sz="20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941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60"/>
              <a:buFont typeface="Calibri"/>
              <a:buChar char="●"/>
            </a:pPr>
            <a:r>
              <a:rPr lang="fi" sz="20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USA hyökkäsi Afganistaniin, jossa bin Ladenin epäiltiin piilottelevan Taliban-liikkeen suojeluksessa</a:t>
            </a:r>
            <a:endParaRPr sz="20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941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60"/>
              <a:buFont typeface="Calibri"/>
              <a:buChar char="●"/>
            </a:pPr>
            <a:r>
              <a:rPr lang="fi" sz="20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Usa hyökkäsi vuonna 2003 Irakiin</a:t>
            </a:r>
            <a:endParaRPr sz="20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941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60"/>
              <a:buFont typeface="Calibri"/>
              <a:buChar char="○"/>
            </a:pPr>
            <a:r>
              <a:rPr lang="fi" sz="20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Irakista tuli Yhdysvalloille Vietnamin sodan kaltainen piina</a:t>
            </a:r>
            <a:endParaRPr sz="20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975" y="0"/>
            <a:ext cx="3428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AE8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1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25020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Kiinan nousu suurvallaksi</a:t>
            </a:r>
            <a:endParaRPr/>
          </a:p>
        </p:txBody>
      </p:sp>
      <p:sp>
        <p:nvSpPr>
          <p:cNvPr id="84" name="Google Shape;84;p17"/>
          <p:cNvSpPr/>
          <p:nvPr/>
        </p:nvSpPr>
        <p:spPr>
          <a:xfrm>
            <a:off x="1910750" y="2572900"/>
            <a:ext cx="5412000" cy="1360200"/>
          </a:xfrm>
          <a:prstGeom prst="roundRect">
            <a:avLst>
              <a:gd fmla="val 16667" name="adj"/>
            </a:avLst>
          </a:prstGeom>
          <a:solidFill>
            <a:srgbClr val="C18C5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 txBox="1"/>
          <p:nvPr/>
        </p:nvSpPr>
        <p:spPr>
          <a:xfrm>
            <a:off x="1597500" y="3405750"/>
            <a:ext cx="5949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1500">
                <a:solidFill>
                  <a:schemeClr val="dk1"/>
                </a:solidFill>
              </a:rPr>
              <a:t>Kpl 16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642250" y="2743500"/>
            <a:ext cx="5949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3400">
                <a:solidFill>
                  <a:schemeClr val="dk1"/>
                </a:solidFill>
                <a:latin typeface="Damion"/>
                <a:ea typeface="Damion"/>
                <a:cs typeface="Damion"/>
                <a:sym typeface="Damion"/>
              </a:rPr>
              <a:t>Kiinan nousu suurvallaksi</a:t>
            </a:r>
            <a:endParaRPr sz="3400">
              <a:solidFill>
                <a:schemeClr val="dk1"/>
              </a:solidFill>
              <a:latin typeface="Damion"/>
              <a:ea typeface="Damion"/>
              <a:cs typeface="Damion"/>
              <a:sym typeface="Damio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8F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2230725" y="372750"/>
            <a:ext cx="660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3920">
                <a:solidFill>
                  <a:srgbClr val="8F743C"/>
                </a:solidFill>
                <a:latin typeface="Damion"/>
                <a:ea typeface="Damion"/>
                <a:cs typeface="Damion"/>
                <a:sym typeface="Damion"/>
              </a:rPr>
              <a:t>Kiinan nousu suurvallaksi</a:t>
            </a:r>
            <a:endParaRPr sz="3920">
              <a:solidFill>
                <a:srgbClr val="8F743C"/>
              </a:solidFill>
              <a:latin typeface="Damion"/>
              <a:ea typeface="Damion"/>
              <a:cs typeface="Damion"/>
              <a:sym typeface="Damion"/>
            </a:endParaRPr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2106775" y="1157900"/>
            <a:ext cx="6786000" cy="32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fi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Toisen maailmansoda jälkeen Kiinassa alkoi sisällissota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fi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Sodan voittivat kommunistit ja Kiinan johtoon nousi Mao Zedong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fi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Sodan häviäjät pakenivat Taiwanin saarelle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fi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Mao yritti uudistaa Kiinaa huonolla menestyksellä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fi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Suuri harppaus 1958-1959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fi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Kulttuurivallankumous 1966-1976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fi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Maon kuoleman jälkeen johtajaksi tuli uudistusmielinen Deng Xiaoping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fi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Yksityisyrittäjyyden salliminen ja markkinoiden avaaminen ulkomaille → nopea talouskasvu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fi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Taloudessa tehdyistä uudistuksista huolimatta Kiina pysyi kommunistisena diktatuurina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fi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Tiananmenin verilöyly 1989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fi" sz="1700">
                <a:solidFill>
                  <a:schemeClr val="dk1"/>
                </a:solidFill>
              </a:rPr>
              <a:t>Kiinaa on vuodesta 2013 hallinnut Xi </a:t>
            </a:r>
            <a:r>
              <a:rPr lang="fi" sz="1700">
                <a:solidFill>
                  <a:schemeClr val="dk1"/>
                </a:solidFill>
              </a:rPr>
              <a:t>Jinping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69625"/>
            <a:ext cx="1995125" cy="26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4">
            <a:alphaModFix/>
          </a:blip>
          <a:srcRect b="0" l="0" r="31749" t="0"/>
          <a:stretch/>
        </p:blipFill>
        <p:spPr>
          <a:xfrm>
            <a:off x="-469125" y="0"/>
            <a:ext cx="2464249" cy="257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AE8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-1057650" y="166225"/>
            <a:ext cx="660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3920">
                <a:solidFill>
                  <a:srgbClr val="4BD0EB"/>
                </a:solidFill>
                <a:latin typeface="Damion"/>
                <a:ea typeface="Damion"/>
                <a:cs typeface="Damion"/>
                <a:sym typeface="Damion"/>
              </a:rPr>
              <a:t>Vahvistuva Kiina</a:t>
            </a:r>
            <a:endParaRPr sz="3920">
              <a:solidFill>
                <a:srgbClr val="4BD0EB"/>
              </a:solidFill>
              <a:latin typeface="Damion"/>
              <a:ea typeface="Damion"/>
              <a:cs typeface="Damion"/>
              <a:sym typeface="Damion"/>
            </a:endParaRPr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92950" y="1054675"/>
            <a:ext cx="4575300" cy="32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75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BBECD8"/>
              </a:buClr>
              <a:buSzPts val="2030"/>
              <a:buFont typeface="Calibri"/>
              <a:buChar char="●"/>
            </a:pPr>
            <a:r>
              <a:rPr lang="fi" sz="202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Kommunistisen Kiinan alkuvuosina Neuvostoliitto auttoi Kiinaa. Kuitenkin maiden välit kiristyivät jo 1950-luvulla</a:t>
            </a:r>
            <a:endParaRPr sz="20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75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BBECD8"/>
              </a:buClr>
              <a:buSzPts val="2030"/>
              <a:buFont typeface="Calibri"/>
              <a:buChar char="●"/>
            </a:pPr>
            <a:r>
              <a:rPr lang="fi" sz="202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Yhdysvaltojen ja Kiinan välit olivat taas aluksi huonot mutta 1970-luvulla välit paranivat (</a:t>
            </a:r>
            <a:r>
              <a:rPr b="1" lang="fi" sz="202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ping-pong-diplomatia</a:t>
            </a:r>
            <a:r>
              <a:rPr lang="fi" sz="202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75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BBECD8"/>
              </a:buClr>
              <a:buSzPts val="2030"/>
              <a:buFont typeface="Calibri"/>
              <a:buChar char="●"/>
            </a:pPr>
            <a:r>
              <a:rPr lang="fi" sz="202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Kiinan vaikutusvalta on kasvanut 1990-luvulta lähtien huomattavasti</a:t>
            </a:r>
            <a:endParaRPr sz="20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75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BBECD8"/>
              </a:buClr>
              <a:buSzPts val="2030"/>
              <a:buFont typeface="Calibri"/>
              <a:buChar char="●"/>
            </a:pPr>
            <a:r>
              <a:rPr lang="fi" sz="202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Kiinan vahvistuminen on herättänyt pelkoa erityisesti Taiwanissa</a:t>
            </a:r>
            <a:endParaRPr sz="20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750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BBECD8"/>
              </a:buClr>
              <a:buSzPts val="2030"/>
              <a:buFont typeface="Calibri"/>
              <a:buChar char="○"/>
            </a:pPr>
            <a:r>
              <a:rPr b="1" lang="fi" sz="202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Yhden Kiinan politiikka</a:t>
            </a:r>
            <a:endParaRPr b="1" sz="202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7" y="0"/>
            <a:ext cx="551338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AE8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 1 kpl 16</a:t>
            </a:r>
            <a:endParaRPr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fi" sz="1729"/>
              <a:t>Selitä lyhyesti:</a:t>
            </a:r>
            <a:endParaRPr sz="1729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fi" sz="1729"/>
              <a:t>a) suuri harppaus</a:t>
            </a:r>
            <a:endParaRPr sz="1729"/>
          </a:p>
          <a:p>
            <a:pPr indent="-338455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730"/>
              <a:buChar char="●"/>
            </a:pPr>
            <a:r>
              <a:rPr lang="fi" sz="1729"/>
              <a:t>Maon vuosina 1958–1960 organisoiman suuren harppauksen tarkoituksena oli tehdä maatalousvaltaisesta Kiinasta nopeasti teollisuusvaltio ja kommunistinen yhteiskunta; teollisuuslaitokset ja maatilat kansallistettiin eli otettiin valtion haltuun; myöhemmin nähtiin, että tempaus epäonnistui ja se vaati kymmeniä miljoonia kuolonuhreja</a:t>
            </a:r>
            <a:endParaRPr sz="1729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fi" sz="1729"/>
              <a:t>b) kulttuurivallankumous</a:t>
            </a:r>
            <a:endParaRPr sz="1729"/>
          </a:p>
          <a:p>
            <a:pPr indent="-338455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730"/>
              <a:buChar char="●"/>
            </a:pPr>
            <a:r>
              <a:rPr lang="fi" sz="1729"/>
              <a:t>Kiinassa Maon organisoima uudistuskampanja vuosina 1966–1976; tarkoituksena oli puhdistaa kommunistinen puolue porvarillisista ja vanhoista elementeistä; ulottui kaikille elämän aloille ja ajoi Kiinan kaaokseen</a:t>
            </a:r>
            <a:endParaRPr sz="1729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AE8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 1 kpl 16</a:t>
            </a:r>
            <a:endParaRPr/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c) ping-pong-diplomatia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USA:n ja Kiinan välien paranemiseen 1970-luvulla liittynyt pelaajavaihto; Maon Kiina kutsui USA:n pöytätennismaajoukkueen vierailulle 1971, mikä johti presidentti Nixonin valtiovierailuun 1972 ja diplomaattisuhteiden solmimiseen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d) yhden Kiinan politiikka.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Kiinan periaate, jonka mukaan se ei pidä diplomaattisuhteita valtioon, joka tunnustaa Taiwanin itsenäisyyden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