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59"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3" d="100"/>
          <a:sy n="113" d="100"/>
        </p:scale>
        <p:origin x="43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i-FI" smtClean="0"/>
              <a:t>Muokkaa perustyyl. napsautt.</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4/21/2020</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4/21/2020</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4/21/2020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i-FI" smtClean="0"/>
              <a:t>Muokkaa perustyyl. napsautt.</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Content Placeholder 3"/>
          <p:cNvSpPr>
            <a:spLocks noGrp="1"/>
          </p:cNvSpPr>
          <p:nvPr>
            <p:ph sz="half" idx="2"/>
          </p:nvPr>
        </p:nvSpPr>
        <p:spPr>
          <a:xfrm>
            <a:off x="1257300" y="2909102"/>
            <a:ext cx="4800600" cy="299639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Content Placeholder 5"/>
          <p:cNvSpPr>
            <a:spLocks noGrp="1"/>
          </p:cNvSpPr>
          <p:nvPr>
            <p:ph sz="quarter" idx="4"/>
          </p:nvPr>
        </p:nvSpPr>
        <p:spPr>
          <a:xfrm>
            <a:off x="6633864" y="2909102"/>
            <a:ext cx="4800600" cy="299639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4/21/2020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4/21/2020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4/21/2020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i-FI" smtClean="0"/>
              <a:t>Muokkaa perustyyl. napsautt.</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4/21/2020</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i-FI" smtClean="0"/>
              <a:t>Muokkaa perustyyl. napsautt.</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4/21/2020</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i-FI" smtClean="0"/>
              <a:t>Muokkaa perustyyl. napsautt.</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4/21/2020</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sz="6000" dirty="0" smtClean="0"/>
              <a:t>KÄSIKIRJOITUS</a:t>
            </a:r>
            <a:br>
              <a:rPr lang="fi-FI" sz="6000" dirty="0" smtClean="0"/>
            </a:br>
            <a:r>
              <a:rPr lang="fi-FI" sz="6000" dirty="0" smtClean="0"/>
              <a:t>LAVASTUS JA TEHOSTUS</a:t>
            </a:r>
            <a:endParaRPr lang="fi-FI" sz="6000" dirty="0"/>
          </a:p>
        </p:txBody>
      </p:sp>
      <p:sp>
        <p:nvSpPr>
          <p:cNvPr id="3" name="Alaotsikko 2"/>
          <p:cNvSpPr>
            <a:spLocks noGrp="1"/>
          </p:cNvSpPr>
          <p:nvPr>
            <p:ph type="subTitle" idx="1"/>
          </p:nvPr>
        </p:nvSpPr>
        <p:spPr/>
        <p:txBody>
          <a:bodyPr>
            <a:normAutofit/>
          </a:bodyPr>
          <a:lstStyle/>
          <a:p>
            <a:r>
              <a:rPr lang="fi-FI" dirty="0" smtClean="0"/>
              <a:t>Nukketeatteri-projekti  KASVU		JP</a:t>
            </a:r>
            <a:endParaRPr lang="fi-FI" dirty="0"/>
          </a:p>
        </p:txBody>
      </p:sp>
    </p:spTree>
    <p:extLst>
      <p:ext uri="{BB962C8B-B14F-4D97-AF65-F5344CB8AC3E}">
        <p14:creationId xmlns:p14="http://schemas.microsoft.com/office/powerpoint/2010/main" val="82286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orakulmio 3"/>
          <p:cNvSpPr/>
          <p:nvPr/>
        </p:nvSpPr>
        <p:spPr>
          <a:xfrm>
            <a:off x="1084217" y="679269"/>
            <a:ext cx="6714309" cy="6432530"/>
          </a:xfrm>
          <a:prstGeom prst="rect">
            <a:avLst/>
          </a:prstGeom>
        </p:spPr>
        <p:txBody>
          <a:bodyPr wrap="square">
            <a:spAutoFit/>
          </a:bodyPr>
          <a:lstStyle/>
          <a:p>
            <a:endParaRPr lang="fi-FI" dirty="0"/>
          </a:p>
          <a:p>
            <a:r>
              <a:rPr lang="fi-FI" sz="2400" b="1" u="sng" dirty="0"/>
              <a:t>Käsinukke-esityksessä</a:t>
            </a:r>
            <a:r>
              <a:rPr lang="fi-FI" sz="2400" dirty="0"/>
              <a:t> näyttelijät ovat piilossa ja pelkät nuket näkyvillä. Tämä onnistuu helpoiten niin, että otat pöydän, jonka taakse voit itse mennä piiloon. Nuket esiintyvät pöydän reunalla. Laita pöydän päälle pöytäliina tai lakana peitteeksi niin, ettei sinua näy pöydän takaa. Käsinuket eivät yleensä kaipaa seurakseen suurta lavastusta. </a:t>
            </a:r>
            <a:endParaRPr lang="fi-FI" sz="2400" dirty="0" smtClean="0"/>
          </a:p>
          <a:p>
            <a:endParaRPr lang="fi-FI" sz="2400" dirty="0" smtClean="0"/>
          </a:p>
          <a:p>
            <a:r>
              <a:rPr lang="fi-FI" sz="2000" dirty="0"/>
              <a:t>Voit asetella pöydälle jotain pientä esim. kiviä tai </a:t>
            </a:r>
            <a:r>
              <a:rPr lang="fi-FI" sz="2000" dirty="0" smtClean="0"/>
              <a:t>oksia </a:t>
            </a:r>
            <a:r>
              <a:rPr lang="fi-FI" sz="2000" dirty="0"/>
              <a:t>luonnosta. Jos näyttämölle tarvitaan jotain korkeampaa, vaikka puu, kannattaa sen sijaintia harkita tarkkaan, ettei se peitä näkyvyyttä.</a:t>
            </a:r>
          </a:p>
          <a:p>
            <a:r>
              <a:rPr lang="fi-FI" sz="2000" dirty="0"/>
              <a:t>Voit myös kokeilla erilaisten valaistusten vaikutusta. Pimentämällä huoneen ja kohdistamalla valon pelkästään lavasteeseen saat luotua erilaisia tunnelmia.</a:t>
            </a:r>
          </a:p>
          <a:p>
            <a:endParaRPr lang="fi-FI" sz="1400" dirty="0"/>
          </a:p>
          <a:p>
            <a:endParaRPr lang="fi-FI" sz="2400" dirty="0"/>
          </a:p>
          <a:p>
            <a:endParaRPr lang="fi-FI" sz="2400" dirty="0" smtClean="0"/>
          </a:p>
        </p:txBody>
      </p:sp>
      <p:pic>
        <p:nvPicPr>
          <p:cNvPr id="5" name="Kuva 4"/>
          <p:cNvPicPr>
            <a:picLocks noChangeAspect="1"/>
          </p:cNvPicPr>
          <p:nvPr/>
        </p:nvPicPr>
        <p:blipFill>
          <a:blip r:embed="rId2"/>
          <a:stretch>
            <a:fillRect/>
          </a:stretch>
        </p:blipFill>
        <p:spPr>
          <a:xfrm>
            <a:off x="7903028" y="1015109"/>
            <a:ext cx="3931921" cy="5124434"/>
          </a:xfrm>
          <a:prstGeom prst="rect">
            <a:avLst/>
          </a:prstGeom>
        </p:spPr>
      </p:pic>
    </p:spTree>
    <p:extLst>
      <p:ext uri="{BB962C8B-B14F-4D97-AF65-F5344CB8AC3E}">
        <p14:creationId xmlns:p14="http://schemas.microsoft.com/office/powerpoint/2010/main" val="169223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1632857" y="627016"/>
            <a:ext cx="7550332" cy="6001643"/>
          </a:xfrm>
          <a:prstGeom prst="rect">
            <a:avLst/>
          </a:prstGeom>
        </p:spPr>
        <p:txBody>
          <a:bodyPr wrap="square">
            <a:spAutoFit/>
          </a:bodyPr>
          <a:lstStyle/>
          <a:p>
            <a:r>
              <a:rPr lang="fi-FI" sz="2400" b="1" u="sng" dirty="0" smtClean="0"/>
              <a:t>Pöytäteatteri-esitys</a:t>
            </a:r>
          </a:p>
          <a:p>
            <a:pPr>
              <a:buFont typeface="+mj-lt"/>
              <a:buAutoNum type="arabicPeriod"/>
            </a:pPr>
            <a:endParaRPr lang="fi-FI" dirty="0"/>
          </a:p>
          <a:p>
            <a:pPr marL="285750" indent="-285750">
              <a:buFont typeface="Arial" panose="020B0604020202020204" pitchFamily="34" charset="0"/>
              <a:buChar char="•"/>
            </a:pPr>
            <a:r>
              <a:rPr lang="fi-FI" dirty="0" smtClean="0"/>
              <a:t>Mieti </a:t>
            </a:r>
            <a:r>
              <a:rPr lang="fi-FI" dirty="0"/>
              <a:t>tarkasti mitä valitsemasi tarinan esittämiseen tarvitaan. Ota lavastukseen mukaan vain kaikkein tarpeellisin.</a:t>
            </a:r>
          </a:p>
          <a:p>
            <a:pPr>
              <a:buFont typeface="Arial" panose="020B0604020202020204" pitchFamily="34" charset="0"/>
              <a:buChar char="•"/>
            </a:pPr>
            <a:r>
              <a:rPr lang="fi-FI" dirty="0"/>
              <a:t>Kauniin alustan saat levittämällä pöydälle kankaita, esimerkiksi  vihreää nurmikoksi ja sinistä joeksi. Voit käyttää esimerkiksi vanhoja pöytäliinoja tai verhoja.</a:t>
            </a:r>
          </a:p>
          <a:p>
            <a:pPr>
              <a:buFont typeface="Arial" panose="020B0604020202020204" pitchFamily="34" charset="0"/>
              <a:buChar char="•"/>
            </a:pPr>
            <a:r>
              <a:rPr lang="fi-FI" dirty="0"/>
              <a:t>Luonnosta löydät myös lavastukseen sopivaa materiaalia: käpyjä, kiviä, oksia ja esimerkiksi sammalta.</a:t>
            </a:r>
          </a:p>
          <a:p>
            <a:pPr>
              <a:buFont typeface="Arial" panose="020B0604020202020204" pitchFamily="34" charset="0"/>
              <a:buChar char="•"/>
            </a:pPr>
            <a:r>
              <a:rPr lang="fi-FI" dirty="0"/>
              <a:t>Rakennuksia tai huonekaluja voit valmistaa esimerkiksi </a:t>
            </a:r>
            <a:r>
              <a:rPr lang="fi-FI" dirty="0" smtClean="0"/>
              <a:t>kierrätysmateriaalista esim. pahvilaatikoista, maitotölkeistä ja peltipurkeista. </a:t>
            </a:r>
            <a:r>
              <a:rPr lang="fi-FI" dirty="0"/>
              <a:t>Niitä voit päällystää vaikka kankailla tai maalata</a:t>
            </a:r>
            <a:r>
              <a:rPr lang="fi-FI" dirty="0" smtClean="0"/>
              <a:t>. Myös valmiita leluja voi käyttää.</a:t>
            </a:r>
            <a:endParaRPr lang="fi-FI" dirty="0"/>
          </a:p>
          <a:p>
            <a:pPr marL="285750" indent="-285750">
              <a:buFont typeface="Arial" panose="020B0604020202020204" pitchFamily="34" charset="0"/>
              <a:buChar char="•"/>
            </a:pPr>
            <a:r>
              <a:rPr lang="fi-FI" dirty="0" smtClean="0"/>
              <a:t>Sijoita </a:t>
            </a:r>
            <a:r>
              <a:rPr lang="fi-FI" dirty="0"/>
              <a:t>lavasteet yleisöön nähden niin, että yleisö voi koko ajan nähdä myös nuket</a:t>
            </a:r>
            <a:r>
              <a:rPr lang="fi-FI" dirty="0" smtClean="0"/>
              <a:t>.</a:t>
            </a:r>
          </a:p>
          <a:p>
            <a:endParaRPr lang="fi-FI" dirty="0"/>
          </a:p>
          <a:p>
            <a:endParaRPr lang="fi-FI" dirty="0" smtClean="0"/>
          </a:p>
          <a:p>
            <a:endParaRPr lang="fi-FI" dirty="0"/>
          </a:p>
          <a:p>
            <a:endParaRPr lang="fi-FI" dirty="0" smtClean="0"/>
          </a:p>
          <a:p>
            <a:endParaRPr lang="fi-FI" dirty="0"/>
          </a:p>
          <a:p>
            <a:endParaRPr lang="fi-FI" dirty="0" smtClean="0"/>
          </a:p>
          <a:p>
            <a:endParaRPr lang="fi-FI" dirty="0"/>
          </a:p>
        </p:txBody>
      </p:sp>
      <p:pic>
        <p:nvPicPr>
          <p:cNvPr id="3" name="Kuva 2"/>
          <p:cNvPicPr>
            <a:picLocks noChangeAspect="1"/>
          </p:cNvPicPr>
          <p:nvPr/>
        </p:nvPicPr>
        <p:blipFill>
          <a:blip r:embed="rId2"/>
          <a:stretch>
            <a:fillRect/>
          </a:stretch>
        </p:blipFill>
        <p:spPr>
          <a:xfrm>
            <a:off x="2361112" y="4671629"/>
            <a:ext cx="1905000" cy="1895475"/>
          </a:xfrm>
          <a:prstGeom prst="rect">
            <a:avLst/>
          </a:prstGeom>
        </p:spPr>
      </p:pic>
      <p:pic>
        <p:nvPicPr>
          <p:cNvPr id="4" name="Kuva 3"/>
          <p:cNvPicPr>
            <a:picLocks noChangeAspect="1"/>
          </p:cNvPicPr>
          <p:nvPr/>
        </p:nvPicPr>
        <p:blipFill>
          <a:blip r:embed="rId3"/>
          <a:stretch>
            <a:fillRect/>
          </a:stretch>
        </p:blipFill>
        <p:spPr>
          <a:xfrm>
            <a:off x="4994367" y="4671629"/>
            <a:ext cx="1905000" cy="1905000"/>
          </a:xfrm>
          <a:prstGeom prst="rect">
            <a:avLst/>
          </a:prstGeom>
        </p:spPr>
      </p:pic>
    </p:spTree>
    <p:extLst>
      <p:ext uri="{BB962C8B-B14F-4D97-AF65-F5344CB8AC3E}">
        <p14:creationId xmlns:p14="http://schemas.microsoft.com/office/powerpoint/2010/main" val="3245092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orakulmio 2"/>
          <p:cNvSpPr/>
          <p:nvPr/>
        </p:nvSpPr>
        <p:spPr>
          <a:xfrm>
            <a:off x="1854925" y="953590"/>
            <a:ext cx="8739051" cy="7017306"/>
          </a:xfrm>
          <a:prstGeom prst="rect">
            <a:avLst/>
          </a:prstGeom>
        </p:spPr>
        <p:txBody>
          <a:bodyPr wrap="square">
            <a:spAutoFit/>
          </a:bodyPr>
          <a:lstStyle/>
          <a:p>
            <a:r>
              <a:rPr lang="fi-FI" dirty="0">
                <a:latin typeface="Times New Roman" panose="02020603050405020304" pitchFamily="18" charset="0"/>
              </a:rPr>
              <a:t>Kaikkialla on tarinoita. </a:t>
            </a:r>
            <a:endParaRPr lang="fi-FI" dirty="0" smtClean="0">
              <a:latin typeface="Times New Roman" panose="02020603050405020304" pitchFamily="18" charset="0"/>
            </a:endParaRPr>
          </a:p>
          <a:p>
            <a:endParaRPr lang="fi-FI" dirty="0" smtClean="0">
              <a:latin typeface="Times New Roman" panose="02020603050405020304" pitchFamily="18" charset="0"/>
            </a:endParaRPr>
          </a:p>
          <a:p>
            <a:r>
              <a:rPr lang="fi-FI" dirty="0" smtClean="0">
                <a:latin typeface="Times New Roman" panose="02020603050405020304" pitchFamily="18" charset="0"/>
              </a:rPr>
              <a:t>	Ne </a:t>
            </a:r>
            <a:r>
              <a:rPr lang="fi-FI" dirty="0">
                <a:latin typeface="Times New Roman" panose="02020603050405020304" pitchFamily="18" charset="0"/>
              </a:rPr>
              <a:t>on vain </a:t>
            </a:r>
            <a:r>
              <a:rPr lang="fi-FI" dirty="0" smtClean="0">
                <a:latin typeface="Times New Roman" panose="02020603050405020304" pitchFamily="18" charset="0"/>
              </a:rPr>
              <a:t>muutettava </a:t>
            </a:r>
          </a:p>
          <a:p>
            <a:r>
              <a:rPr lang="fi-FI" dirty="0" smtClean="0">
                <a:latin typeface="Times New Roman" panose="02020603050405020304" pitchFamily="18" charset="0"/>
              </a:rPr>
              <a:t>		</a:t>
            </a:r>
          </a:p>
          <a:p>
            <a:r>
              <a:rPr lang="fi-FI" dirty="0">
                <a:latin typeface="Times New Roman" panose="02020603050405020304" pitchFamily="18" charset="0"/>
              </a:rPr>
              <a:t>	</a:t>
            </a:r>
            <a:r>
              <a:rPr lang="fi-FI" dirty="0" smtClean="0">
                <a:latin typeface="Times New Roman" panose="02020603050405020304" pitchFamily="18" charset="0"/>
              </a:rPr>
              <a:t>	Kuviksi</a:t>
            </a:r>
          </a:p>
          <a:p>
            <a:endParaRPr lang="fi-FI" dirty="0" smtClean="0">
              <a:latin typeface="Times New Roman" panose="02020603050405020304" pitchFamily="18" charset="0"/>
            </a:endParaRPr>
          </a:p>
          <a:p>
            <a:r>
              <a:rPr lang="fi-FI" dirty="0" smtClean="0">
                <a:latin typeface="Times New Roman" panose="02020603050405020304" pitchFamily="18" charset="0"/>
              </a:rPr>
              <a:t>			ja kohtauksiksi</a:t>
            </a:r>
          </a:p>
          <a:p>
            <a:r>
              <a:rPr lang="fi-FI" dirty="0" smtClean="0">
                <a:latin typeface="Times New Roman" panose="02020603050405020304" pitchFamily="18" charset="0"/>
              </a:rPr>
              <a:t> 				</a:t>
            </a:r>
          </a:p>
          <a:p>
            <a:r>
              <a:rPr lang="fi-FI" dirty="0">
                <a:latin typeface="Times New Roman" panose="02020603050405020304" pitchFamily="18" charset="0"/>
              </a:rPr>
              <a:t>	</a:t>
            </a:r>
            <a:r>
              <a:rPr lang="fi-FI" dirty="0" smtClean="0">
                <a:latin typeface="Times New Roman" panose="02020603050405020304" pitchFamily="18" charset="0"/>
              </a:rPr>
              <a:t>			ja </a:t>
            </a:r>
            <a:r>
              <a:rPr lang="fi-FI" dirty="0">
                <a:latin typeface="Times New Roman" panose="02020603050405020304" pitchFamily="18" charset="0"/>
              </a:rPr>
              <a:t>kerrottava edelleen</a:t>
            </a:r>
            <a:r>
              <a:rPr lang="fi-FI" dirty="0" smtClean="0">
                <a:latin typeface="Times New Roman" panose="02020603050405020304" pitchFamily="18" charset="0"/>
              </a:rPr>
              <a:t>.</a:t>
            </a:r>
          </a:p>
          <a:p>
            <a:endParaRPr lang="fi-FI" dirty="0">
              <a:latin typeface="Times New Roman" panose="02020603050405020304" pitchFamily="18" charset="0"/>
            </a:endParaRPr>
          </a:p>
          <a:p>
            <a:endParaRPr lang="fi-FI" dirty="0" smtClean="0">
              <a:latin typeface="Times New Roman" panose="02020603050405020304" pitchFamily="18" charset="0"/>
            </a:endParaRPr>
          </a:p>
          <a:p>
            <a:endParaRPr lang="fi-FI" dirty="0">
              <a:latin typeface="Times New Roman" panose="02020603050405020304" pitchFamily="18" charset="0"/>
            </a:endParaRPr>
          </a:p>
          <a:p>
            <a:endParaRPr lang="fi-FI" dirty="0" smtClean="0">
              <a:latin typeface="Times New Roman" panose="02020603050405020304" pitchFamily="18" charset="0"/>
            </a:endParaRPr>
          </a:p>
          <a:p>
            <a:endParaRPr lang="fi-FI" dirty="0">
              <a:latin typeface="Times New Roman" panose="02020603050405020304" pitchFamily="18" charset="0"/>
            </a:endParaRPr>
          </a:p>
          <a:p>
            <a:endParaRPr lang="fi-FI" dirty="0" smtClean="0">
              <a:latin typeface="Times New Roman" panose="02020603050405020304" pitchFamily="18" charset="0"/>
            </a:endParaRPr>
          </a:p>
          <a:p>
            <a:endParaRPr lang="fi-FI" dirty="0">
              <a:latin typeface="Times New Roman" panose="02020603050405020304" pitchFamily="18" charset="0"/>
            </a:endParaRPr>
          </a:p>
          <a:p>
            <a:endParaRPr lang="fi-FI" dirty="0" smtClean="0">
              <a:latin typeface="Times New Roman" panose="02020603050405020304" pitchFamily="18" charset="0"/>
            </a:endParaRPr>
          </a:p>
          <a:p>
            <a:endParaRPr lang="fi-FI" dirty="0">
              <a:latin typeface="Times New Roman" panose="02020603050405020304" pitchFamily="18" charset="0"/>
            </a:endParaRPr>
          </a:p>
          <a:p>
            <a:endParaRPr lang="fi-FI" dirty="0" smtClean="0">
              <a:latin typeface="Times New Roman" panose="02020603050405020304" pitchFamily="18" charset="0"/>
            </a:endParaRPr>
          </a:p>
          <a:p>
            <a:endParaRPr lang="fi-FI" dirty="0">
              <a:latin typeface="Times New Roman" panose="02020603050405020304" pitchFamily="18" charset="0"/>
            </a:endParaRPr>
          </a:p>
          <a:p>
            <a:endParaRPr lang="fi-FI" dirty="0" smtClean="0">
              <a:latin typeface="Times New Roman" panose="02020603050405020304" pitchFamily="18" charset="0"/>
            </a:endParaRPr>
          </a:p>
          <a:p>
            <a:endParaRPr lang="fi-FI" dirty="0">
              <a:latin typeface="Times New Roman" panose="02020603050405020304" pitchFamily="18" charset="0"/>
            </a:endParaRPr>
          </a:p>
          <a:p>
            <a:endParaRPr lang="fi-FI" dirty="0" smtClean="0">
              <a:latin typeface="Times New Roman" panose="02020603050405020304" pitchFamily="18" charset="0"/>
            </a:endParaRPr>
          </a:p>
          <a:p>
            <a:endParaRPr lang="fi-FI" dirty="0">
              <a:latin typeface="Times New Roman" panose="02020603050405020304" pitchFamily="18" charset="0"/>
            </a:endParaRPr>
          </a:p>
          <a:p>
            <a:r>
              <a:rPr lang="fi-FI" dirty="0" smtClean="0">
                <a:latin typeface="Times New Roman" panose="02020603050405020304" pitchFamily="18" charset="0"/>
              </a:rPr>
              <a:t> </a:t>
            </a:r>
            <a:endParaRPr lang="fi-FI" dirty="0">
              <a:effectLst/>
              <a:latin typeface="Times New Roman" panose="02020603050405020304" pitchFamily="18" charset="0"/>
            </a:endParaRPr>
          </a:p>
        </p:txBody>
      </p:sp>
      <p:pic>
        <p:nvPicPr>
          <p:cNvPr id="4" name="Kuva 3"/>
          <p:cNvPicPr>
            <a:picLocks noChangeAspect="1"/>
          </p:cNvPicPr>
          <p:nvPr/>
        </p:nvPicPr>
        <p:blipFill>
          <a:blip r:embed="rId2"/>
          <a:stretch>
            <a:fillRect/>
          </a:stretch>
        </p:blipFill>
        <p:spPr>
          <a:xfrm>
            <a:off x="5760719" y="3775167"/>
            <a:ext cx="4715691" cy="3082833"/>
          </a:xfrm>
          <a:prstGeom prst="rect">
            <a:avLst/>
          </a:prstGeom>
        </p:spPr>
      </p:pic>
    </p:spTree>
    <p:extLst>
      <p:ext uri="{BB962C8B-B14F-4D97-AF65-F5344CB8AC3E}">
        <p14:creationId xmlns:p14="http://schemas.microsoft.com/office/powerpoint/2010/main" val="3075133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1489166" y="1028343"/>
            <a:ext cx="9509760" cy="4801314"/>
          </a:xfrm>
          <a:prstGeom prst="rect">
            <a:avLst/>
          </a:prstGeom>
        </p:spPr>
        <p:txBody>
          <a:bodyPr wrap="square">
            <a:spAutoFit/>
          </a:bodyPr>
          <a:lstStyle/>
          <a:p>
            <a:r>
              <a:rPr lang="fi-FI" dirty="0" smtClean="0"/>
              <a:t>SADUN, TARINAN VALINTA, KÄSIKIRJOITUS</a:t>
            </a:r>
          </a:p>
          <a:p>
            <a:pPr>
              <a:buFont typeface="+mj-lt"/>
              <a:buAutoNum type="arabicPeriod"/>
            </a:pPr>
            <a:endParaRPr lang="fi-FI" dirty="0"/>
          </a:p>
          <a:p>
            <a:pPr marL="285750" indent="-285750">
              <a:buFont typeface="Arial" panose="020B0604020202020204" pitchFamily="34" charset="0"/>
              <a:buChar char="•"/>
            </a:pPr>
            <a:r>
              <a:rPr lang="fi-FI" dirty="0"/>
              <a:t>K</a:t>
            </a:r>
            <a:r>
              <a:rPr lang="fi-FI" dirty="0" smtClean="0"/>
              <a:t>ansansatu, klassikkosatu, eläinsatu, hölmöläistarina, runokerronta….. MIKÄ?  </a:t>
            </a:r>
            <a:endParaRPr lang="fi-FI" dirty="0"/>
          </a:p>
          <a:p>
            <a:endParaRPr lang="fi-FI" dirty="0"/>
          </a:p>
          <a:p>
            <a:pPr marL="285750" indent="-285750">
              <a:buFont typeface="Arial" panose="020B0604020202020204" pitchFamily="34" charset="0"/>
              <a:buChar char="•"/>
            </a:pPr>
            <a:r>
              <a:rPr lang="fi-FI" dirty="0"/>
              <a:t>Tee roolihenkilöistä selkeitä: ikä, luonne, puhetapa, sankari/roisto, </a:t>
            </a:r>
            <a:r>
              <a:rPr lang="fi-FI" dirty="0" smtClean="0"/>
              <a:t>hyvä/paha….</a:t>
            </a:r>
          </a:p>
          <a:p>
            <a:pPr marL="285750" indent="-285750">
              <a:buFont typeface="Arial" panose="020B0604020202020204" pitchFamily="34" charset="0"/>
              <a:buChar char="•"/>
            </a:pPr>
            <a:endParaRPr lang="fi-FI" dirty="0"/>
          </a:p>
          <a:p>
            <a:pPr marL="285750" indent="-285750">
              <a:buFont typeface="Arial" panose="020B0604020202020204" pitchFamily="34" charset="0"/>
              <a:buChar char="•"/>
            </a:pPr>
            <a:endParaRPr lang="fi-FI" dirty="0"/>
          </a:p>
          <a:p>
            <a:pPr marL="285750" indent="-285750">
              <a:buFont typeface="Arial" panose="020B0604020202020204" pitchFamily="34" charset="0"/>
              <a:buChar char="•"/>
            </a:pPr>
            <a:r>
              <a:rPr lang="fi-FI" dirty="0"/>
              <a:t>Kirjoita tarkka </a:t>
            </a:r>
            <a:r>
              <a:rPr lang="fi-FI" dirty="0" smtClean="0"/>
              <a:t>käsikirjoitus</a:t>
            </a:r>
            <a:r>
              <a:rPr lang="fi-FI" dirty="0"/>
              <a:t>.</a:t>
            </a:r>
            <a:endParaRPr lang="fi-FI" dirty="0" smtClean="0"/>
          </a:p>
          <a:p>
            <a:pPr marL="285750" indent="-285750">
              <a:buFont typeface="Arial" panose="020B0604020202020204" pitchFamily="34" charset="0"/>
              <a:buChar char="•"/>
            </a:pPr>
            <a:endParaRPr lang="fi-FI" dirty="0"/>
          </a:p>
          <a:p>
            <a:pPr marL="285750" indent="-285750">
              <a:buFont typeface="Arial" panose="020B0604020202020204" pitchFamily="34" charset="0"/>
              <a:buChar char="•"/>
            </a:pPr>
            <a:endParaRPr lang="fi-FI" dirty="0"/>
          </a:p>
          <a:p>
            <a:pPr marL="285750" indent="-285750">
              <a:buFont typeface="Arial" panose="020B0604020202020204" pitchFamily="34" charset="0"/>
              <a:buChar char="•"/>
            </a:pPr>
            <a:r>
              <a:rPr lang="fi-FI" dirty="0"/>
              <a:t>Merkitse käsikirjoitukseen myös musiikki ja valo- ja äänitehosteet</a:t>
            </a:r>
            <a:r>
              <a:rPr lang="fi-FI" dirty="0" smtClean="0"/>
              <a:t>.</a:t>
            </a:r>
          </a:p>
          <a:p>
            <a:pPr marL="285750" indent="-285750">
              <a:buFont typeface="Arial" panose="020B0604020202020204" pitchFamily="34" charset="0"/>
              <a:buChar char="•"/>
            </a:pPr>
            <a:endParaRPr lang="fi-FI" dirty="0"/>
          </a:p>
          <a:p>
            <a:pPr marL="285750" indent="-285750">
              <a:buFont typeface="Arial" panose="020B0604020202020204" pitchFamily="34" charset="0"/>
              <a:buChar char="•"/>
            </a:pPr>
            <a:endParaRPr lang="fi-FI" dirty="0"/>
          </a:p>
          <a:p>
            <a:pPr marL="285750" indent="-285750">
              <a:buFont typeface="Arial" panose="020B0604020202020204" pitchFamily="34" charset="0"/>
              <a:buChar char="•"/>
            </a:pPr>
            <a:r>
              <a:rPr lang="fi-FI" dirty="0"/>
              <a:t>Onko esityksessäsi kohtia, joihin yleisö voi </a:t>
            </a:r>
            <a:r>
              <a:rPr lang="fi-FI" dirty="0" smtClean="0"/>
              <a:t>osallistua? PITÄÄ OLLA!</a:t>
            </a:r>
          </a:p>
          <a:p>
            <a:endParaRPr lang="fi-FI" dirty="0"/>
          </a:p>
          <a:p>
            <a:endParaRPr lang="fi-FI" dirty="0"/>
          </a:p>
          <a:p>
            <a:pPr marL="285750" indent="-285750">
              <a:buFont typeface="Arial" panose="020B0604020202020204" pitchFamily="34" charset="0"/>
              <a:buChar char="•"/>
            </a:pPr>
            <a:r>
              <a:rPr lang="fi-FI" dirty="0"/>
              <a:t>Kun käsikirjoitus on kirjoitettu, voit siirtyä esityksen harjoittelemiseen.</a:t>
            </a:r>
          </a:p>
        </p:txBody>
      </p:sp>
      <p:pic>
        <p:nvPicPr>
          <p:cNvPr id="3" name="Kuva 2"/>
          <p:cNvPicPr>
            <a:picLocks noChangeAspect="1"/>
          </p:cNvPicPr>
          <p:nvPr/>
        </p:nvPicPr>
        <p:blipFill>
          <a:blip r:embed="rId2"/>
          <a:stretch>
            <a:fillRect/>
          </a:stretch>
        </p:blipFill>
        <p:spPr>
          <a:xfrm>
            <a:off x="9222377" y="3526970"/>
            <a:ext cx="2103120" cy="2442755"/>
          </a:xfrm>
          <a:prstGeom prst="rect">
            <a:avLst/>
          </a:prstGeom>
        </p:spPr>
      </p:pic>
    </p:spTree>
    <p:extLst>
      <p:ext uri="{BB962C8B-B14F-4D97-AF65-F5344CB8AC3E}">
        <p14:creationId xmlns:p14="http://schemas.microsoft.com/office/powerpoint/2010/main" val="1594551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1724297" y="1702751"/>
            <a:ext cx="9692640" cy="2246769"/>
          </a:xfrm>
          <a:prstGeom prst="rect">
            <a:avLst/>
          </a:prstGeom>
        </p:spPr>
        <p:txBody>
          <a:bodyPr wrap="square">
            <a:spAutoFit/>
          </a:bodyPr>
          <a:lstStyle/>
          <a:p>
            <a:r>
              <a:rPr lang="fi-FI" sz="2800" dirty="0" smtClean="0">
                <a:solidFill>
                  <a:srgbClr val="000000"/>
                </a:solidFill>
                <a:latin typeface="Trebuchet MS" panose="020B0603020202020204" pitchFamily="34" charset="0"/>
              </a:rPr>
              <a:t>Tarinoiden TEEMAT voivat olla esimerkiksi </a:t>
            </a:r>
            <a:r>
              <a:rPr lang="fi-FI" sz="2800" dirty="0" err="1" smtClean="0">
                <a:solidFill>
                  <a:srgbClr val="000000"/>
                </a:solidFill>
                <a:latin typeface="Trebuchet MS" panose="020B0603020202020204" pitchFamily="34" charset="0"/>
              </a:rPr>
              <a:t>seuraavanlaisia</a:t>
            </a:r>
            <a:r>
              <a:rPr lang="fi-FI" sz="2800" dirty="0">
                <a:solidFill>
                  <a:srgbClr val="000000"/>
                </a:solidFill>
                <a:latin typeface="Trebuchet MS" panose="020B0603020202020204" pitchFamily="34" charset="0"/>
              </a:rPr>
              <a:t>: </a:t>
            </a:r>
            <a:endParaRPr lang="fi-FI" sz="2800" dirty="0" smtClean="0">
              <a:solidFill>
                <a:srgbClr val="000000"/>
              </a:solidFill>
              <a:latin typeface="Trebuchet MS" panose="020B0603020202020204" pitchFamily="34" charset="0"/>
            </a:endParaRPr>
          </a:p>
          <a:p>
            <a:r>
              <a:rPr lang="fi-FI" sz="2800" dirty="0" smtClean="0">
                <a:solidFill>
                  <a:srgbClr val="000000"/>
                </a:solidFill>
                <a:latin typeface="Trebuchet MS" panose="020B0603020202020204" pitchFamily="34" charset="0"/>
              </a:rPr>
              <a:t>ystävyys</a:t>
            </a:r>
            <a:r>
              <a:rPr lang="fi-FI" sz="2800" dirty="0">
                <a:solidFill>
                  <a:srgbClr val="000000"/>
                </a:solidFill>
                <a:latin typeface="Trebuchet MS" panose="020B0603020202020204" pitchFamily="34" charset="0"/>
              </a:rPr>
              <a:t>, erilaisuus, kiusaaminen, ahneus, </a:t>
            </a:r>
            <a:r>
              <a:rPr lang="fi-FI" sz="2800" dirty="0" smtClean="0">
                <a:solidFill>
                  <a:srgbClr val="000000"/>
                </a:solidFill>
                <a:latin typeface="Trebuchet MS" panose="020B0603020202020204" pitchFamily="34" charset="0"/>
              </a:rPr>
              <a:t>neuvojen kuunteleminen</a:t>
            </a:r>
            <a:r>
              <a:rPr lang="fi-FI" sz="2800" dirty="0">
                <a:solidFill>
                  <a:srgbClr val="000000"/>
                </a:solidFill>
                <a:latin typeface="Trebuchet MS" panose="020B0603020202020204" pitchFamily="34" charset="0"/>
              </a:rPr>
              <a:t>, rohkeus, ahkeruus, yhteistyö, ylimielisyys, auttaminen, anteeksi pyytäminen, kiitollisuus, </a:t>
            </a:r>
            <a:r>
              <a:rPr lang="fi-FI" sz="2800" dirty="0" smtClean="0">
                <a:solidFill>
                  <a:srgbClr val="000000"/>
                </a:solidFill>
                <a:latin typeface="Trebuchet MS" panose="020B0603020202020204" pitchFamily="34" charset="0"/>
              </a:rPr>
              <a:t>hyvät tavat, </a:t>
            </a:r>
            <a:r>
              <a:rPr lang="fi-FI" sz="2800" dirty="0">
                <a:solidFill>
                  <a:srgbClr val="000000"/>
                </a:solidFill>
                <a:latin typeface="Trebuchet MS" panose="020B0603020202020204" pitchFamily="34" charset="0"/>
              </a:rPr>
              <a:t>usko, rakkaus, toivo sekä kateus. </a:t>
            </a:r>
            <a:endParaRPr lang="fi-FI" sz="2800" dirty="0"/>
          </a:p>
        </p:txBody>
      </p:sp>
      <p:pic>
        <p:nvPicPr>
          <p:cNvPr id="3" name="Kuva 2"/>
          <p:cNvPicPr>
            <a:picLocks noChangeAspect="1"/>
          </p:cNvPicPr>
          <p:nvPr/>
        </p:nvPicPr>
        <p:blipFill>
          <a:blip r:embed="rId2"/>
          <a:stretch>
            <a:fillRect/>
          </a:stretch>
        </p:blipFill>
        <p:spPr>
          <a:xfrm>
            <a:off x="3944983" y="4101737"/>
            <a:ext cx="3422467" cy="2063115"/>
          </a:xfrm>
          <a:prstGeom prst="rect">
            <a:avLst/>
          </a:prstGeom>
        </p:spPr>
      </p:pic>
    </p:spTree>
    <p:extLst>
      <p:ext uri="{BB962C8B-B14F-4D97-AF65-F5344CB8AC3E}">
        <p14:creationId xmlns:p14="http://schemas.microsoft.com/office/powerpoint/2010/main" val="2131555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4"/>
            <a:ext cx="10178322" cy="5926975"/>
          </a:xfrm>
        </p:spPr>
        <p:txBody>
          <a:bodyPr>
            <a:normAutofit fontScale="90000"/>
          </a:bodyPr>
          <a:lstStyle/>
          <a:p>
            <a:r>
              <a:rPr lang="fi-FI" sz="3600" u="sng" dirty="0" smtClean="0"/>
              <a:t>Käsikirjoitus, draaman kaari</a:t>
            </a:r>
            <a:r>
              <a:rPr lang="fi-FI" sz="3600" dirty="0" smtClean="0"/>
              <a:t/>
            </a:r>
            <a:br>
              <a:rPr lang="fi-FI" sz="3600" dirty="0" smtClean="0"/>
            </a:br>
            <a:r>
              <a:rPr lang="fi-FI" sz="3100" dirty="0" smtClean="0"/>
              <a:t/>
            </a:r>
            <a:br>
              <a:rPr lang="fi-FI" sz="3100" dirty="0" smtClean="0"/>
            </a:br>
            <a:r>
              <a:rPr lang="fi-FI" sz="3100" dirty="0" smtClean="0"/>
              <a:t>- aloitustilanteen kuvaus, taustoitus, miljöö, hahmojen esittely,  ns. ”Olipa kerran”</a:t>
            </a:r>
            <a:br>
              <a:rPr lang="fi-FI" sz="3100" dirty="0" smtClean="0"/>
            </a:br>
            <a:r>
              <a:rPr lang="fi-FI" sz="3100" dirty="0" smtClean="0"/>
              <a:t/>
            </a:r>
            <a:br>
              <a:rPr lang="fi-FI" sz="3100" dirty="0" smtClean="0"/>
            </a:br>
            <a:r>
              <a:rPr lang="fi-FI" sz="3100" dirty="0" smtClean="0"/>
              <a:t>-kerrontaa, kohtauksia, tilanteita, hahmojen tavallista eloa ja oloa</a:t>
            </a:r>
            <a:br>
              <a:rPr lang="fi-FI" sz="3100" dirty="0" smtClean="0"/>
            </a:br>
            <a:r>
              <a:rPr lang="fi-FI" sz="3100" dirty="0" smtClean="0"/>
              <a:t/>
            </a:r>
            <a:br>
              <a:rPr lang="fi-FI" sz="3100" dirty="0" smtClean="0"/>
            </a:br>
            <a:r>
              <a:rPr lang="fi-FI" sz="3100" dirty="0" smtClean="0"/>
              <a:t>-jännitys, ongelma, kriisi, pulma, pysäytys, tarinan kohokohta</a:t>
            </a:r>
            <a:br>
              <a:rPr lang="fi-FI" sz="3100" dirty="0" smtClean="0"/>
            </a:br>
            <a:r>
              <a:rPr lang="fi-FI" sz="3100" dirty="0" smtClean="0"/>
              <a:t/>
            </a:r>
            <a:br>
              <a:rPr lang="fi-FI" sz="3100" dirty="0" smtClean="0"/>
            </a:br>
            <a:r>
              <a:rPr lang="fi-FI" sz="3100" dirty="0" smtClean="0"/>
              <a:t>-selviytyminen, ongelmien voittaminen, pahan </a:t>
            </a:r>
            <a:r>
              <a:rPr lang="fi-FI" sz="3100" dirty="0" err="1" smtClean="0"/>
              <a:t>karkoitus</a:t>
            </a:r>
            <a:r>
              <a:rPr lang="fi-FI" sz="3100" dirty="0" smtClean="0"/>
              <a:t>, tarinan opetus/teeman kirkastuminen</a:t>
            </a:r>
            <a:br>
              <a:rPr lang="fi-FI" sz="3100" dirty="0" smtClean="0"/>
            </a:br>
            <a:r>
              <a:rPr lang="fi-FI" sz="3100" dirty="0" smtClean="0"/>
              <a:t/>
            </a:r>
            <a:br>
              <a:rPr lang="fi-FI" sz="3100" dirty="0" smtClean="0"/>
            </a:br>
            <a:r>
              <a:rPr lang="fi-FI" sz="3100" dirty="0" smtClean="0"/>
              <a:t>-</a:t>
            </a:r>
            <a:r>
              <a:rPr lang="fi-FI" sz="3100" dirty="0" err="1" smtClean="0"/>
              <a:t>Happy</a:t>
            </a:r>
            <a:r>
              <a:rPr lang="fi-FI" sz="3100" dirty="0" smtClean="0"/>
              <a:t> </a:t>
            </a:r>
            <a:r>
              <a:rPr lang="fi-FI" sz="3100" dirty="0" err="1" smtClean="0"/>
              <a:t>end</a:t>
            </a:r>
            <a:r>
              <a:rPr lang="fi-FI" sz="3100" dirty="0" smtClean="0"/>
              <a:t>, onnellinen loppu aina!</a:t>
            </a:r>
            <a:r>
              <a:rPr lang="fi-FI" dirty="0"/>
              <a:t/>
            </a:r>
            <a:br>
              <a:rPr lang="fi-FI" dirty="0"/>
            </a:br>
            <a:r>
              <a:rPr lang="fi-FI" dirty="0" smtClean="0"/>
              <a:t/>
            </a:r>
            <a:br>
              <a:rPr lang="fi-FI" dirty="0" smtClean="0"/>
            </a:br>
            <a:r>
              <a:rPr lang="fi-FI" dirty="0"/>
              <a:t/>
            </a:r>
            <a:br>
              <a:rPr lang="fi-FI" dirty="0"/>
            </a:br>
            <a:r>
              <a:rPr lang="fi-FI" dirty="0" smtClean="0"/>
              <a:t/>
            </a:r>
            <a:br>
              <a:rPr lang="fi-FI" dirty="0" smtClean="0"/>
            </a:br>
            <a:r>
              <a:rPr lang="fi-FI" dirty="0"/>
              <a:t/>
            </a:r>
            <a:br>
              <a:rPr lang="fi-FI" dirty="0"/>
            </a:br>
            <a:r>
              <a:rPr lang="fi-FI" dirty="0" smtClean="0"/>
              <a:t/>
            </a:r>
            <a:br>
              <a:rPr lang="fi-FI" dirty="0" smtClean="0"/>
            </a:br>
            <a:r>
              <a:rPr lang="fi-FI" dirty="0" smtClean="0"/>
              <a:t/>
            </a:r>
            <a:br>
              <a:rPr lang="fi-FI" dirty="0" smtClean="0"/>
            </a:br>
            <a:r>
              <a:rPr lang="fi-FI" dirty="0"/>
              <a:t/>
            </a:r>
            <a:br>
              <a:rPr lang="fi-FI" dirty="0"/>
            </a:br>
            <a:r>
              <a:rPr lang="fi-FI" dirty="0" smtClean="0"/>
              <a:t/>
            </a:r>
            <a:br>
              <a:rPr lang="fi-FI" dirty="0" smtClean="0"/>
            </a:br>
            <a:r>
              <a:rPr lang="fi-FI" dirty="0"/>
              <a:t/>
            </a:r>
            <a:br>
              <a:rPr lang="fi-FI" dirty="0"/>
            </a:br>
            <a:endParaRPr lang="fi-FI" dirty="0"/>
          </a:p>
        </p:txBody>
      </p:sp>
    </p:spTree>
    <p:extLst>
      <p:ext uri="{BB962C8B-B14F-4D97-AF65-F5344CB8AC3E}">
        <p14:creationId xmlns:p14="http://schemas.microsoft.com/office/powerpoint/2010/main" val="2841651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4"/>
            <a:ext cx="10178322" cy="6893627"/>
          </a:xfrm>
        </p:spPr>
        <p:txBody>
          <a:bodyPr>
            <a:normAutofit fontScale="90000"/>
          </a:bodyPr>
          <a:lstStyle/>
          <a:p>
            <a:r>
              <a:rPr lang="fi-FI" dirty="0" smtClean="0"/>
              <a:t>Äänitehosteita:</a:t>
            </a:r>
            <a:br>
              <a:rPr lang="fi-FI" dirty="0" smtClean="0"/>
            </a:br>
            <a:r>
              <a:rPr lang="fi-FI" dirty="0" smtClean="0"/>
              <a:t/>
            </a:r>
            <a:br>
              <a:rPr lang="fi-FI" dirty="0" smtClean="0"/>
            </a:br>
            <a:r>
              <a:rPr lang="fi-FI" dirty="0" smtClean="0"/>
              <a:t>-itse tuotetut äänet  esim. taputus, napsutus, vihellys, maiskutus, haukotus, naurahdus, ujellus…</a:t>
            </a:r>
            <a:br>
              <a:rPr lang="fi-FI" dirty="0" smtClean="0"/>
            </a:br>
            <a:r>
              <a:rPr lang="fi-FI" dirty="0" smtClean="0"/>
              <a:t>- rytmisoittimet</a:t>
            </a:r>
            <a:br>
              <a:rPr lang="fi-FI" dirty="0" smtClean="0"/>
            </a:br>
            <a:r>
              <a:rPr lang="fi-FI" dirty="0" smtClean="0"/>
              <a:t>-melodiasoittimet</a:t>
            </a:r>
            <a:br>
              <a:rPr lang="fi-FI" dirty="0" smtClean="0"/>
            </a:br>
            <a:r>
              <a:rPr lang="fi-FI" dirty="0" smtClean="0"/>
              <a:t>- kodin esineistä tulevat äänet</a:t>
            </a:r>
            <a:br>
              <a:rPr lang="fi-FI" dirty="0" smtClean="0"/>
            </a:br>
            <a:r>
              <a:rPr lang="fi-FI" dirty="0" smtClean="0"/>
              <a:t>-valmiit äänet/ äänitteet / äänipankki</a:t>
            </a:r>
            <a:br>
              <a:rPr lang="fi-FI" dirty="0" smtClean="0"/>
            </a:br>
            <a:r>
              <a:rPr lang="fi-FI" dirty="0" smtClean="0"/>
              <a:t/>
            </a:r>
            <a:br>
              <a:rPr lang="fi-FI" dirty="0" smtClean="0"/>
            </a:br>
            <a:r>
              <a:rPr lang="fi-FI" dirty="0"/>
              <a:t/>
            </a:r>
            <a:br>
              <a:rPr lang="fi-FI" dirty="0"/>
            </a:br>
            <a:r>
              <a:rPr lang="fi-FI" dirty="0" smtClean="0"/>
              <a:t/>
            </a:r>
            <a:br>
              <a:rPr lang="fi-FI" dirty="0" smtClean="0"/>
            </a:br>
            <a:endParaRPr lang="fi-FI" dirty="0"/>
          </a:p>
        </p:txBody>
      </p:sp>
    </p:spTree>
    <p:extLst>
      <p:ext uri="{BB962C8B-B14F-4D97-AF65-F5344CB8AC3E}">
        <p14:creationId xmlns:p14="http://schemas.microsoft.com/office/powerpoint/2010/main" val="310388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4"/>
            <a:ext cx="10178322" cy="5678781"/>
          </a:xfrm>
        </p:spPr>
        <p:txBody>
          <a:bodyPr>
            <a:normAutofit fontScale="90000"/>
          </a:bodyPr>
          <a:lstStyle/>
          <a:p>
            <a:r>
              <a:rPr lang="fi-FI" sz="4900" dirty="0" smtClean="0"/>
              <a:t>Muita tehosteita:</a:t>
            </a:r>
            <a:br>
              <a:rPr lang="fi-FI" sz="4900" dirty="0" smtClean="0"/>
            </a:br>
            <a:r>
              <a:rPr lang="fi-FI" sz="4900" dirty="0" smtClean="0"/>
              <a:t/>
            </a:r>
            <a:br>
              <a:rPr lang="fi-FI" sz="4900" dirty="0" smtClean="0"/>
            </a:br>
            <a:r>
              <a:rPr lang="fi-FI" sz="4900" dirty="0" smtClean="0"/>
              <a:t>- valot päälle, valot pois</a:t>
            </a:r>
            <a:br>
              <a:rPr lang="fi-FI" sz="4900" dirty="0" smtClean="0"/>
            </a:br>
            <a:r>
              <a:rPr lang="fi-FI" sz="4900" dirty="0" smtClean="0"/>
              <a:t>-taskulamppu, kohdevalaisin</a:t>
            </a:r>
            <a:br>
              <a:rPr lang="fi-FI" sz="4900" dirty="0" smtClean="0"/>
            </a:br>
            <a:r>
              <a:rPr lang="fi-FI" sz="4900" dirty="0" smtClean="0"/>
              <a:t>- kynttilänvalo (huom. Turvallisuus)</a:t>
            </a:r>
            <a:br>
              <a:rPr lang="fi-FI" sz="4900" dirty="0" smtClean="0"/>
            </a:br>
            <a:r>
              <a:rPr lang="fi-FI" sz="4900" dirty="0" smtClean="0"/>
              <a:t>- tulitikun / sytkärin sytytys (huom. Turvallisuus)</a:t>
            </a:r>
            <a:br>
              <a:rPr lang="fi-FI" sz="4900" dirty="0" smtClean="0"/>
            </a:br>
            <a:r>
              <a:rPr lang="fi-FI" sz="4900" dirty="0" smtClean="0"/>
              <a:t>- tuuletin</a:t>
            </a:r>
            <a:r>
              <a:rPr lang="fi-FI" sz="4000" dirty="0" smtClean="0"/>
              <a:t/>
            </a:r>
            <a:br>
              <a:rPr lang="fi-FI" sz="4000" dirty="0" smtClean="0"/>
            </a:br>
            <a:r>
              <a:rPr lang="fi-FI" sz="4000" dirty="0" smtClean="0"/>
              <a:t>- ….luovuus rajana…..</a:t>
            </a:r>
            <a:br>
              <a:rPr lang="fi-FI" sz="4000" dirty="0" smtClean="0"/>
            </a:br>
            <a:r>
              <a:rPr lang="fi-FI" dirty="0" smtClean="0"/>
              <a:t/>
            </a:r>
            <a:br>
              <a:rPr lang="fi-FI" dirty="0" smtClean="0"/>
            </a:br>
            <a:r>
              <a:rPr lang="fi-FI" dirty="0"/>
              <a:t/>
            </a:r>
            <a:br>
              <a:rPr lang="fi-FI" dirty="0"/>
            </a:br>
            <a:r>
              <a:rPr lang="fi-FI" dirty="0" smtClean="0"/>
              <a:t/>
            </a:r>
            <a:br>
              <a:rPr lang="fi-FI" dirty="0" smtClean="0"/>
            </a:br>
            <a:r>
              <a:rPr lang="fi-FI" dirty="0"/>
              <a:t/>
            </a:r>
            <a:br>
              <a:rPr lang="fi-FI" dirty="0"/>
            </a:br>
            <a:r>
              <a:rPr lang="fi-FI" dirty="0" smtClean="0"/>
              <a:t/>
            </a:r>
            <a:br>
              <a:rPr lang="fi-FI" dirty="0" smtClean="0"/>
            </a:br>
            <a:endParaRPr lang="fi-FI" dirty="0"/>
          </a:p>
        </p:txBody>
      </p:sp>
    </p:spTree>
    <p:extLst>
      <p:ext uri="{BB962C8B-B14F-4D97-AF65-F5344CB8AC3E}">
        <p14:creationId xmlns:p14="http://schemas.microsoft.com/office/powerpoint/2010/main" val="1077840952"/>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0B082E"/>
      </a:dk2>
      <a:lt2>
        <a:srgbClr val="F3F3F2"/>
      </a:lt2>
      <a:accent1>
        <a:srgbClr val="62B4C6"/>
      </a:accent1>
      <a:accent2>
        <a:srgbClr val="1B376E"/>
      </a:accent2>
      <a:accent3>
        <a:srgbClr val="9EBE55"/>
      </a:accent3>
      <a:accent4>
        <a:srgbClr val="C65E5E"/>
      </a:accent4>
      <a:accent5>
        <a:srgbClr val="D3BA55"/>
      </a:accent5>
      <a:accent6>
        <a:srgbClr val="96648A"/>
      </a:accent6>
      <a:hlink>
        <a:srgbClr val="62B4C6"/>
      </a:hlink>
      <a:folHlink>
        <a:srgbClr val="96648A"/>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D71F8F05-6246-47AF-9E68-E57F6C93F792}"/>
    </a:ext>
  </a:extLst>
</a:theme>
</file>

<file path=docProps/app.xml><?xml version="1.0" encoding="utf-8"?>
<Properties xmlns="http://schemas.openxmlformats.org/officeDocument/2006/extended-properties" xmlns:vt="http://schemas.openxmlformats.org/officeDocument/2006/docPropsVTypes">
  <Template>TM10001106[[fn=Merkki]]</Template>
  <TotalTime>512</TotalTime>
  <Words>255</Words>
  <Application>Microsoft Office PowerPoint</Application>
  <PresentationFormat>Laajakuva</PresentationFormat>
  <Paragraphs>67</Paragraphs>
  <Slides>9</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9</vt:i4>
      </vt:variant>
    </vt:vector>
  </HeadingPairs>
  <TitlesOfParts>
    <vt:vector size="15" baseType="lpstr">
      <vt:lpstr>Arial</vt:lpstr>
      <vt:lpstr>Gill Sans MT</vt:lpstr>
      <vt:lpstr>Impact</vt:lpstr>
      <vt:lpstr>Times New Roman</vt:lpstr>
      <vt:lpstr>Trebuchet MS</vt:lpstr>
      <vt:lpstr>Badge</vt:lpstr>
      <vt:lpstr>KÄSIKIRJOITUS LAVASTUS JA TEHOSTUS</vt:lpstr>
      <vt:lpstr>PowerPoint-esitys</vt:lpstr>
      <vt:lpstr>PowerPoint-esitys</vt:lpstr>
      <vt:lpstr>PowerPoint-esitys</vt:lpstr>
      <vt:lpstr>PowerPoint-esitys</vt:lpstr>
      <vt:lpstr>PowerPoint-esitys</vt:lpstr>
      <vt:lpstr>Käsikirjoitus, draaman kaari  - aloitustilanteen kuvaus, taustoitus, miljöö, hahmojen esittely,  ns. ”Olipa kerran”  -kerrontaa, kohtauksia, tilanteita, hahmojen tavallista eloa ja oloa  -jännitys, ongelma, kriisi, pulma, pysäytys, tarinan kohokohta  -selviytyminen, ongelmien voittaminen, pahan karkoitus, tarinan opetus/teeman kirkastuminen  -Happy end, onnellinen loppu aina!          </vt:lpstr>
      <vt:lpstr>Äänitehosteita:  -itse tuotetut äänet  esim. taputus, napsutus, vihellys, maiskutus, haukotus, naurahdus, ujellus… - rytmisoittimet -melodiasoittimet - kodin esineistä tulevat äänet -valmiit äänet/ äänitteet / äänipankki    </vt:lpstr>
      <vt:lpstr>Muita tehosteita:  - valot päälle, valot pois -taskulamppu, kohdevalaisin - kynttilänvalo (huom. Turvallisuus) - tulitikun / sytkärin sytytys (huom. Turvallisuus) - tuuletin - ….luovuus rajana…..      </vt:lpstr>
    </vt:vector>
  </TitlesOfParts>
  <Company>Kouvolan Kaupunki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LAVASTUS JA TEHOSTUS</dc:title>
  <dc:creator>Paronen Johanna</dc:creator>
  <cp:lastModifiedBy>Leena Pirnes</cp:lastModifiedBy>
  <cp:revision>26</cp:revision>
  <dcterms:created xsi:type="dcterms:W3CDTF">2020-04-01T18:00:56Z</dcterms:created>
  <dcterms:modified xsi:type="dcterms:W3CDTF">2020-04-21T07:28:18Z</dcterms:modified>
</cp:coreProperties>
</file>