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962399" y="3013655"/>
            <a:ext cx="7197726" cy="1372075"/>
          </a:xfrm>
        </p:spPr>
        <p:txBody>
          <a:bodyPr/>
          <a:lstStyle/>
          <a:p>
            <a:pPr algn="ctr"/>
            <a:r>
              <a:rPr lang="fi-FI" b="1" dirty="0" smtClean="0"/>
              <a:t>Verbi- ja aikamuodot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600" dirty="0" smtClean="0"/>
              <a:t>seiskat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265724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541172"/>
          </a:xfrm>
        </p:spPr>
        <p:txBody>
          <a:bodyPr>
            <a:normAutofit/>
          </a:bodyPr>
          <a:lstStyle/>
          <a:p>
            <a:pPr algn="ctr"/>
            <a:r>
              <a:rPr lang="fi-FI" sz="4800" b="1" dirty="0" smtClean="0"/>
              <a:t>aikamuodot</a:t>
            </a:r>
            <a:endParaRPr lang="fi-FI" sz="48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1687132"/>
            <a:ext cx="10131425" cy="4104068"/>
          </a:xfrm>
        </p:spPr>
        <p:txBody>
          <a:bodyPr>
            <a:normAutofit/>
          </a:bodyPr>
          <a:lstStyle/>
          <a:p>
            <a:r>
              <a:rPr lang="fi-FI" sz="4400" dirty="0" smtClean="0"/>
              <a:t>PREESENS ilmaisee, mitä juuri nyt / yleensä </a:t>
            </a:r>
            <a:r>
              <a:rPr lang="fi-FI" sz="4400" u="sng" dirty="0" smtClean="0"/>
              <a:t>tapahtuu</a:t>
            </a:r>
          </a:p>
          <a:p>
            <a:r>
              <a:rPr lang="fi-FI" sz="4400" dirty="0" smtClean="0"/>
              <a:t>IMPERFEKTI ilmaisee, mitä </a:t>
            </a:r>
            <a:r>
              <a:rPr lang="fi-FI" sz="4400" u="sng" dirty="0" smtClean="0"/>
              <a:t>tapahtui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2993930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4800" b="1" dirty="0" smtClean="0"/>
              <a:t>verbimuodot</a:t>
            </a:r>
            <a:endParaRPr lang="fi-FI" sz="48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fi-FI" sz="5800" dirty="0" smtClean="0"/>
              <a:t>INFINITIIVI = perusmuoto: </a:t>
            </a:r>
          </a:p>
          <a:p>
            <a:pPr marL="0" indent="0">
              <a:buNone/>
            </a:pPr>
            <a:r>
              <a:rPr lang="fi-FI" sz="5800" dirty="0"/>
              <a:t> </a:t>
            </a:r>
            <a:r>
              <a:rPr lang="fi-FI" sz="5800" dirty="0" smtClean="0"/>
              <a:t> ei yksinään, vaan esim. apuverbin kanssa</a:t>
            </a:r>
          </a:p>
          <a:p>
            <a:pPr marL="0" indent="0">
              <a:buNone/>
            </a:pPr>
            <a:r>
              <a:rPr lang="fi-FI" sz="5800" dirty="0" err="1" smtClean="0"/>
              <a:t>Jag</a:t>
            </a:r>
            <a:r>
              <a:rPr lang="fi-FI" sz="5800" dirty="0" smtClean="0"/>
              <a:t> </a:t>
            </a:r>
            <a:r>
              <a:rPr lang="fi-FI" sz="5800" u="sng" dirty="0" err="1" smtClean="0"/>
              <a:t>vill</a:t>
            </a:r>
            <a:r>
              <a:rPr lang="fi-FI" sz="5800" u="sng" dirty="0" smtClean="0"/>
              <a:t> </a:t>
            </a:r>
            <a:r>
              <a:rPr lang="fi-FI" sz="5800" u="sng" dirty="0" err="1" smtClean="0"/>
              <a:t>titta</a:t>
            </a:r>
            <a:r>
              <a:rPr lang="fi-FI" sz="5800" dirty="0"/>
              <a:t> </a:t>
            </a:r>
            <a:r>
              <a:rPr lang="fi-FI" sz="5800" dirty="0" err="1" smtClean="0"/>
              <a:t>på</a:t>
            </a:r>
            <a:r>
              <a:rPr lang="fi-FI" sz="5800" dirty="0" smtClean="0"/>
              <a:t> tv.</a:t>
            </a:r>
          </a:p>
          <a:p>
            <a:r>
              <a:rPr lang="fi-FI" sz="5800" dirty="0" smtClean="0"/>
              <a:t>PREESENS</a:t>
            </a:r>
          </a:p>
          <a:p>
            <a:pPr marL="0" indent="0">
              <a:buNone/>
            </a:pPr>
            <a:r>
              <a:rPr lang="fi-FI" sz="5800" dirty="0"/>
              <a:t> </a:t>
            </a:r>
            <a:r>
              <a:rPr lang="fi-FI" sz="5800" dirty="0" smtClean="0"/>
              <a:t>  3 päätettä: -</a:t>
            </a:r>
            <a:r>
              <a:rPr lang="fi-FI" sz="5800" dirty="0" err="1" smtClean="0"/>
              <a:t>ar</a:t>
            </a:r>
            <a:r>
              <a:rPr lang="fi-FI" sz="5800" dirty="0" smtClean="0"/>
              <a:t>, -</a:t>
            </a:r>
            <a:r>
              <a:rPr lang="fi-FI" sz="5800" dirty="0" err="1" smtClean="0"/>
              <a:t>er</a:t>
            </a:r>
            <a:r>
              <a:rPr lang="fi-FI" sz="5800" dirty="0" smtClean="0"/>
              <a:t>, -r =&gt; r viimeinen kirjain!</a:t>
            </a:r>
          </a:p>
          <a:p>
            <a:r>
              <a:rPr lang="fi-FI" sz="5800" dirty="0" smtClean="0"/>
              <a:t>IMPERFEKTI</a:t>
            </a:r>
          </a:p>
          <a:p>
            <a:pPr marL="0" indent="0">
              <a:buNone/>
            </a:pPr>
            <a:r>
              <a:rPr lang="fi-FI" sz="5800" dirty="0"/>
              <a:t> </a:t>
            </a:r>
            <a:r>
              <a:rPr lang="fi-FI" sz="5800" dirty="0" smtClean="0"/>
              <a:t>   4 muodostamistapaa = 4 taivutusluokkaa</a:t>
            </a:r>
          </a:p>
          <a:p>
            <a:pPr marL="0" indent="0">
              <a:buNone/>
            </a:pPr>
            <a:r>
              <a:rPr lang="fi-FI" sz="4400" dirty="0"/>
              <a:t> </a:t>
            </a:r>
            <a:r>
              <a:rPr lang="fi-FI" sz="4400" dirty="0" smtClean="0"/>
              <a:t> 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1711069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4400" b="1" dirty="0" smtClean="0"/>
              <a:t>Imperfektin muodostaminen ERI </a:t>
            </a:r>
            <a:r>
              <a:rPr lang="fi-FI" sz="4400" b="1" dirty="0" err="1" smtClean="0"/>
              <a:t>taivutusluokiSSA</a:t>
            </a:r>
            <a:endParaRPr lang="fi-FI" sz="4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464795"/>
          </a:xfrm>
        </p:spPr>
        <p:txBody>
          <a:bodyPr>
            <a:normAutofit fontScale="85000" lnSpcReduction="20000"/>
          </a:bodyPr>
          <a:lstStyle/>
          <a:p>
            <a:r>
              <a:rPr lang="fi-FI" sz="4400" dirty="0" smtClean="0"/>
              <a:t>I TAIVUTUSLUOKKA: -AR, -ADE</a:t>
            </a:r>
          </a:p>
          <a:p>
            <a:r>
              <a:rPr lang="fi-FI" sz="4400" dirty="0" smtClean="0"/>
              <a:t>Pelata: </a:t>
            </a:r>
            <a:r>
              <a:rPr lang="fi-FI" sz="4400" dirty="0" err="1" smtClean="0"/>
              <a:t>spela</a:t>
            </a:r>
            <a:r>
              <a:rPr lang="fi-FI" sz="4400" dirty="0" smtClean="0"/>
              <a:t>, </a:t>
            </a:r>
            <a:r>
              <a:rPr lang="fi-FI" sz="4400" dirty="0" err="1" smtClean="0"/>
              <a:t>spel</a:t>
            </a:r>
            <a:r>
              <a:rPr lang="fi-FI" sz="4400" u="sng" dirty="0" err="1" smtClean="0"/>
              <a:t>ar</a:t>
            </a:r>
            <a:r>
              <a:rPr lang="fi-FI" sz="4400" dirty="0" smtClean="0"/>
              <a:t>, </a:t>
            </a:r>
            <a:r>
              <a:rPr lang="fi-FI" sz="4400" dirty="0" err="1" smtClean="0"/>
              <a:t>spel</a:t>
            </a:r>
            <a:r>
              <a:rPr lang="fi-FI" sz="4400" u="sng" dirty="0" err="1" smtClean="0"/>
              <a:t>ade</a:t>
            </a:r>
            <a:endParaRPr lang="fi-FI" sz="4400" u="sng" dirty="0" smtClean="0"/>
          </a:p>
          <a:p>
            <a:r>
              <a:rPr lang="fi-FI" sz="4400" dirty="0" smtClean="0"/>
              <a:t>Katsoa: </a:t>
            </a:r>
            <a:r>
              <a:rPr lang="fi-FI" sz="4400" dirty="0" err="1" smtClean="0"/>
              <a:t>titta</a:t>
            </a:r>
            <a:r>
              <a:rPr lang="fi-FI" sz="4400" dirty="0" smtClean="0"/>
              <a:t>, </a:t>
            </a:r>
            <a:r>
              <a:rPr lang="fi-FI" sz="4400" dirty="0" err="1" smtClean="0"/>
              <a:t>tittar</a:t>
            </a:r>
            <a:r>
              <a:rPr lang="fi-FI" sz="4400" dirty="0" smtClean="0"/>
              <a:t>, </a:t>
            </a:r>
            <a:r>
              <a:rPr lang="fi-FI" sz="4400" dirty="0" err="1" smtClean="0"/>
              <a:t>tittade</a:t>
            </a:r>
            <a:endParaRPr lang="fi-FI" sz="4400" dirty="0" smtClean="0"/>
          </a:p>
          <a:p>
            <a:r>
              <a:rPr lang="fi-FI" sz="4400" dirty="0" smtClean="0"/>
              <a:t>Tavata: </a:t>
            </a:r>
            <a:r>
              <a:rPr lang="fi-FI" sz="4400" dirty="0" err="1" smtClean="0"/>
              <a:t>träffa</a:t>
            </a:r>
            <a:r>
              <a:rPr lang="fi-FI" sz="4400" dirty="0" smtClean="0"/>
              <a:t>, </a:t>
            </a:r>
            <a:r>
              <a:rPr lang="fi-FI" sz="4400" dirty="0" err="1" smtClean="0"/>
              <a:t>träffar</a:t>
            </a:r>
            <a:r>
              <a:rPr lang="fi-FI" sz="4400" dirty="0" smtClean="0"/>
              <a:t>, </a:t>
            </a:r>
            <a:r>
              <a:rPr lang="fi-FI" sz="4400" dirty="0" err="1" smtClean="0"/>
              <a:t>träffade</a:t>
            </a:r>
            <a:endParaRPr lang="fi-FI" sz="4400" dirty="0" smtClean="0"/>
          </a:p>
          <a:p>
            <a:r>
              <a:rPr lang="fi-FI" sz="4400" dirty="0" smtClean="0"/>
              <a:t>”Kahvitella”: </a:t>
            </a:r>
            <a:r>
              <a:rPr lang="fi-FI" sz="4400" dirty="0" err="1" smtClean="0"/>
              <a:t>fika</a:t>
            </a:r>
            <a:r>
              <a:rPr lang="fi-FI" sz="4400" dirty="0" smtClean="0"/>
              <a:t>, </a:t>
            </a:r>
            <a:r>
              <a:rPr lang="fi-FI" sz="4400" dirty="0" err="1" smtClean="0"/>
              <a:t>fikar</a:t>
            </a:r>
            <a:r>
              <a:rPr lang="fi-FI" sz="4400" dirty="0" smtClean="0"/>
              <a:t>, </a:t>
            </a:r>
            <a:r>
              <a:rPr lang="fi-FI" sz="4400" dirty="0" err="1" smtClean="0"/>
              <a:t>fikade</a:t>
            </a:r>
            <a:endParaRPr lang="fi-FI" sz="4400" dirty="0" smtClean="0"/>
          </a:p>
          <a:p>
            <a:r>
              <a:rPr lang="fi-FI" sz="4400" dirty="0" smtClean="0"/>
              <a:t>Uudet verbit: </a:t>
            </a:r>
            <a:r>
              <a:rPr lang="fi-FI" sz="4400" dirty="0" err="1" smtClean="0"/>
              <a:t>chatta</a:t>
            </a:r>
            <a:r>
              <a:rPr lang="fi-FI" sz="4400" dirty="0" smtClean="0"/>
              <a:t> I = </a:t>
            </a:r>
            <a:r>
              <a:rPr lang="fi-FI" sz="4400" dirty="0" err="1" smtClean="0"/>
              <a:t>chattailla</a:t>
            </a:r>
            <a:endParaRPr lang="fi-FI" sz="4400" dirty="0" smtClean="0"/>
          </a:p>
          <a:p>
            <a:pPr marL="0" indent="0">
              <a:buNone/>
            </a:pPr>
            <a:r>
              <a:rPr lang="fi-FI" sz="4400" dirty="0" smtClean="0"/>
              <a:t>   </a:t>
            </a:r>
            <a:r>
              <a:rPr lang="fi-FI" sz="4400" dirty="0" err="1" smtClean="0"/>
              <a:t>mejla</a:t>
            </a:r>
            <a:r>
              <a:rPr lang="fi-FI" sz="4400" dirty="0" smtClean="0"/>
              <a:t> = meilata</a:t>
            </a:r>
          </a:p>
          <a:p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2831724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4400" b="1" dirty="0" smtClean="0"/>
              <a:t>II a TAIVUTUSLUOKKA: </a:t>
            </a:r>
            <a:r>
              <a:rPr lang="fi-FI" b="1" dirty="0" smtClean="0"/>
              <a:t> -</a:t>
            </a:r>
            <a:r>
              <a:rPr lang="fi-FI" b="1" dirty="0" err="1" smtClean="0"/>
              <a:t>er</a:t>
            </a:r>
            <a:r>
              <a:rPr lang="fi-FI" b="1" dirty="0" smtClean="0"/>
              <a:t>,-de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4400" dirty="0" smtClean="0"/>
              <a:t>Soittaa puhelimella: </a:t>
            </a:r>
            <a:r>
              <a:rPr lang="fi-FI" sz="4400" dirty="0" err="1" smtClean="0"/>
              <a:t>ringa</a:t>
            </a:r>
            <a:r>
              <a:rPr lang="fi-FI" sz="4400" dirty="0" smtClean="0"/>
              <a:t>, </a:t>
            </a:r>
            <a:r>
              <a:rPr lang="fi-FI" sz="4400" dirty="0" err="1" smtClean="0"/>
              <a:t>ring</a:t>
            </a:r>
            <a:r>
              <a:rPr lang="fi-FI" sz="4400" u="sng" dirty="0" err="1" smtClean="0"/>
              <a:t>er</a:t>
            </a:r>
            <a:r>
              <a:rPr lang="fi-FI" sz="4400" dirty="0" smtClean="0"/>
              <a:t>, </a:t>
            </a:r>
            <a:r>
              <a:rPr lang="fi-FI" sz="4400" dirty="0" err="1" smtClean="0"/>
              <a:t>ring</a:t>
            </a:r>
            <a:r>
              <a:rPr lang="fi-FI" sz="4400" u="sng" dirty="0" err="1" smtClean="0"/>
              <a:t>de</a:t>
            </a:r>
            <a:endParaRPr lang="fi-FI" sz="4400" u="sng" dirty="0" smtClean="0"/>
          </a:p>
          <a:p>
            <a:r>
              <a:rPr lang="fi-FI" sz="4400" dirty="0" err="1" smtClean="0"/>
              <a:t>Hengailla</a:t>
            </a:r>
            <a:r>
              <a:rPr lang="fi-FI" sz="4400" dirty="0" smtClean="0"/>
              <a:t>: </a:t>
            </a:r>
            <a:r>
              <a:rPr lang="fi-FI" sz="4400" dirty="0" err="1" smtClean="0"/>
              <a:t>hänga</a:t>
            </a:r>
            <a:r>
              <a:rPr lang="fi-FI" sz="4400" dirty="0" smtClean="0"/>
              <a:t>, </a:t>
            </a:r>
            <a:r>
              <a:rPr lang="fi-FI" sz="4400" dirty="0" err="1" smtClean="0"/>
              <a:t>hänger</a:t>
            </a:r>
            <a:r>
              <a:rPr lang="fi-FI" sz="4400" dirty="0" smtClean="0"/>
              <a:t>, </a:t>
            </a:r>
            <a:r>
              <a:rPr lang="fi-FI" sz="4400" dirty="0" err="1" smtClean="0"/>
              <a:t>hängde</a:t>
            </a:r>
            <a:endParaRPr lang="fi-FI" sz="4400" dirty="0" smtClean="0"/>
          </a:p>
          <a:p>
            <a:r>
              <a:rPr lang="fi-FI" sz="4400" dirty="0" smtClean="0"/>
              <a:t>Unohtaa: </a:t>
            </a:r>
            <a:r>
              <a:rPr lang="fi-FI" sz="4400" dirty="0" err="1" smtClean="0"/>
              <a:t>glömma</a:t>
            </a:r>
            <a:r>
              <a:rPr lang="fi-FI" sz="4400" dirty="0" smtClean="0"/>
              <a:t>, </a:t>
            </a:r>
            <a:r>
              <a:rPr lang="fi-FI" sz="4400" dirty="0" err="1" smtClean="0"/>
              <a:t>glömmer</a:t>
            </a:r>
            <a:r>
              <a:rPr lang="fi-FI" sz="4400" dirty="0" smtClean="0"/>
              <a:t>, </a:t>
            </a:r>
            <a:r>
              <a:rPr lang="fi-FI" sz="4400" dirty="0" err="1" smtClean="0"/>
              <a:t>glömde</a:t>
            </a:r>
            <a:endParaRPr lang="fi-FI" sz="4400" dirty="0" smtClean="0"/>
          </a:p>
          <a:p>
            <a:r>
              <a:rPr lang="fi-FI" sz="4400" dirty="0"/>
              <a:t>Varo, ettei a lipsahda mukaan! &gt;&gt; olisi I taivutusluokka</a:t>
            </a:r>
          </a:p>
          <a:p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4032301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4400" b="1" dirty="0" smtClean="0"/>
              <a:t>II b taivutusluokka: -</a:t>
            </a:r>
            <a:r>
              <a:rPr lang="fi-FI" sz="4400" b="1" dirty="0" err="1" smtClean="0"/>
              <a:t>er</a:t>
            </a:r>
            <a:r>
              <a:rPr lang="fi-FI" sz="4400" b="1" dirty="0" smtClean="0"/>
              <a:t>, -te</a:t>
            </a:r>
            <a:endParaRPr lang="fi-FI" sz="4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1841679"/>
            <a:ext cx="10131425" cy="4752304"/>
          </a:xfrm>
        </p:spPr>
        <p:txBody>
          <a:bodyPr>
            <a:normAutofit/>
          </a:bodyPr>
          <a:lstStyle/>
          <a:p>
            <a:r>
              <a:rPr lang="fi-FI" sz="4400" dirty="0" smtClean="0"/>
              <a:t>Näiden konsonanttien jälkeen: K, P, T, S, X &gt;&gt; helpompi ääntää</a:t>
            </a:r>
          </a:p>
          <a:p>
            <a:r>
              <a:rPr lang="fi-FI" sz="4400" dirty="0" smtClean="0"/>
              <a:t>Muistisana: K-O-P-U-T-U-S-X!</a:t>
            </a:r>
          </a:p>
          <a:p>
            <a:r>
              <a:rPr lang="fi-FI" sz="4400" dirty="0" smtClean="0"/>
              <a:t>Lukea: </a:t>
            </a:r>
            <a:r>
              <a:rPr lang="fi-FI" sz="4400" dirty="0" err="1" smtClean="0"/>
              <a:t>läsa</a:t>
            </a:r>
            <a:r>
              <a:rPr lang="fi-FI" sz="4400" dirty="0" smtClean="0"/>
              <a:t>, </a:t>
            </a:r>
            <a:r>
              <a:rPr lang="fi-FI" sz="4400" dirty="0" err="1" smtClean="0"/>
              <a:t>läs</a:t>
            </a:r>
            <a:r>
              <a:rPr lang="fi-FI" sz="4400" u="sng" dirty="0" err="1" smtClean="0"/>
              <a:t>er</a:t>
            </a:r>
            <a:r>
              <a:rPr lang="fi-FI" sz="4400" dirty="0" smtClean="0"/>
              <a:t>, </a:t>
            </a:r>
            <a:r>
              <a:rPr lang="fi-FI" sz="4400" dirty="0" err="1" smtClean="0"/>
              <a:t>läs</a:t>
            </a:r>
            <a:r>
              <a:rPr lang="fi-FI" sz="4400" u="sng" dirty="0" err="1" smtClean="0"/>
              <a:t>te</a:t>
            </a:r>
            <a:endParaRPr lang="fi-FI" sz="4400" u="sng" dirty="0" smtClean="0"/>
          </a:p>
          <a:p>
            <a:r>
              <a:rPr lang="fi-FI" sz="4400" dirty="0" smtClean="0"/>
              <a:t>Vaihtaa: </a:t>
            </a:r>
            <a:r>
              <a:rPr lang="fi-FI" sz="4400" dirty="0" err="1" smtClean="0"/>
              <a:t>byta</a:t>
            </a:r>
            <a:r>
              <a:rPr lang="fi-FI" sz="4400" dirty="0" smtClean="0"/>
              <a:t>, </a:t>
            </a:r>
            <a:r>
              <a:rPr lang="fi-FI" sz="4400" dirty="0" err="1" smtClean="0"/>
              <a:t>byter</a:t>
            </a:r>
            <a:r>
              <a:rPr lang="fi-FI" sz="4400" dirty="0" smtClean="0"/>
              <a:t>, </a:t>
            </a:r>
            <a:r>
              <a:rPr lang="fi-FI" sz="4400" dirty="0" err="1" smtClean="0"/>
              <a:t>bytte</a:t>
            </a:r>
            <a:endParaRPr lang="fi-FI" sz="4400" dirty="0" smtClean="0"/>
          </a:p>
          <a:p>
            <a:r>
              <a:rPr lang="fi-FI" sz="4400" dirty="0" err="1" smtClean="0"/>
              <a:t>Ajaa,matkustaa</a:t>
            </a:r>
            <a:r>
              <a:rPr lang="fi-FI" sz="4400" dirty="0" smtClean="0"/>
              <a:t>: </a:t>
            </a:r>
            <a:r>
              <a:rPr lang="fi-FI" sz="4400" dirty="0" err="1" smtClean="0"/>
              <a:t>åka</a:t>
            </a:r>
            <a:r>
              <a:rPr lang="fi-FI" sz="4400" dirty="0" smtClean="0"/>
              <a:t>, </a:t>
            </a:r>
            <a:r>
              <a:rPr lang="fi-FI" sz="4400" dirty="0" err="1" smtClean="0"/>
              <a:t>åker</a:t>
            </a:r>
            <a:r>
              <a:rPr lang="fi-FI" sz="4400" dirty="0" smtClean="0"/>
              <a:t>, </a:t>
            </a:r>
            <a:r>
              <a:rPr lang="fi-FI" sz="4400" dirty="0" err="1" smtClean="0"/>
              <a:t>åkte</a:t>
            </a:r>
            <a:endParaRPr lang="fi-FI" sz="4400" dirty="0" smtClean="0"/>
          </a:p>
          <a:p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3614455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4400" b="1" dirty="0" smtClean="0"/>
              <a:t>III taivutusluokka: -r, -</a:t>
            </a:r>
            <a:r>
              <a:rPr lang="fi-FI" sz="4400" b="1" dirty="0" err="1" smtClean="0"/>
              <a:t>dde</a:t>
            </a:r>
            <a:r>
              <a:rPr lang="fi-FI" sz="4400" b="1" dirty="0" smtClean="0"/>
              <a:t/>
            </a:r>
            <a:br>
              <a:rPr lang="fi-FI" sz="4400" b="1" dirty="0" smtClean="0"/>
            </a:br>
            <a:r>
              <a:rPr lang="fi-FI" sz="4400" b="1" dirty="0" smtClean="0"/>
              <a:t>(helpoin ryhmä)</a:t>
            </a:r>
            <a:endParaRPr lang="fi-FI" sz="4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4400" dirty="0" smtClean="0"/>
              <a:t>Asua: </a:t>
            </a:r>
            <a:r>
              <a:rPr lang="fi-FI" sz="4400" dirty="0" err="1" smtClean="0"/>
              <a:t>bo</a:t>
            </a:r>
            <a:r>
              <a:rPr lang="fi-FI" sz="4400" dirty="0" smtClean="0"/>
              <a:t>, </a:t>
            </a:r>
            <a:r>
              <a:rPr lang="fi-FI" sz="4400" dirty="0" err="1" smtClean="0"/>
              <a:t>bo</a:t>
            </a:r>
            <a:r>
              <a:rPr lang="fi-FI" sz="4400" u="sng" dirty="0" err="1" smtClean="0"/>
              <a:t>r</a:t>
            </a:r>
            <a:r>
              <a:rPr lang="fi-FI" sz="4400" dirty="0" smtClean="0"/>
              <a:t>, </a:t>
            </a:r>
            <a:r>
              <a:rPr lang="fi-FI" sz="4400" dirty="0" err="1" smtClean="0"/>
              <a:t>bo</a:t>
            </a:r>
            <a:r>
              <a:rPr lang="fi-FI" sz="4400" u="sng" dirty="0" err="1" smtClean="0"/>
              <a:t>dde</a:t>
            </a:r>
            <a:endParaRPr lang="fi-FI" sz="4400" u="sng" dirty="0" smtClean="0"/>
          </a:p>
          <a:p>
            <a:r>
              <a:rPr lang="fi-FI" sz="4400" dirty="0" err="1"/>
              <a:t>V</a:t>
            </a:r>
            <a:r>
              <a:rPr lang="fi-FI" sz="4400" dirty="0" err="1" smtClean="0"/>
              <a:t>oida,jaksaa</a:t>
            </a:r>
            <a:r>
              <a:rPr lang="fi-FI" sz="4400" dirty="0" smtClean="0"/>
              <a:t>: </a:t>
            </a:r>
            <a:r>
              <a:rPr lang="fi-FI" sz="4400" dirty="0" err="1" smtClean="0"/>
              <a:t>må</a:t>
            </a:r>
            <a:r>
              <a:rPr lang="fi-FI" sz="4400" dirty="0" smtClean="0"/>
              <a:t>, </a:t>
            </a:r>
            <a:r>
              <a:rPr lang="fi-FI" sz="4400" dirty="0" err="1" smtClean="0"/>
              <a:t>mår</a:t>
            </a:r>
            <a:r>
              <a:rPr lang="fi-FI" sz="4400" dirty="0" smtClean="0"/>
              <a:t>, </a:t>
            </a:r>
            <a:r>
              <a:rPr lang="fi-FI" sz="4400" dirty="0" err="1" smtClean="0"/>
              <a:t>mådde</a:t>
            </a:r>
            <a:endParaRPr lang="fi-FI" sz="4400" dirty="0" smtClean="0"/>
          </a:p>
          <a:p>
            <a:r>
              <a:rPr lang="fi-FI" sz="4400" dirty="0" smtClean="0"/>
              <a:t>Taivutusluokat I-III =heikot verbit</a:t>
            </a:r>
          </a:p>
          <a:p>
            <a:r>
              <a:rPr lang="fi-FI" sz="4400" dirty="0" smtClean="0"/>
              <a:t>Imperfektin viimeinen kirjain -E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2716917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4400" b="1" dirty="0" smtClean="0"/>
              <a:t>IV taivutusluokka </a:t>
            </a:r>
            <a:br>
              <a:rPr lang="fi-FI" sz="4400" b="1" dirty="0" smtClean="0"/>
            </a:br>
            <a:r>
              <a:rPr lang="fi-FI" sz="4400" b="1" dirty="0" smtClean="0"/>
              <a:t>= vahvat verbit</a:t>
            </a:r>
            <a:endParaRPr lang="fi-FI" sz="44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5801" y="2142067"/>
            <a:ext cx="10131425" cy="4078429"/>
          </a:xfrm>
        </p:spPr>
        <p:txBody>
          <a:bodyPr>
            <a:normAutofit fontScale="92500" lnSpcReduction="20000"/>
          </a:bodyPr>
          <a:lstStyle/>
          <a:p>
            <a:r>
              <a:rPr lang="fi-FI" sz="4400" dirty="0" smtClean="0"/>
              <a:t>Opeteltava erikseen! S. 107-108</a:t>
            </a:r>
          </a:p>
          <a:p>
            <a:r>
              <a:rPr lang="fi-FI" sz="4400" dirty="0" smtClean="0"/>
              <a:t>Ottaa: </a:t>
            </a:r>
            <a:r>
              <a:rPr lang="fi-FI" sz="4400" dirty="0" err="1" smtClean="0"/>
              <a:t>ta</a:t>
            </a:r>
            <a:r>
              <a:rPr lang="fi-FI" sz="4400" dirty="0" smtClean="0"/>
              <a:t>, </a:t>
            </a:r>
            <a:r>
              <a:rPr lang="fi-FI" sz="4400" dirty="0" err="1" smtClean="0"/>
              <a:t>tar</a:t>
            </a:r>
            <a:r>
              <a:rPr lang="fi-FI" sz="4400" dirty="0" smtClean="0"/>
              <a:t>, </a:t>
            </a:r>
            <a:r>
              <a:rPr lang="fi-FI" sz="4400" dirty="0" err="1" smtClean="0"/>
              <a:t>tog</a:t>
            </a:r>
            <a:endParaRPr lang="fi-FI" sz="4400" dirty="0" smtClean="0"/>
          </a:p>
          <a:p>
            <a:r>
              <a:rPr lang="fi-FI" sz="4400" dirty="0" err="1" smtClean="0"/>
              <a:t>Katsoa,nähdä</a:t>
            </a:r>
            <a:r>
              <a:rPr lang="fi-FI" sz="4400" dirty="0" smtClean="0"/>
              <a:t>: se, </a:t>
            </a:r>
            <a:r>
              <a:rPr lang="fi-FI" sz="4400" dirty="0" err="1" smtClean="0"/>
              <a:t>ser</a:t>
            </a:r>
            <a:r>
              <a:rPr lang="fi-FI" sz="4400" dirty="0" smtClean="0"/>
              <a:t>, </a:t>
            </a:r>
            <a:r>
              <a:rPr lang="fi-FI" sz="4400" dirty="0" err="1" smtClean="0"/>
              <a:t>såg</a:t>
            </a:r>
            <a:endParaRPr lang="fi-FI" sz="4400" dirty="0" smtClean="0"/>
          </a:p>
          <a:p>
            <a:r>
              <a:rPr lang="fi-FI" sz="4400" dirty="0" err="1" smtClean="0"/>
              <a:t>Olla,omistaa</a:t>
            </a:r>
            <a:r>
              <a:rPr lang="fi-FI" sz="4400" dirty="0" smtClean="0"/>
              <a:t>: ha, </a:t>
            </a:r>
            <a:r>
              <a:rPr lang="fi-FI" sz="4400" dirty="0" err="1" smtClean="0"/>
              <a:t>har</a:t>
            </a:r>
            <a:r>
              <a:rPr lang="fi-FI" sz="4400" dirty="0" smtClean="0"/>
              <a:t>, </a:t>
            </a:r>
            <a:r>
              <a:rPr lang="fi-FI" sz="4400" dirty="0" err="1" smtClean="0"/>
              <a:t>hade</a:t>
            </a:r>
            <a:endParaRPr lang="fi-FI" sz="4400" dirty="0" smtClean="0"/>
          </a:p>
          <a:p>
            <a:r>
              <a:rPr lang="fi-FI" sz="4400" dirty="0" smtClean="0"/>
              <a:t>Olla: vara, </a:t>
            </a:r>
            <a:r>
              <a:rPr lang="fi-FI" sz="4400" dirty="0" err="1" smtClean="0"/>
              <a:t>är</a:t>
            </a:r>
            <a:r>
              <a:rPr lang="fi-FI" sz="4400" dirty="0" smtClean="0"/>
              <a:t>, </a:t>
            </a:r>
            <a:r>
              <a:rPr lang="fi-FI" sz="4400" dirty="0" err="1" smtClean="0"/>
              <a:t>var</a:t>
            </a:r>
            <a:r>
              <a:rPr lang="fi-FI" sz="4400" dirty="0" smtClean="0"/>
              <a:t>  (kielten käytetyin verbi!)</a:t>
            </a:r>
          </a:p>
          <a:p>
            <a:r>
              <a:rPr lang="fi-FI" sz="4400" dirty="0" smtClean="0"/>
              <a:t>Saada: </a:t>
            </a:r>
            <a:r>
              <a:rPr lang="fi-FI" sz="4400" dirty="0" err="1" smtClean="0"/>
              <a:t>få</a:t>
            </a:r>
            <a:r>
              <a:rPr lang="fi-FI" sz="4400" dirty="0" smtClean="0"/>
              <a:t>, </a:t>
            </a:r>
            <a:r>
              <a:rPr lang="fi-FI" sz="4400" dirty="0" err="1" smtClean="0"/>
              <a:t>får</a:t>
            </a:r>
            <a:r>
              <a:rPr lang="fi-FI" sz="4400" dirty="0" smtClean="0"/>
              <a:t>, </a:t>
            </a:r>
            <a:r>
              <a:rPr lang="fi-FI" sz="4400" dirty="0" err="1" smtClean="0"/>
              <a:t>fick</a:t>
            </a:r>
            <a:endParaRPr lang="fi-FI" sz="4400" dirty="0" smtClean="0"/>
          </a:p>
          <a:p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1194954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ivaallinen">
  <a:themeElements>
    <a:clrScheme name="Celestial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TM03457452[[fn=Taivaallinen]]</Template>
  <TotalTime>49</TotalTime>
  <Words>288</Words>
  <Application>Microsoft Office PowerPoint</Application>
  <PresentationFormat>Laajakuva</PresentationFormat>
  <Paragraphs>45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Taivaallinen</vt:lpstr>
      <vt:lpstr>Verbi- ja aikamuodot</vt:lpstr>
      <vt:lpstr>aikamuodot</vt:lpstr>
      <vt:lpstr>verbimuodot</vt:lpstr>
      <vt:lpstr>Imperfektin muodostaminen ERI taivutusluokiSSA</vt:lpstr>
      <vt:lpstr>II a TAIVUTUSLUOKKA:  -er,-de</vt:lpstr>
      <vt:lpstr>II b taivutusluokka: -er, -te</vt:lpstr>
      <vt:lpstr>III taivutusluokka: -r, -dde (helpoin ryhmä)</vt:lpstr>
      <vt:lpstr>IV taivutusluokka  = vahvat verbit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Verbi- ja aikamuodot</dc:title>
  <dc:creator>Asiakas</dc:creator>
  <cp:lastModifiedBy>Asiakas</cp:lastModifiedBy>
  <cp:revision>6</cp:revision>
  <dcterms:created xsi:type="dcterms:W3CDTF">2017-09-29T16:35:17Z</dcterms:created>
  <dcterms:modified xsi:type="dcterms:W3CDTF">2017-09-29T17:24:44Z</dcterms:modified>
</cp:coreProperties>
</file>