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5" r:id="rId6"/>
    <p:sldId id="263" r:id="rId7"/>
    <p:sldId id="264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IUMBOF0Oz037Mhzv/YcdjG7l2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lonen, Hilda M" initials="" lastIdx="2" clrIdx="0"/>
  <p:cmAuthor id="1" name="Karri Lehtinen" initials="" lastIdx="1" clrIdx="1"/>
  <p:cmAuthor id="2" name="Kimmo Päivärinta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93" name="Google Shape;93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00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204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67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rgbClr val="00A87E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4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8"/>
            <a:ext cx="21031199" cy="29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10. Keskiajan yhteiskunnallinen kehitys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Forum Historia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Tietoisku: </a:t>
            </a:r>
            <a:b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Feodalismin rakenne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EAFCAE0-48E7-46A7-A648-6CC5CFD38E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1845228" y="-12196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fi-FI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Feodalismin rakenne</a:t>
            </a:r>
            <a:endParaRPr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EABE13C-EF98-49BA-8C6F-35636E393D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Forum Historia 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4318EA-93C9-42E4-903A-F113BE8B7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6" name="Google Shape;88;p3">
            <a:extLst>
              <a:ext uri="{FF2B5EF4-FFF2-40B4-BE49-F238E27FC236}">
                <a16:creationId xmlns:a16="http://schemas.microsoft.com/office/drawing/2014/main" id="{976E0DBB-A1F1-433B-97D7-223AB75571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363" y="2529157"/>
            <a:ext cx="19450926" cy="942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8;gcc49c261c2_0_3">
            <a:extLst>
              <a:ext uri="{FF2B5EF4-FFF2-40B4-BE49-F238E27FC236}">
                <a16:creationId xmlns:a16="http://schemas.microsoft.com/office/drawing/2014/main" id="{27DA6C5F-8F0A-4E13-87E1-86F1AC315C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375" y="3803638"/>
            <a:ext cx="7102186" cy="76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 txBox="1">
            <a:spLocks noGrp="1"/>
          </p:cNvSpPr>
          <p:nvPr>
            <p:ph type="title" idx="4294967295"/>
          </p:nvPr>
        </p:nvSpPr>
        <p:spPr>
          <a:xfrm>
            <a:off x="1" y="1974850"/>
            <a:ext cx="841375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2"/>
              </a:buClr>
              <a:buSzPts val="1800"/>
            </a:pPr>
            <a:r>
              <a:rPr lang="fi-FI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Kuninkaan hallitsema alue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925BB9-D770-4781-9A45-EC121B280E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Forum Historia 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151713-A504-4355-A086-A9BEB85AD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13" name="Google Shape;95;p4">
            <a:extLst>
              <a:ext uri="{FF2B5EF4-FFF2-40B4-BE49-F238E27FC236}">
                <a16:creationId xmlns:a16="http://schemas.microsoft.com/office/drawing/2014/main" id="{B10BCD50-4B4C-4B80-AA52-A8BD9BAC22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5228" y="-12196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fi-FI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Feodalismin rakenne</a:t>
            </a:r>
            <a:endParaRPr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8;gcc49c261c2_0_3">
            <a:extLst>
              <a:ext uri="{FF2B5EF4-FFF2-40B4-BE49-F238E27FC236}">
                <a16:creationId xmlns:a16="http://schemas.microsoft.com/office/drawing/2014/main" id="{27DA6C5F-8F0A-4E13-87E1-86F1AC315C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375" y="3803638"/>
            <a:ext cx="7102186" cy="76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9;gcc49c261c2_0_3">
            <a:extLst>
              <a:ext uri="{FF2B5EF4-FFF2-40B4-BE49-F238E27FC236}">
                <a16:creationId xmlns:a16="http://schemas.microsoft.com/office/drawing/2014/main" id="{FD881194-0489-405B-927A-AD00168980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1101" y="2529123"/>
            <a:ext cx="6966851" cy="50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0;gcc49c261c2_0_3">
            <a:extLst>
              <a:ext uri="{FF2B5EF4-FFF2-40B4-BE49-F238E27FC236}">
                <a16:creationId xmlns:a16="http://schemas.microsoft.com/office/drawing/2014/main" id="{A1A322D4-193C-474E-BCD3-4490D945F8F9}"/>
              </a:ext>
            </a:extLst>
          </p:cNvPr>
          <p:cNvSpPr/>
          <p:nvPr/>
        </p:nvSpPr>
        <p:spPr>
          <a:xfrm>
            <a:off x="8849000" y="4494509"/>
            <a:ext cx="2114100" cy="107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7BA0"/>
          </a:solidFill>
          <a:ln w="95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4D79"/>
              </a:solidFill>
              <a:highlight>
                <a:srgbClr val="C27BA0"/>
              </a:highlight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 idx="4294967295"/>
          </p:nvPr>
        </p:nvSpPr>
        <p:spPr>
          <a:xfrm>
            <a:off x="1" y="1974850"/>
            <a:ext cx="841375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2"/>
              </a:buClr>
              <a:buSzPts val="1800"/>
            </a:pPr>
            <a:r>
              <a:rPr lang="fi-FI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Kuninkaan hallitsema alue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title" idx="4294967295"/>
          </p:nvPr>
        </p:nvSpPr>
        <p:spPr>
          <a:xfrm>
            <a:off x="16032693" y="2380653"/>
            <a:ext cx="641985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2"/>
              </a:buClr>
              <a:buSzPts val="1800"/>
            </a:pPr>
            <a:r>
              <a:rPr lang="fi-FI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Ruhtinaan läänitys, sopimus 30 ritarista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925BB9-D770-4781-9A45-EC121B280E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Forum Historia 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151713-A504-4355-A086-A9BEB85AD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13" name="Google Shape;95;p4">
            <a:extLst>
              <a:ext uri="{FF2B5EF4-FFF2-40B4-BE49-F238E27FC236}">
                <a16:creationId xmlns:a16="http://schemas.microsoft.com/office/drawing/2014/main" id="{B10BCD50-4B4C-4B80-AA52-A8BD9BAC22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5228" y="-12196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fi-FI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Feodalismin rakenne</a:t>
            </a:r>
            <a:endParaRPr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1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8;gcc49c261c2_0_3">
            <a:extLst>
              <a:ext uri="{FF2B5EF4-FFF2-40B4-BE49-F238E27FC236}">
                <a16:creationId xmlns:a16="http://schemas.microsoft.com/office/drawing/2014/main" id="{27DA6C5F-8F0A-4E13-87E1-86F1AC315C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375" y="3803638"/>
            <a:ext cx="7102186" cy="76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9;gcc49c261c2_0_3">
            <a:extLst>
              <a:ext uri="{FF2B5EF4-FFF2-40B4-BE49-F238E27FC236}">
                <a16:creationId xmlns:a16="http://schemas.microsoft.com/office/drawing/2014/main" id="{FD881194-0489-405B-927A-AD00168980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1101" y="2529123"/>
            <a:ext cx="6966851" cy="50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0;gcc49c261c2_0_3">
            <a:extLst>
              <a:ext uri="{FF2B5EF4-FFF2-40B4-BE49-F238E27FC236}">
                <a16:creationId xmlns:a16="http://schemas.microsoft.com/office/drawing/2014/main" id="{A1A322D4-193C-474E-BCD3-4490D945F8F9}"/>
              </a:ext>
            </a:extLst>
          </p:cNvPr>
          <p:cNvSpPr/>
          <p:nvPr/>
        </p:nvSpPr>
        <p:spPr>
          <a:xfrm>
            <a:off x="8849000" y="4494509"/>
            <a:ext cx="2114100" cy="107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7BA0"/>
          </a:solidFill>
          <a:ln w="95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4D79"/>
              </a:solidFill>
              <a:highlight>
                <a:srgbClr val="C27BA0"/>
              </a:highlight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 idx="4294967295"/>
          </p:nvPr>
        </p:nvSpPr>
        <p:spPr>
          <a:xfrm>
            <a:off x="1" y="1974850"/>
            <a:ext cx="841375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2"/>
              </a:buClr>
              <a:buSzPts val="1800"/>
            </a:pPr>
            <a:r>
              <a:rPr lang="fi-FI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Kuninkaan hallitsema alue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title" idx="4294967295"/>
          </p:nvPr>
        </p:nvSpPr>
        <p:spPr>
          <a:xfrm>
            <a:off x="16032693" y="2380653"/>
            <a:ext cx="641985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2"/>
              </a:buClr>
              <a:buSzPts val="1800"/>
            </a:pPr>
            <a:r>
              <a:rPr lang="fi-FI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Ruhtinaan läänitys, sopimus 30 ritarista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925BB9-D770-4781-9A45-EC121B280E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Forum Historia 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151713-A504-4355-A086-A9BEB85AD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13" name="Google Shape;95;p4">
            <a:extLst>
              <a:ext uri="{FF2B5EF4-FFF2-40B4-BE49-F238E27FC236}">
                <a16:creationId xmlns:a16="http://schemas.microsoft.com/office/drawing/2014/main" id="{B10BCD50-4B4C-4B80-AA52-A8BD9BAC22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5228" y="-12196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fi-FI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Feodalismin rakenne</a:t>
            </a:r>
            <a:endParaRPr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oogle Shape;124;gcc49c261c2_0_15">
            <a:extLst>
              <a:ext uri="{FF2B5EF4-FFF2-40B4-BE49-F238E27FC236}">
                <a16:creationId xmlns:a16="http://schemas.microsoft.com/office/drawing/2014/main" id="{831DA6B7-CB25-4DB4-9218-D8CCC02B77F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51549" y="8396675"/>
            <a:ext cx="6028749" cy="3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5;gcc49c261c2_0_15">
            <a:extLst>
              <a:ext uri="{FF2B5EF4-FFF2-40B4-BE49-F238E27FC236}">
                <a16:creationId xmlns:a16="http://schemas.microsoft.com/office/drawing/2014/main" id="{3F9D9DB4-E7F6-4961-AD7A-2C3098006F4B}"/>
              </a:ext>
            </a:extLst>
          </p:cNvPr>
          <p:cNvSpPr/>
          <p:nvPr/>
        </p:nvSpPr>
        <p:spPr>
          <a:xfrm rot="6923648">
            <a:off x="15164755" y="7420242"/>
            <a:ext cx="2114062" cy="10748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7BA0"/>
          </a:solidFill>
          <a:ln w="95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4D79"/>
              </a:solidFill>
              <a:highlight>
                <a:srgbClr val="C27BA0"/>
              </a:highlight>
            </a:endParaRPr>
          </a:p>
        </p:txBody>
      </p:sp>
      <p:sp>
        <p:nvSpPr>
          <p:cNvPr id="16" name="Google Shape;129;p7">
            <a:extLst>
              <a:ext uri="{FF2B5EF4-FFF2-40B4-BE49-F238E27FC236}">
                <a16:creationId xmlns:a16="http://schemas.microsoft.com/office/drawing/2014/main" id="{8BC037FF-7C8D-4731-8CC6-06EDD66357F7}"/>
              </a:ext>
            </a:extLst>
          </p:cNvPr>
          <p:cNvSpPr txBox="1">
            <a:spLocks/>
          </p:cNvSpPr>
          <p:nvPr/>
        </p:nvSpPr>
        <p:spPr>
          <a:xfrm>
            <a:off x="4653493" y="11186877"/>
            <a:ext cx="7188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chemeClr val="dk2"/>
              </a:buClr>
              <a:buSzPts val="1800"/>
            </a:pPr>
            <a:r>
              <a:rPr lang="fi-FI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Herttuan läänitys, sopimus 10 ritarista</a:t>
            </a:r>
          </a:p>
        </p:txBody>
      </p:sp>
    </p:spTree>
    <p:extLst>
      <p:ext uri="{BB962C8B-B14F-4D97-AF65-F5344CB8AC3E}">
        <p14:creationId xmlns:p14="http://schemas.microsoft.com/office/powerpoint/2010/main" val="11198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8;gcc49c261c2_0_3">
            <a:extLst>
              <a:ext uri="{FF2B5EF4-FFF2-40B4-BE49-F238E27FC236}">
                <a16:creationId xmlns:a16="http://schemas.microsoft.com/office/drawing/2014/main" id="{27DA6C5F-8F0A-4E13-87E1-86F1AC315C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375" y="3803638"/>
            <a:ext cx="7102186" cy="76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9;gcc49c261c2_0_3">
            <a:extLst>
              <a:ext uri="{FF2B5EF4-FFF2-40B4-BE49-F238E27FC236}">
                <a16:creationId xmlns:a16="http://schemas.microsoft.com/office/drawing/2014/main" id="{FD881194-0489-405B-927A-AD00168980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1101" y="2529123"/>
            <a:ext cx="6966851" cy="50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0;gcc49c261c2_0_3">
            <a:extLst>
              <a:ext uri="{FF2B5EF4-FFF2-40B4-BE49-F238E27FC236}">
                <a16:creationId xmlns:a16="http://schemas.microsoft.com/office/drawing/2014/main" id="{A1A322D4-193C-474E-BCD3-4490D945F8F9}"/>
              </a:ext>
            </a:extLst>
          </p:cNvPr>
          <p:cNvSpPr/>
          <p:nvPr/>
        </p:nvSpPr>
        <p:spPr>
          <a:xfrm>
            <a:off x="8849000" y="4494509"/>
            <a:ext cx="2114100" cy="107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7BA0"/>
          </a:solidFill>
          <a:ln w="95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4D79"/>
              </a:solidFill>
              <a:highlight>
                <a:srgbClr val="C27BA0"/>
              </a:highlight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 idx="4294967295"/>
          </p:nvPr>
        </p:nvSpPr>
        <p:spPr>
          <a:xfrm>
            <a:off x="1" y="1974850"/>
            <a:ext cx="841375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2"/>
              </a:buClr>
              <a:buSzPts val="1800"/>
            </a:pPr>
            <a:r>
              <a:rPr lang="fi-FI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Kuninkaan hallitsema alue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title" idx="4294967295"/>
          </p:nvPr>
        </p:nvSpPr>
        <p:spPr>
          <a:xfrm>
            <a:off x="16032693" y="2380653"/>
            <a:ext cx="641985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2"/>
              </a:buClr>
              <a:buSzPts val="1800"/>
            </a:pPr>
            <a:r>
              <a:rPr lang="fi-FI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Ruhtinaan läänitys, sopimus 30 ritarista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925BB9-D770-4781-9A45-EC121B280E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Forum Historia 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151713-A504-4355-A086-A9BEB85AD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13" name="Google Shape;95;p4">
            <a:extLst>
              <a:ext uri="{FF2B5EF4-FFF2-40B4-BE49-F238E27FC236}">
                <a16:creationId xmlns:a16="http://schemas.microsoft.com/office/drawing/2014/main" id="{B10BCD50-4B4C-4B80-AA52-A8BD9BAC22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5228" y="-12196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fi-FI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Feodalismin rakenne</a:t>
            </a:r>
            <a:endParaRPr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oogle Shape;124;gcc49c261c2_0_15">
            <a:extLst>
              <a:ext uri="{FF2B5EF4-FFF2-40B4-BE49-F238E27FC236}">
                <a16:creationId xmlns:a16="http://schemas.microsoft.com/office/drawing/2014/main" id="{831DA6B7-CB25-4DB4-9218-D8CCC02B77F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51549" y="8396675"/>
            <a:ext cx="6028749" cy="3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5;gcc49c261c2_0_15">
            <a:extLst>
              <a:ext uri="{FF2B5EF4-FFF2-40B4-BE49-F238E27FC236}">
                <a16:creationId xmlns:a16="http://schemas.microsoft.com/office/drawing/2014/main" id="{3F9D9DB4-E7F6-4961-AD7A-2C3098006F4B}"/>
              </a:ext>
            </a:extLst>
          </p:cNvPr>
          <p:cNvSpPr/>
          <p:nvPr/>
        </p:nvSpPr>
        <p:spPr>
          <a:xfrm rot="6923648">
            <a:off x="15164755" y="7420242"/>
            <a:ext cx="2114062" cy="10748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7BA0"/>
          </a:solidFill>
          <a:ln w="95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4D79"/>
              </a:solidFill>
              <a:highlight>
                <a:srgbClr val="C27BA0"/>
              </a:highlight>
            </a:endParaRPr>
          </a:p>
        </p:txBody>
      </p:sp>
      <p:sp>
        <p:nvSpPr>
          <p:cNvPr id="16" name="Google Shape;129;p7">
            <a:extLst>
              <a:ext uri="{FF2B5EF4-FFF2-40B4-BE49-F238E27FC236}">
                <a16:creationId xmlns:a16="http://schemas.microsoft.com/office/drawing/2014/main" id="{8BC037FF-7C8D-4731-8CC6-06EDD66357F7}"/>
              </a:ext>
            </a:extLst>
          </p:cNvPr>
          <p:cNvSpPr txBox="1">
            <a:spLocks/>
          </p:cNvSpPr>
          <p:nvPr/>
        </p:nvSpPr>
        <p:spPr>
          <a:xfrm>
            <a:off x="4653493" y="11186877"/>
            <a:ext cx="7188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chemeClr val="dk2"/>
              </a:buClr>
              <a:buSzPts val="1800"/>
            </a:pPr>
            <a:r>
              <a:rPr lang="fi-FI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Herttuan läänitys, sopimus 10 ritarista</a:t>
            </a:r>
          </a:p>
        </p:txBody>
      </p:sp>
      <p:pic>
        <p:nvPicPr>
          <p:cNvPr id="17" name="Google Shape;142;gcc49c261c2_0_42">
            <a:extLst>
              <a:ext uri="{FF2B5EF4-FFF2-40B4-BE49-F238E27FC236}">
                <a16:creationId xmlns:a16="http://schemas.microsoft.com/office/drawing/2014/main" id="{D032A820-5396-41FD-9001-CAD955E5025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20651" y="9159226"/>
            <a:ext cx="1877700" cy="233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43;gcc49c261c2_0_42">
            <a:extLst>
              <a:ext uri="{FF2B5EF4-FFF2-40B4-BE49-F238E27FC236}">
                <a16:creationId xmlns:a16="http://schemas.microsoft.com/office/drawing/2014/main" id="{708BD00C-4F89-42AB-9A9A-29EB88B87E5E}"/>
              </a:ext>
            </a:extLst>
          </p:cNvPr>
          <p:cNvSpPr/>
          <p:nvPr/>
        </p:nvSpPr>
        <p:spPr>
          <a:xfrm>
            <a:off x="16032700" y="9788646"/>
            <a:ext cx="2114100" cy="107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7BA0"/>
          </a:solidFill>
          <a:ln w="95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4D79"/>
              </a:solidFill>
              <a:highlight>
                <a:srgbClr val="C27BA0"/>
              </a:highlight>
            </a:endParaRPr>
          </a:p>
        </p:txBody>
      </p:sp>
      <p:sp>
        <p:nvSpPr>
          <p:cNvPr id="19" name="Google Shape;144;gcc49c261c2_0_42">
            <a:extLst>
              <a:ext uri="{FF2B5EF4-FFF2-40B4-BE49-F238E27FC236}">
                <a16:creationId xmlns:a16="http://schemas.microsoft.com/office/drawing/2014/main" id="{1BD7775F-45C0-4050-9821-E2A18720C90C}"/>
              </a:ext>
            </a:extLst>
          </p:cNvPr>
          <p:cNvSpPr txBox="1">
            <a:spLocks/>
          </p:cNvSpPr>
          <p:nvPr/>
        </p:nvSpPr>
        <p:spPr>
          <a:xfrm>
            <a:off x="17515706" y="7339786"/>
            <a:ext cx="6420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chemeClr val="dk2"/>
              </a:buClr>
              <a:buSzPts val="1800"/>
            </a:pPr>
            <a:r>
              <a:rPr lang="fi-FI" sz="4000" b="1" dirty="0">
                <a:solidFill>
                  <a:schemeClr val="dk1"/>
                </a:solidFill>
              </a:rPr>
              <a:t>Ritarin läänitys, sopimus 10 ritarista</a:t>
            </a:r>
          </a:p>
        </p:txBody>
      </p:sp>
    </p:spTree>
    <p:extLst>
      <p:ext uri="{BB962C8B-B14F-4D97-AF65-F5344CB8AC3E}">
        <p14:creationId xmlns:p14="http://schemas.microsoft.com/office/powerpoint/2010/main" val="85678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100</Words>
  <Application>Microsoft Office PowerPoint</Application>
  <PresentationFormat>Mukautettu</PresentationFormat>
  <Paragraphs>36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Merriweather Sans</vt:lpstr>
      <vt:lpstr>Office-teema</vt:lpstr>
      <vt:lpstr>10. Keskiajan yhteiskunnallinen kehitys</vt:lpstr>
      <vt:lpstr>Tietoisku:  Feodalismin rakenne</vt:lpstr>
      <vt:lpstr>Feodalismin rakenne</vt:lpstr>
      <vt:lpstr>Kuninkaan hallitsema alue</vt:lpstr>
      <vt:lpstr>Kuninkaan hallitsema alue</vt:lpstr>
      <vt:lpstr>Kuninkaan hallitsema alue</vt:lpstr>
      <vt:lpstr>Kuninkaan hallitsema alue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Keräilijöiden ja metsästäjien elämäntapa</dc:title>
  <dc:creator>karri</dc:creator>
  <cp:lastModifiedBy>karri</cp:lastModifiedBy>
  <cp:revision>24</cp:revision>
  <dcterms:created xsi:type="dcterms:W3CDTF">2020-11-30T15:53:58Z</dcterms:created>
  <dcterms:modified xsi:type="dcterms:W3CDTF">2021-04-08T14:23:27Z</dcterms:modified>
</cp:coreProperties>
</file>