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8.5.2018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Asunto-osake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117168"/>
          </a:xfrm>
        </p:spPr>
        <p:txBody>
          <a:bodyPr>
            <a:normAutofit fontScale="85000" lnSpcReduction="10000"/>
          </a:bodyPr>
          <a:lstStyle/>
          <a:p>
            <a:pPr marL="768096" lvl="2" indent="0">
              <a:buNone/>
            </a:pPr>
            <a:endParaRPr lang="fi-FI" sz="2000" dirty="0"/>
          </a:p>
          <a:p>
            <a:r>
              <a:rPr lang="fi-FI" sz="2400" dirty="0"/>
              <a:t>Asunto-osakkeen kaupassa</a:t>
            </a:r>
          </a:p>
          <a:p>
            <a:pPr lvl="1"/>
            <a:r>
              <a:rPr lang="fi-FI" sz="2000" dirty="0"/>
              <a:t>Ostetaan huoneiston </a:t>
            </a:r>
            <a:r>
              <a:rPr lang="fi-FI" sz="2000" i="1" dirty="0"/>
              <a:t>hallintaan</a:t>
            </a:r>
            <a:r>
              <a:rPr lang="fi-FI" sz="2000" dirty="0"/>
              <a:t> oikeuttavat arvopaperit (osakkeet) </a:t>
            </a:r>
            <a:r>
              <a:rPr lang="fi-FI" sz="2000" i="1" dirty="0"/>
              <a:t>-&gt; </a:t>
            </a:r>
            <a:r>
              <a:rPr lang="fi-FI" sz="2000" dirty="0"/>
              <a:t>Ostajasta tulee</a:t>
            </a:r>
            <a:r>
              <a:rPr lang="fi-FI" sz="2000" i="1" dirty="0"/>
              <a:t> asunto-osakeyhtiön osakas, </a:t>
            </a:r>
            <a:r>
              <a:rPr lang="fi-FI" sz="2000" dirty="0"/>
              <a:t>joka huolehtii asunnon kunnosta ja </a:t>
            </a:r>
            <a:r>
              <a:rPr lang="fi-FI" sz="2000" i="1" dirty="0"/>
              <a:t>yhtiövastikkeen (</a:t>
            </a:r>
            <a:r>
              <a:rPr lang="fi-FI" sz="2000" dirty="0"/>
              <a:t>sekä mahdollisen </a:t>
            </a:r>
            <a:r>
              <a:rPr lang="fi-FI" sz="2000" i="1" dirty="0"/>
              <a:t>rahoitusvastikkeen)</a:t>
            </a:r>
            <a:r>
              <a:rPr lang="fi-FI" sz="2000" dirty="0"/>
              <a:t> maksusta</a:t>
            </a:r>
            <a:endParaRPr lang="fi-FI" sz="2000" i="1" dirty="0"/>
          </a:p>
          <a:p>
            <a:pPr lvl="1"/>
            <a:r>
              <a:rPr lang="fi-FI" sz="2000" dirty="0"/>
              <a:t>Ostajan velvollisuus on</a:t>
            </a:r>
          </a:p>
          <a:p>
            <a:pPr lvl="2"/>
            <a:r>
              <a:rPr lang="fi-FI" sz="1900" dirty="0"/>
              <a:t>Perehtyä asuntoon sekä </a:t>
            </a:r>
            <a:r>
              <a:rPr lang="fi-FI" sz="1900" i="1" dirty="0"/>
              <a:t>isännöitsijäntodistukseen (mm. yhtiön taloudellinen tila), yhtiöjärjestykseen </a:t>
            </a:r>
            <a:r>
              <a:rPr lang="fi-FI" sz="1900" dirty="0"/>
              <a:t>(mm. vastikkeiden ja kunnossapidon perusteet) ja järjestyssääntöihin</a:t>
            </a:r>
          </a:p>
          <a:p>
            <a:pPr lvl="2"/>
            <a:r>
              <a:rPr lang="fi-FI" sz="1900" dirty="0"/>
              <a:t>Varmistua, että myyjä todella omistaa asunto-osakkeet ja saa myydä asunnon</a:t>
            </a:r>
          </a:p>
          <a:p>
            <a:pPr lvl="2"/>
            <a:r>
              <a:rPr lang="fi-FI" sz="1900" dirty="0"/>
              <a:t>Selvittää </a:t>
            </a:r>
            <a:r>
              <a:rPr lang="fi-FI" sz="1900"/>
              <a:t>asunto-osakkeeseen mahdollisesti kohdistuvat </a:t>
            </a:r>
            <a:r>
              <a:rPr lang="fi-FI" sz="1900" i="1" dirty="0"/>
              <a:t>panttaukset</a:t>
            </a:r>
          </a:p>
          <a:p>
            <a:pPr lvl="2"/>
            <a:endParaRPr lang="fi-FI" sz="1900" i="1" dirty="0"/>
          </a:p>
          <a:p>
            <a:pPr marL="507492" indent="-342900">
              <a:buFont typeface="Wingdings" panose="05000000000000000000" pitchFamily="2" charset="2"/>
              <a:buChar char="§"/>
            </a:pPr>
            <a:r>
              <a:rPr lang="fi-FI" sz="2400" dirty="0"/>
              <a:t>Asunto-osakeyhtiön (=</a:t>
            </a:r>
            <a:r>
              <a:rPr lang="fi-FI" sz="2400" i="1" dirty="0"/>
              <a:t>taloyhtiö</a:t>
            </a:r>
            <a:r>
              <a:rPr lang="fi-FI" sz="2400" dirty="0"/>
              <a:t>) ylin päättävä toimielin on </a:t>
            </a:r>
            <a:r>
              <a:rPr lang="fi-FI" sz="2400" i="1" dirty="0"/>
              <a:t>yhtiökokous</a:t>
            </a:r>
            <a:r>
              <a:rPr lang="fi-FI" sz="2400" dirty="0"/>
              <a:t>, joka</a:t>
            </a:r>
          </a:p>
          <a:p>
            <a:pPr lvl="2"/>
            <a:r>
              <a:rPr lang="fi-FI" sz="2000" dirty="0"/>
              <a:t>Valitsee hallituksen</a:t>
            </a:r>
          </a:p>
          <a:p>
            <a:pPr lvl="2"/>
            <a:r>
              <a:rPr lang="fi-FI" sz="2000" dirty="0"/>
              <a:t>Palkkaa yhtiölle toimitusjohtajan eli </a:t>
            </a:r>
            <a:r>
              <a:rPr lang="fi-FI" sz="2000" i="1" dirty="0"/>
              <a:t>isännöitsijän</a:t>
            </a:r>
            <a:r>
              <a:rPr lang="fi-FI" sz="2000" dirty="0"/>
              <a:t> hoitamaan päivittäisiä asioita (mm. varainhoito ja hallinto) hallituksen valvonnassa</a:t>
            </a:r>
          </a:p>
          <a:p>
            <a:pPr lvl="2"/>
            <a:r>
              <a:rPr lang="fi-FI" sz="2000" dirty="0"/>
              <a:t>Palkkaa talonmiehen / huoltoyhtiön</a:t>
            </a:r>
            <a:endParaRPr lang="fi-FI" sz="2200" dirty="0"/>
          </a:p>
          <a:p>
            <a:pPr marL="768096" lvl="2" indent="0">
              <a:buNone/>
            </a:pPr>
            <a:endParaRPr lang="fi-FI" sz="1600" i="1" dirty="0"/>
          </a:p>
          <a:p>
            <a:pPr marL="502920" lvl="1" indent="0">
              <a:buNone/>
            </a:pPr>
            <a:r>
              <a:rPr lang="fi-FI" sz="2000" b="1" dirty="0"/>
              <a:t>Tehtävä: Mitä tehtäviä on taloyhtiöllä? Miten päätökset tehdään yhtiökokouksessa ja mistä asioista se vastaa?</a:t>
            </a:r>
          </a:p>
          <a:p>
            <a:pPr lvl="1"/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540</TotalTime>
  <Words>121</Words>
  <Application>Microsoft Office PowerPoint</Application>
  <PresentationFormat>Näytössä katseltava diaesitys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Asunto-osake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72</cp:revision>
  <cp:lastPrinted>2015-08-11T10:22:42Z</cp:lastPrinted>
  <dcterms:created xsi:type="dcterms:W3CDTF">2013-07-30T12:06:37Z</dcterms:created>
  <dcterms:modified xsi:type="dcterms:W3CDTF">2018-05-08T16:52:01Z</dcterms:modified>
</cp:coreProperties>
</file>