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657" r:id="rId5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Vsdo6y7x8v+eDIHJn7hVTLCsD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5BA2"/>
    <a:srgbClr val="D4DDDC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A9A8FE-8B30-40A1-AEB2-1C365E3DDB1D}" v="3" dt="2021-01-27T10:24:41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36" d="100"/>
          <a:sy n="36" d="100"/>
        </p:scale>
        <p:origin x="852" y="8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aac6ac598_6_7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aaac6ac598_6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31912d6c5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b31912d6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31912d6c5_0_1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b31912d6c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31912d6c5_2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b31912d6c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1f165c0f4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b1f165c0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accent6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aac6ac598_6_10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aaac6ac598_6_1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aaac6ac598_6_10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gaaac6ac598_6_10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gaaac6ac598_6_10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gaaac6ac598_6_10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8" name="Google Shape;98;gaaac6ac598_6_10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" name="Google Shape;99;gaaac6ac598_6_10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" name="Google Shape;100;gaaac6ac598_6_10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1" name="Google Shape;101;gaaac6ac598_6_10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aac6ac598_6_21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aaac6ac598_6_2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aaac6ac598_6_21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gaaac6ac598_6_21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gaaac6ac598_6_21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gaaac6ac598_6_21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gaaac6ac598_6_21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gaaac6ac598_6_21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gaaac6ac598_6_21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12" name="Google Shape;112;gaaac6ac598_6_21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aac6ac598_6_3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aaac6ac598_6_3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aaac6ac598_6_3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17" name="Google Shape;117;gaaac6ac598_6_3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aac6ac598_6_3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aaac6ac598_6_37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aaac6ac598_6_37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gaaac6ac598_6_37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23" name="Google Shape;123;gaaac6ac598_6_3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aaac6ac598_6_37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aac6ac598_6_44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aaac6ac598_6_4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aaac6ac598_6_44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aaac6ac598_6_44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gaaac6ac598_6_44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gaaac6ac598_6_44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2" name="Google Shape;132;gaaac6ac598_6_4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aac6ac598_6_52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gaaac6ac598_6_52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aaac6ac598_6_5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aaac6ac598_6_52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gaaac6ac598_6_52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9" name="Google Shape;139;gaaac6ac598_6_5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aac6ac598_6_5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aaac6ac598_6_5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aaac6ac598_6_59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gaaac6ac598_6_59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gaaac6ac598_6_59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aaac6ac598_6_59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gaaac6ac598_6_59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gaaac6ac598_6_59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gaaac6ac598_6_59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aaac6ac598_6_59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gaaac6ac598_6_5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52" name="Google Shape;152;gaaac6ac598_6_59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6" name="Google Shape;26;p17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17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0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3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aac6ac598_6_5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aaac6ac598_6_5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gaaac6ac598_6_5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gaaac6ac598_6_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aac6ac598_6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gaaac6ac598_6_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aaac6ac598_6_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5" name="Google Shape;85;gaaac6ac598_6_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5BA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aac6ac598_6_7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Perusaikamuodot - </a:t>
            </a:r>
            <a:r>
              <a:rPr lang="fi-FI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Kooste</a:t>
            </a:r>
            <a:endParaRPr/>
          </a:p>
        </p:txBody>
      </p:sp>
      <p:sp>
        <p:nvSpPr>
          <p:cNvPr id="158" name="Google Shape;158;gaaac6ac598_6_7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Module 1 Grammar</a:t>
            </a:r>
            <a:endParaRPr/>
          </a:p>
        </p:txBody>
      </p:sp>
      <p:sp>
        <p:nvSpPr>
          <p:cNvPr id="159" name="Google Shape;159;gaaac6ac598_6_7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New Insights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</a:t>
            </a:r>
            <a:endParaRPr/>
          </a:p>
        </p:txBody>
      </p:sp>
      <p:sp>
        <p:nvSpPr>
          <p:cNvPr id="237" name="Google Shape;237;p1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0"/>
                  </a:ext>
                </a:extLst>
              </a:rPr>
              <a:t>1.</a:t>
            </a:r>
            <a:r>
              <a:rPr lang="fi-FI" dirty="0"/>
              <a:t> Milloin pelaat </a:t>
            </a:r>
            <a:r>
              <a:rPr lang="fi-FI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1"/>
                  </a:ext>
                </a:extLst>
              </a:rPr>
              <a:t>tennistä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dirty="0"/>
              <a:t>		</a:t>
            </a:r>
            <a:r>
              <a:rPr lang="fi-FI" b="1" dirty="0" err="1">
                <a:solidFill>
                  <a:schemeClr val="bg2"/>
                </a:solidFill>
              </a:rPr>
              <a:t>When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do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you</a:t>
            </a:r>
            <a:r>
              <a:rPr lang="fi-FI" b="1" dirty="0">
                <a:solidFill>
                  <a:schemeClr val="bg2"/>
                </a:solidFill>
              </a:rPr>
              <a:t> play </a:t>
            </a:r>
            <a:r>
              <a:rPr lang="fi-FI" dirty="0">
                <a:solidFill>
                  <a:schemeClr val="bg2"/>
                </a:solidFill>
              </a:rPr>
              <a:t>tennis? (preesens)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dirty="0"/>
              <a:t>2. Missä paras ystäväsi pelaa jääkiekkoa?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b="1" dirty="0"/>
              <a:t>		</a:t>
            </a:r>
            <a:r>
              <a:rPr lang="fi-FI" b="1" dirty="0" err="1">
                <a:solidFill>
                  <a:schemeClr val="bg2"/>
                </a:solidFill>
              </a:rPr>
              <a:t>Where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does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your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best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friend</a:t>
            </a:r>
            <a:r>
              <a:rPr lang="fi-FI" b="1" dirty="0">
                <a:solidFill>
                  <a:schemeClr val="bg2"/>
                </a:solidFill>
              </a:rPr>
              <a:t> play </a:t>
            </a:r>
            <a:r>
              <a:rPr lang="fi-FI" dirty="0">
                <a:solidFill>
                  <a:schemeClr val="bg2"/>
                </a:solidFill>
              </a:rPr>
              <a:t>ice hockey? (preesens)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dirty="0"/>
              <a:t>3. Kuinka kauan pelasit tietokonepelejä eilen?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dirty="0"/>
              <a:t>		</a:t>
            </a:r>
            <a:r>
              <a:rPr lang="fi-FI" b="1" dirty="0">
                <a:solidFill>
                  <a:schemeClr val="bg2"/>
                </a:solidFill>
              </a:rPr>
              <a:t>How long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did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you</a:t>
            </a:r>
            <a:r>
              <a:rPr lang="fi-FI" b="1" dirty="0">
                <a:solidFill>
                  <a:schemeClr val="bg2"/>
                </a:solidFill>
              </a:rPr>
              <a:t> play </a:t>
            </a:r>
            <a:r>
              <a:rPr lang="fi-FI" dirty="0" err="1">
                <a:solidFill>
                  <a:schemeClr val="bg2"/>
                </a:solidFill>
              </a:rPr>
              <a:t>computer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games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yesterday</a:t>
            </a:r>
            <a:r>
              <a:rPr lang="fi-FI" dirty="0">
                <a:solidFill>
                  <a:schemeClr val="bg2"/>
                </a:solidFill>
              </a:rPr>
              <a:t>? (imperfekti)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dirty="0"/>
              <a:t>4. Miksi et ole koskaan pelannut golfia?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dirty="0"/>
              <a:t>		</a:t>
            </a:r>
            <a:r>
              <a:rPr lang="fi-FI" b="1" dirty="0" err="1">
                <a:solidFill>
                  <a:schemeClr val="bg2"/>
                </a:solidFill>
              </a:rPr>
              <a:t>Why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haven't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you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ever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played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golf? (perfekti)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dirty="0"/>
              <a:t>5. Miksi Kevin on pelannut uusia pelejä?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dirty="0"/>
              <a:t>		</a:t>
            </a:r>
            <a:r>
              <a:rPr lang="fi-FI" b="1" dirty="0" err="1">
                <a:solidFill>
                  <a:schemeClr val="bg2"/>
                </a:solidFill>
              </a:rPr>
              <a:t>Why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has</a:t>
            </a:r>
            <a:r>
              <a:rPr lang="fi-FI" b="1" dirty="0">
                <a:solidFill>
                  <a:schemeClr val="bg2"/>
                </a:solidFill>
              </a:rPr>
              <a:t> Kevin </a:t>
            </a:r>
            <a:r>
              <a:rPr lang="fi-FI" b="1" dirty="0" err="1">
                <a:solidFill>
                  <a:schemeClr val="bg2"/>
                </a:solidFill>
              </a:rPr>
              <a:t>played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new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games</a:t>
            </a:r>
            <a:r>
              <a:rPr lang="fi-FI" dirty="0">
                <a:solidFill>
                  <a:schemeClr val="bg2"/>
                </a:solidFill>
              </a:rPr>
              <a:t>? (perfekti)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sz="4200" dirty="0"/>
              <a:t>	</a:t>
            </a:r>
            <a:endParaRPr dirty="0"/>
          </a:p>
          <a:p>
            <a:pPr marL="2514600" lvl="1" indent="-9029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</a:pPr>
            <a:endParaRPr sz="3780" dirty="0"/>
          </a:p>
        </p:txBody>
      </p:sp>
      <p:sp>
        <p:nvSpPr>
          <p:cNvPr id="238" name="Google Shape;238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sp>
        <p:nvSpPr>
          <p:cNvPr id="239" name="Google Shape;239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</a:t>
            </a:r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6. Olitko pelannut lautapelejä ennen?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	</a:t>
            </a:r>
            <a:r>
              <a:rPr lang="fi-FI" b="1" dirty="0" err="1">
                <a:solidFill>
                  <a:schemeClr val="bg2"/>
                </a:solidFill>
              </a:rPr>
              <a:t>Had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you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played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board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games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before</a:t>
            </a:r>
            <a:r>
              <a:rPr lang="fi-FI" dirty="0">
                <a:solidFill>
                  <a:schemeClr val="bg2"/>
                </a:solidFill>
              </a:rPr>
              <a:t>? (pluskvamperfekti)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7. Oletko hyvä pelaaja?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	</a:t>
            </a:r>
            <a:r>
              <a:rPr lang="fi-FI" b="1" dirty="0" err="1">
                <a:solidFill>
                  <a:schemeClr val="bg2"/>
                </a:solidFill>
              </a:rPr>
              <a:t>Are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you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a </a:t>
            </a:r>
            <a:r>
              <a:rPr lang="fi-FI" dirty="0" err="1">
                <a:solidFill>
                  <a:schemeClr val="bg2"/>
                </a:solidFill>
              </a:rPr>
              <a:t>good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player</a:t>
            </a:r>
            <a:r>
              <a:rPr lang="fi-FI" dirty="0">
                <a:solidFill>
                  <a:schemeClr val="bg2"/>
                </a:solidFill>
              </a:rPr>
              <a:t>? (preesens)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8. Oletko aina ollut hyvä pelaaja?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	</a:t>
            </a:r>
            <a:r>
              <a:rPr lang="fi-FI" b="1" dirty="0" err="1">
                <a:solidFill>
                  <a:schemeClr val="bg2"/>
                </a:solidFill>
              </a:rPr>
              <a:t>Have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you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always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been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a </a:t>
            </a:r>
            <a:r>
              <a:rPr lang="fi-FI" dirty="0" err="1">
                <a:solidFill>
                  <a:schemeClr val="bg2"/>
                </a:solidFill>
              </a:rPr>
              <a:t>good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player</a:t>
            </a:r>
            <a:r>
              <a:rPr lang="fi-FI" dirty="0">
                <a:solidFill>
                  <a:schemeClr val="bg2"/>
                </a:solidFill>
              </a:rPr>
              <a:t> ? (perfekti)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46" name="Google Shape;246;p1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4"/>
          <p:cNvPicPr preferRelativeResize="0">
            <a:picLocks noGrp="1" noChangeAspect="1"/>
          </p:cNvPicPr>
          <p:nvPr>
            <p:ph type="body" idx="1"/>
          </p:nvPr>
        </p:nvPicPr>
        <p:blipFill>
          <a:blip r:embed="rId3"/>
          <a:srcRect/>
          <a:stretch/>
        </p:blipFill>
        <p:spPr>
          <a:xfrm>
            <a:off x="0" y="-1688069"/>
            <a:ext cx="24384000" cy="1626683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4"/>
          <p:cNvSpPr txBox="1">
            <a:spLocks noGrp="1"/>
          </p:cNvSpPr>
          <p:nvPr>
            <p:ph type="title"/>
          </p:nvPr>
        </p:nvSpPr>
        <p:spPr>
          <a:xfrm>
            <a:off x="0" y="730251"/>
            <a:ext cx="10994065" cy="324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7919"/>
              <a:buFont typeface="Calibri"/>
              <a:buNone/>
            </a:pPr>
            <a:r>
              <a:rPr lang="en-US" sz="5400" dirty="0">
                <a:solidFill>
                  <a:schemeClr val="tx1"/>
                </a:solidFill>
              </a:rPr>
              <a:t>Form sentences, negative sentences and questions about the photo. 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Make at least five of each.</a:t>
            </a:r>
            <a:endParaRPr lang="en-US" sz="5400" i="1" dirty="0">
              <a:solidFill>
                <a:schemeClr val="tx1"/>
              </a:solidFill>
            </a:endParaRPr>
          </a:p>
        </p:txBody>
      </p:sp>
      <p:sp>
        <p:nvSpPr>
          <p:cNvPr id="253" name="Google Shape;253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1"/>
                </a:solidFill>
              </a:rPr>
              <a:t>Kuva: © </a:t>
            </a:r>
            <a:r>
              <a:rPr lang="fi-FI" dirty="0" err="1">
                <a:solidFill>
                  <a:schemeClr val="bg1"/>
                </a:solidFill>
              </a:rPr>
              <a:t>iStock</a:t>
            </a:r>
            <a:r>
              <a:rPr lang="fi-FI" dirty="0">
                <a:solidFill>
                  <a:schemeClr val="bg1"/>
                </a:solidFill>
              </a:rPr>
              <a:t>/</a:t>
            </a:r>
            <a:r>
              <a:rPr lang="fi-FI" dirty="0" err="1">
                <a:solidFill>
                  <a:schemeClr val="bg1"/>
                </a:solidFill>
              </a:rPr>
              <a:t>Solovyova</a:t>
            </a:r>
            <a:r>
              <a:rPr lang="fi-FI" dirty="0">
                <a:solidFill>
                  <a:schemeClr val="bg1"/>
                </a:solidFill>
              </a:rPr>
              <a:t>	</a:t>
            </a:r>
            <a:fld id="{00000000-1234-1234-1234-123412341234}" type="slidenum">
              <a:rPr lang="fi-FI" smtClean="0">
                <a:solidFill>
                  <a:schemeClr val="bg1"/>
                </a:solidFill>
              </a:rPr>
              <a:t>12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54" name="Google Shape;254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New Insights Module 1 Grammar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31912d6c5_0_0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00" cy="1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E</a:t>
            </a:r>
            <a:r>
              <a:rPr lang="fi-FI"/>
              <a:t>nglannin perusaikamuodo</a:t>
            </a:r>
            <a:r>
              <a:rPr lang="fi-FI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t</a:t>
            </a:r>
            <a:endParaRPr/>
          </a:p>
        </p:txBody>
      </p:sp>
      <p:sp>
        <p:nvSpPr>
          <p:cNvPr id="165" name="Google Shape;165;gb31912d6c5_0_0"/>
          <p:cNvSpPr txBox="1">
            <a:spLocks noGrp="1"/>
          </p:cNvSpPr>
          <p:nvPr>
            <p:ph type="body" idx="1"/>
          </p:nvPr>
        </p:nvSpPr>
        <p:spPr>
          <a:xfrm>
            <a:off x="772920" y="4463288"/>
            <a:ext cx="10959900" cy="806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844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/>
              <a:t>Kevin </a:t>
            </a:r>
            <a:r>
              <a:rPr lang="fi-FI" sz="5400" dirty="0" err="1"/>
              <a:t>lives</a:t>
            </a:r>
            <a:r>
              <a:rPr lang="fi-FI" sz="5400" dirty="0"/>
              <a:t> in Los Angeles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.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His</a:t>
            </a:r>
            <a:r>
              <a:rPr lang="fi-FI" sz="5400" dirty="0"/>
              <a:t> </a:t>
            </a:r>
            <a:r>
              <a:rPr lang="fi-FI" sz="5400" dirty="0" err="1"/>
              <a:t>aunt</a:t>
            </a:r>
            <a:r>
              <a:rPr lang="fi-FI" sz="5400" dirty="0"/>
              <a:t> </a:t>
            </a:r>
            <a:r>
              <a:rPr lang="fi-FI" sz="5400" dirty="0" err="1"/>
              <a:t>lived</a:t>
            </a:r>
            <a:r>
              <a:rPr lang="fi-FI" sz="5400" dirty="0"/>
              <a:t> in Mexico.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The</a:t>
            </a:r>
            <a:r>
              <a:rPr lang="fi-FI" sz="5400" dirty="0"/>
              <a:t> </a:t>
            </a:r>
            <a:r>
              <a:rPr lang="fi-FI" sz="5400" dirty="0" err="1"/>
              <a:t>whole</a:t>
            </a:r>
            <a:r>
              <a:rPr lang="fi-FI" sz="5400" dirty="0"/>
              <a:t> </a:t>
            </a:r>
            <a:r>
              <a:rPr lang="fi-FI" sz="5400" dirty="0" err="1"/>
              <a:t>family</a:t>
            </a:r>
            <a:r>
              <a:rPr lang="fi-FI" sz="5400" dirty="0"/>
              <a:t> </a:t>
            </a:r>
            <a:r>
              <a:rPr lang="fi-FI" sz="5400" dirty="0" err="1"/>
              <a:t>has</a:t>
            </a:r>
            <a:r>
              <a:rPr lang="fi-FI" sz="5400" dirty="0"/>
              <a:t> </a:t>
            </a:r>
            <a:r>
              <a:rPr lang="fi-FI" sz="5400" dirty="0" err="1"/>
              <a:t>lived</a:t>
            </a:r>
            <a:r>
              <a:rPr lang="fi-FI" sz="5400" dirty="0"/>
              <a:t> in Los Angeles for </a:t>
            </a:r>
            <a:r>
              <a:rPr lang="fi-FI" sz="5400" dirty="0" err="1"/>
              <a:t>quite</a:t>
            </a:r>
            <a:r>
              <a:rPr lang="fi-FI" sz="5400" dirty="0"/>
              <a:t> some </a:t>
            </a:r>
            <a:r>
              <a:rPr lang="fi-FI" sz="5400" dirty="0" err="1"/>
              <a:t>time</a:t>
            </a:r>
            <a:r>
              <a:rPr lang="fi-FI" sz="5400" dirty="0"/>
              <a:t> </a:t>
            </a:r>
            <a:r>
              <a:rPr lang="fi-FI" sz="5400" dirty="0" err="1"/>
              <a:t>now</a:t>
            </a:r>
            <a:r>
              <a:rPr lang="fi-FI" sz="5400" dirty="0"/>
              <a:t>.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Kevin’s</a:t>
            </a:r>
            <a:r>
              <a:rPr lang="fi-FI" sz="5400" dirty="0"/>
              <a:t> </a:t>
            </a:r>
            <a:r>
              <a:rPr lang="fi-FI" sz="5400" dirty="0" err="1"/>
              <a:t>family</a:t>
            </a:r>
            <a:r>
              <a:rPr lang="fi-FI" sz="5400" dirty="0"/>
              <a:t> </a:t>
            </a:r>
            <a:r>
              <a:rPr lang="fi-FI" sz="5400" dirty="0" err="1"/>
              <a:t>had</a:t>
            </a:r>
            <a:r>
              <a:rPr lang="fi-FI" sz="5400" dirty="0"/>
              <a:t> </a:t>
            </a:r>
            <a:r>
              <a:rPr lang="fi-FI" sz="5400" dirty="0" err="1"/>
              <a:t>moved</a:t>
            </a:r>
            <a:r>
              <a:rPr lang="fi-FI" sz="5400" dirty="0"/>
              <a:t> to </a:t>
            </a:r>
            <a:r>
              <a:rPr lang="fi-FI" sz="5400" dirty="0" err="1"/>
              <a:t>the</a:t>
            </a:r>
            <a:r>
              <a:rPr lang="fi-FI" sz="5400" dirty="0"/>
              <a:t> US to </a:t>
            </a:r>
            <a:r>
              <a:rPr lang="fi-FI" sz="5400" dirty="0" err="1"/>
              <a:t>start</a:t>
            </a:r>
            <a:r>
              <a:rPr lang="fi-FI" sz="5400" dirty="0"/>
              <a:t> a </a:t>
            </a:r>
            <a:r>
              <a:rPr lang="fi-FI" sz="5400" dirty="0" err="1"/>
              <a:t>new</a:t>
            </a:r>
            <a:r>
              <a:rPr lang="fi-FI" sz="5400" dirty="0"/>
              <a:t> life </a:t>
            </a:r>
            <a:r>
              <a:rPr lang="fi-FI" sz="5400" dirty="0" err="1"/>
              <a:t>there</a:t>
            </a:r>
            <a:r>
              <a:rPr lang="fi-FI" sz="5400" dirty="0"/>
              <a:t>.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They</a:t>
            </a:r>
            <a:r>
              <a:rPr lang="fi-FI" sz="5400" dirty="0"/>
              <a:t> </a:t>
            </a:r>
            <a:r>
              <a:rPr lang="fi-FI" sz="5400" dirty="0" err="1"/>
              <a:t>will</a:t>
            </a:r>
            <a:r>
              <a:rPr lang="fi-FI" sz="5400" dirty="0"/>
              <a:t> live </a:t>
            </a:r>
            <a:r>
              <a:rPr lang="fi-FI" sz="5400" dirty="0" err="1"/>
              <a:t>there</a:t>
            </a:r>
            <a:r>
              <a:rPr lang="fi-FI" sz="5400" dirty="0"/>
              <a:t> for </a:t>
            </a:r>
            <a:r>
              <a:rPr lang="fi-FI" sz="5400" dirty="0" err="1"/>
              <a:t>many</a:t>
            </a:r>
            <a:r>
              <a:rPr lang="fi-FI" sz="5400" dirty="0"/>
              <a:t> </a:t>
            </a:r>
            <a:r>
              <a:rPr lang="fi-FI" sz="5400" dirty="0" err="1"/>
              <a:t>years</a:t>
            </a:r>
            <a:r>
              <a:rPr lang="fi-FI" sz="5400" dirty="0"/>
              <a:t> to </a:t>
            </a:r>
            <a:r>
              <a:rPr lang="fi-FI" sz="5400" dirty="0" err="1"/>
              <a:t>come</a:t>
            </a:r>
            <a:r>
              <a:rPr lang="fi-FI" sz="5400" dirty="0"/>
              <a:t>. </a:t>
            </a:r>
            <a:endParaRPr sz="5400" dirty="0"/>
          </a:p>
        </p:txBody>
      </p:sp>
      <p:sp>
        <p:nvSpPr>
          <p:cNvPr id="166" name="Google Shape;166;gb31912d6c5_0_0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900" cy="6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844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b="1" dirty="0" err="1"/>
              <a:t>lives</a:t>
            </a:r>
            <a:r>
              <a:rPr lang="fi-FI" sz="5400" dirty="0"/>
              <a:t> – asuu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b="1" dirty="0" err="1"/>
              <a:t>lived</a:t>
            </a:r>
            <a:r>
              <a:rPr lang="fi-FI" sz="5400" dirty="0"/>
              <a:t> – asui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b="1" dirty="0" err="1"/>
              <a:t>has</a:t>
            </a:r>
            <a:r>
              <a:rPr lang="fi-FI" sz="5400" b="1" dirty="0"/>
              <a:t> </a:t>
            </a:r>
            <a:r>
              <a:rPr lang="fi-FI" sz="5400" b="1" dirty="0" err="1"/>
              <a:t>lived</a:t>
            </a:r>
            <a:r>
              <a:rPr lang="fi-FI" sz="5400" b="1" dirty="0"/>
              <a:t> </a:t>
            </a:r>
            <a:r>
              <a:rPr lang="fi-FI" sz="5400" dirty="0"/>
              <a:t>– on asunut</a:t>
            </a:r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endParaRPr sz="5400" dirty="0"/>
          </a:p>
          <a:p>
            <a:pPr marL="1143000" lvl="0" indent="-1143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+mj-lt"/>
              <a:buAutoNum type="arabicPeriod"/>
            </a:pPr>
            <a:r>
              <a:rPr lang="fi-FI" sz="5400" b="1" dirty="0" err="1"/>
              <a:t>had</a:t>
            </a:r>
            <a:r>
              <a:rPr lang="fi-FI" sz="5400" b="1" dirty="0"/>
              <a:t> </a:t>
            </a:r>
            <a:r>
              <a:rPr lang="fi-FI" sz="5400" b="1" dirty="0" err="1"/>
              <a:t>moved</a:t>
            </a:r>
            <a:r>
              <a:rPr lang="fi-FI" sz="5400" b="1" dirty="0"/>
              <a:t> </a:t>
            </a:r>
            <a:r>
              <a:rPr lang="fi-FI" sz="5400" dirty="0"/>
              <a:t>– oli muuttanut</a:t>
            </a:r>
          </a:p>
          <a:p>
            <a:pPr marL="1143000" lvl="0" indent="-1143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+mj-lt"/>
              <a:buAutoNum type="arabicPeriod"/>
            </a:pPr>
            <a:endParaRPr lang="fi-FI" sz="5400" dirty="0"/>
          </a:p>
          <a:p>
            <a:pPr marL="1143000" lvl="0" indent="-1143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+mj-lt"/>
              <a:buAutoNum type="arabicPeriod"/>
            </a:pPr>
            <a:r>
              <a:rPr lang="fi-FI" sz="5400" b="1" dirty="0" err="1"/>
              <a:t>will</a:t>
            </a:r>
            <a:r>
              <a:rPr lang="fi-FI" sz="5400" b="1" dirty="0"/>
              <a:t> live </a:t>
            </a:r>
            <a:r>
              <a:rPr lang="fi-FI" sz="5400" dirty="0"/>
              <a:t>- asuvat</a:t>
            </a:r>
            <a:endParaRPr sz="5400" dirty="0"/>
          </a:p>
        </p:txBody>
      </p:sp>
      <p:sp>
        <p:nvSpPr>
          <p:cNvPr id="167" name="Google Shape;167;gb31912d6c5_0_0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5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</a:pPr>
            <a:r>
              <a:rPr lang="fi-FI" sz="6000" dirty="0">
                <a:solidFill>
                  <a:schemeClr val="bg2"/>
                </a:solidFill>
              </a:rPr>
              <a:t>Etsi predikaattiverbi (tekeminen).</a:t>
            </a:r>
            <a:endParaRPr sz="6000" dirty="0">
              <a:solidFill>
                <a:schemeClr val="bg2"/>
              </a:solidFill>
            </a:endParaRPr>
          </a:p>
        </p:txBody>
      </p:sp>
      <p:sp>
        <p:nvSpPr>
          <p:cNvPr id="168" name="Google Shape;168;gb31912d6c5_0_0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2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</a:pPr>
            <a:r>
              <a:rPr lang="fi-FI" sz="6000" dirty="0">
                <a:solidFill>
                  <a:schemeClr val="bg2"/>
                </a:solidFill>
              </a:rPr>
              <a:t>Suomenna</a:t>
            </a:r>
            <a:r>
              <a:rPr lang="fi-FI" sz="6000" dirty="0"/>
              <a:t> </a:t>
            </a:r>
            <a:r>
              <a:rPr lang="fi-FI" sz="6000" dirty="0">
                <a:solidFill>
                  <a:schemeClr val="bg2"/>
                </a:solidFill>
              </a:rPr>
              <a:t>predikaattiverbi</a:t>
            </a:r>
            <a:r>
              <a:rPr lang="fi-FI" sz="6000" dirty="0"/>
              <a:t>.</a:t>
            </a:r>
            <a:endParaRPr sz="6000" dirty="0"/>
          </a:p>
        </p:txBody>
      </p:sp>
      <p:sp>
        <p:nvSpPr>
          <p:cNvPr id="169" name="Google Shape;169;gb31912d6c5_0_0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 dirty="0"/>
          </a:p>
        </p:txBody>
      </p:sp>
      <p:sp>
        <p:nvSpPr>
          <p:cNvPr id="170" name="Google Shape;170;gb31912d6c5_0_0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31912d6c5_0_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00" cy="1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Englannin perusaikamuodot</a:t>
            </a:r>
            <a:endParaRPr/>
          </a:p>
        </p:txBody>
      </p:sp>
      <p:sp>
        <p:nvSpPr>
          <p:cNvPr id="176" name="Google Shape;176;gb31912d6c5_0_17"/>
          <p:cNvSpPr txBox="1">
            <a:spLocks noGrp="1"/>
          </p:cNvSpPr>
          <p:nvPr>
            <p:ph type="body" idx="1"/>
          </p:nvPr>
        </p:nvSpPr>
        <p:spPr>
          <a:xfrm>
            <a:off x="772920" y="4463288"/>
            <a:ext cx="10959900" cy="6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844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/>
              <a:t>Kevin </a:t>
            </a:r>
            <a:r>
              <a:rPr lang="fi-FI" sz="5400" dirty="0" err="1"/>
              <a:t>lives</a:t>
            </a:r>
            <a:r>
              <a:rPr lang="fi-FI" sz="5400" dirty="0"/>
              <a:t> in Los Angeles.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His</a:t>
            </a:r>
            <a:r>
              <a:rPr lang="fi-FI" sz="5400" dirty="0"/>
              <a:t> </a:t>
            </a:r>
            <a:r>
              <a:rPr lang="fi-FI" sz="5400" dirty="0" err="1"/>
              <a:t>aunt</a:t>
            </a:r>
            <a:r>
              <a:rPr lang="fi-FI" sz="5400" dirty="0"/>
              <a:t> </a:t>
            </a:r>
            <a:r>
              <a:rPr lang="fi-FI" sz="5400" dirty="0" err="1"/>
              <a:t>lived</a:t>
            </a:r>
            <a:r>
              <a:rPr lang="fi-FI" sz="5400" dirty="0"/>
              <a:t> in Mexico.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The</a:t>
            </a:r>
            <a:r>
              <a:rPr lang="fi-FI" sz="5400" dirty="0"/>
              <a:t> </a:t>
            </a:r>
            <a:r>
              <a:rPr lang="fi-FI" sz="5400" dirty="0" err="1"/>
              <a:t>whole</a:t>
            </a:r>
            <a:r>
              <a:rPr lang="fi-FI" sz="5400" dirty="0"/>
              <a:t> </a:t>
            </a:r>
            <a:r>
              <a:rPr lang="fi-FI" sz="5400" dirty="0" err="1"/>
              <a:t>family</a:t>
            </a:r>
            <a:r>
              <a:rPr lang="fi-FI" sz="5400" dirty="0"/>
              <a:t> </a:t>
            </a:r>
            <a:r>
              <a:rPr lang="fi-FI" sz="5400" dirty="0" err="1"/>
              <a:t>has</a:t>
            </a:r>
            <a:r>
              <a:rPr lang="fi-FI" sz="5400" dirty="0"/>
              <a:t> </a:t>
            </a:r>
            <a:r>
              <a:rPr lang="fi-FI" sz="5400" dirty="0" err="1"/>
              <a:t>lived</a:t>
            </a:r>
            <a:r>
              <a:rPr lang="fi-FI" sz="5400" dirty="0"/>
              <a:t> in Los Angeles for </a:t>
            </a:r>
            <a:r>
              <a:rPr lang="fi-FI" sz="5400" dirty="0" err="1"/>
              <a:t>quite</a:t>
            </a:r>
            <a:r>
              <a:rPr lang="fi-FI" sz="5400" dirty="0"/>
              <a:t> some </a:t>
            </a:r>
            <a:r>
              <a:rPr lang="fi-FI" sz="5400" dirty="0" err="1"/>
              <a:t>time</a:t>
            </a:r>
            <a:r>
              <a:rPr lang="fi-FI" sz="5400" dirty="0"/>
              <a:t> </a:t>
            </a:r>
            <a:r>
              <a:rPr lang="fi-FI" sz="5400" dirty="0" err="1"/>
              <a:t>now</a:t>
            </a:r>
            <a:r>
              <a:rPr lang="fi-FI" sz="5400" dirty="0"/>
              <a:t>.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Kevin’s</a:t>
            </a:r>
            <a:r>
              <a:rPr lang="fi-FI" sz="5400" dirty="0"/>
              <a:t> </a:t>
            </a:r>
            <a:r>
              <a:rPr lang="fi-FI" sz="5400" dirty="0" err="1"/>
              <a:t>family</a:t>
            </a:r>
            <a:r>
              <a:rPr lang="fi-FI" sz="5400" dirty="0"/>
              <a:t> </a:t>
            </a:r>
            <a:r>
              <a:rPr lang="fi-FI" sz="5400" dirty="0" err="1"/>
              <a:t>had</a:t>
            </a:r>
            <a:r>
              <a:rPr lang="fi-FI" sz="5400" dirty="0"/>
              <a:t> </a:t>
            </a:r>
            <a:r>
              <a:rPr lang="fi-FI" sz="5400" dirty="0" err="1"/>
              <a:t>moved</a:t>
            </a:r>
            <a:r>
              <a:rPr lang="fi-FI" sz="5400" dirty="0"/>
              <a:t> to </a:t>
            </a:r>
            <a:r>
              <a:rPr lang="fi-FI" sz="5400" dirty="0" err="1"/>
              <a:t>the</a:t>
            </a:r>
            <a:r>
              <a:rPr lang="fi-FI" sz="5400" dirty="0"/>
              <a:t> US to </a:t>
            </a:r>
            <a:r>
              <a:rPr lang="fi-FI" sz="5400" dirty="0" err="1"/>
              <a:t>start</a:t>
            </a:r>
            <a:r>
              <a:rPr lang="fi-FI" sz="5400" dirty="0"/>
              <a:t> a </a:t>
            </a:r>
            <a:r>
              <a:rPr lang="fi-FI" sz="5400" dirty="0" err="1"/>
              <a:t>new</a:t>
            </a:r>
            <a:r>
              <a:rPr lang="fi-FI" sz="5400" dirty="0"/>
              <a:t> life </a:t>
            </a:r>
            <a:r>
              <a:rPr lang="fi-FI" sz="5400" dirty="0" err="1"/>
              <a:t>there</a:t>
            </a:r>
            <a:r>
              <a:rPr lang="fi-FI" sz="5400" dirty="0"/>
              <a:t>.</a:t>
            </a:r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They</a:t>
            </a:r>
            <a:r>
              <a:rPr lang="fi-FI" sz="5400" dirty="0"/>
              <a:t> </a:t>
            </a:r>
            <a:r>
              <a:rPr lang="fi-FI" sz="5400" dirty="0" err="1"/>
              <a:t>will</a:t>
            </a:r>
            <a:r>
              <a:rPr lang="fi-FI" sz="5400" dirty="0"/>
              <a:t> live </a:t>
            </a:r>
            <a:r>
              <a:rPr lang="fi-FI" sz="5400" dirty="0" err="1"/>
              <a:t>there</a:t>
            </a:r>
            <a:r>
              <a:rPr lang="fi-FI" sz="5400" dirty="0"/>
              <a:t> for </a:t>
            </a:r>
            <a:r>
              <a:rPr lang="fi-FI" sz="5400" dirty="0" err="1"/>
              <a:t>many</a:t>
            </a:r>
            <a:r>
              <a:rPr lang="fi-FI" sz="5400" dirty="0"/>
              <a:t> </a:t>
            </a:r>
            <a:r>
              <a:rPr lang="fi-FI" sz="5400" dirty="0" err="1"/>
              <a:t>years</a:t>
            </a:r>
            <a:r>
              <a:rPr lang="fi-FI" sz="5400" dirty="0"/>
              <a:t> to </a:t>
            </a:r>
            <a:r>
              <a:rPr lang="fi-FI" sz="5400" dirty="0" err="1"/>
              <a:t>come</a:t>
            </a:r>
            <a:r>
              <a:rPr lang="fi-FI" sz="5400" dirty="0"/>
              <a:t>.</a:t>
            </a:r>
            <a:r>
              <a:rPr lang="fi-FI" sz="4000" dirty="0"/>
              <a:t> </a:t>
            </a:r>
            <a:endParaRPr sz="4000" dirty="0"/>
          </a:p>
        </p:txBody>
      </p:sp>
      <p:sp>
        <p:nvSpPr>
          <p:cNvPr id="177" name="Google Shape;177;gb31912d6c5_0_17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900" cy="6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844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lives</a:t>
            </a:r>
            <a:r>
              <a:rPr lang="fi-FI" sz="5400" dirty="0"/>
              <a:t> – asuu, </a:t>
            </a:r>
            <a:r>
              <a:rPr lang="fi-FI" sz="5400" b="1" dirty="0"/>
              <a:t>preesens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lived</a:t>
            </a:r>
            <a:r>
              <a:rPr lang="fi-FI" sz="5400" dirty="0"/>
              <a:t> – asui, </a:t>
            </a:r>
            <a:r>
              <a:rPr lang="fi-FI" sz="5400" b="1" dirty="0"/>
              <a:t>imperfekti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has</a:t>
            </a:r>
            <a:r>
              <a:rPr lang="fi-FI" sz="5400" dirty="0"/>
              <a:t> </a:t>
            </a:r>
            <a:r>
              <a:rPr lang="fi-FI" sz="5400" dirty="0" err="1"/>
              <a:t>lived</a:t>
            </a:r>
            <a:r>
              <a:rPr lang="fi-FI" sz="5400" dirty="0"/>
              <a:t> – on asunut, </a:t>
            </a:r>
            <a:r>
              <a:rPr lang="fi-FI" sz="5400" b="1" dirty="0"/>
              <a:t>perfekti</a:t>
            </a:r>
            <a:endParaRPr lang="fi-FI"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had</a:t>
            </a:r>
            <a:r>
              <a:rPr lang="fi-FI" sz="5400" dirty="0"/>
              <a:t> </a:t>
            </a:r>
            <a:r>
              <a:rPr lang="fi-FI" sz="5400" dirty="0" err="1"/>
              <a:t>moved</a:t>
            </a:r>
            <a:r>
              <a:rPr lang="fi-FI" sz="5400" dirty="0"/>
              <a:t> – oli muuttanut, </a:t>
            </a:r>
            <a:r>
              <a:rPr lang="fi-FI" sz="5400" b="1" dirty="0"/>
              <a:t>pluskvamperfekti</a:t>
            </a:r>
            <a:endParaRPr sz="5400" dirty="0"/>
          </a:p>
          <a:p>
            <a:pPr marL="742950" lvl="0" indent="-8445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AutoNum type="arabicPeriod"/>
            </a:pPr>
            <a:r>
              <a:rPr lang="fi-FI" sz="5400" dirty="0" err="1"/>
              <a:t>will</a:t>
            </a:r>
            <a:r>
              <a:rPr lang="fi-FI" sz="5400" dirty="0"/>
              <a:t> live – asuvat, </a:t>
            </a:r>
            <a:r>
              <a:rPr lang="fi-FI" sz="5400" b="1" dirty="0"/>
              <a:t>futuuri</a:t>
            </a:r>
            <a:endParaRPr sz="5400" dirty="0"/>
          </a:p>
        </p:txBody>
      </p:sp>
      <p:sp>
        <p:nvSpPr>
          <p:cNvPr id="178" name="Google Shape;178;gb31912d6c5_0_17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5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</a:pPr>
            <a:r>
              <a:rPr lang="fi-FI" sz="6000" dirty="0">
                <a:solidFill>
                  <a:schemeClr val="bg2"/>
                </a:solidFill>
              </a:rPr>
              <a:t>Mikä on aikamuodon nimi?</a:t>
            </a:r>
            <a:endParaRPr sz="6000" dirty="0">
              <a:solidFill>
                <a:schemeClr val="bg2"/>
              </a:solidFill>
            </a:endParaRPr>
          </a:p>
        </p:txBody>
      </p:sp>
      <p:sp>
        <p:nvSpPr>
          <p:cNvPr id="179" name="Google Shape;179;gb31912d6c5_0_17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2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</a:pPr>
            <a:r>
              <a:rPr lang="fi-FI" sz="6000" dirty="0">
                <a:solidFill>
                  <a:schemeClr val="bg2"/>
                </a:solidFill>
              </a:rPr>
              <a:t>Aikamuodon nimi suomeksi</a:t>
            </a:r>
            <a:endParaRPr sz="6000" dirty="0">
              <a:solidFill>
                <a:schemeClr val="bg2"/>
              </a:solidFill>
            </a:endParaRPr>
          </a:p>
        </p:txBody>
      </p:sp>
      <p:sp>
        <p:nvSpPr>
          <p:cNvPr id="180" name="Google Shape;180;gb31912d6c5_0_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81" name="Google Shape;181;gb31912d6c5_0_17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1 </a:t>
            </a:r>
            <a:r>
              <a:rPr lang="fi-FI" dirty="0" err="1"/>
              <a:t>Grammar</a:t>
            </a:r>
            <a:r>
              <a:rPr lang="fi-FI" dirty="0"/>
              <a:t>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 err="1"/>
              <a:t>Practise</a:t>
            </a:r>
            <a:r>
              <a:rPr lang="fi-FI" dirty="0"/>
              <a:t>.</a:t>
            </a:r>
            <a:endParaRPr dirty="0"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1. </a:t>
            </a:r>
            <a:r>
              <a:rPr lang="fi-FI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K</a:t>
            </a:r>
            <a:r>
              <a:rPr lang="fi-FI" dirty="0"/>
              <a:t>evin puhuu englantia.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Kevin 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speaks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English. (preesens)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2. Kevinin täti puhui hänelle englantia.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Kevin’s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aunt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spoke</a:t>
            </a:r>
            <a:r>
              <a:rPr lang="fi-FI" dirty="0">
                <a:solidFill>
                  <a:schemeClr val="bg2"/>
                </a:solidFill>
              </a:rPr>
              <a:t> English to </a:t>
            </a:r>
            <a:r>
              <a:rPr lang="fi-FI" dirty="0" err="1">
                <a:solidFill>
                  <a:schemeClr val="bg2"/>
                </a:solidFill>
              </a:rPr>
              <a:t>him</a:t>
            </a:r>
            <a:r>
              <a:rPr lang="fi-FI" dirty="0">
                <a:solidFill>
                  <a:schemeClr val="bg2"/>
                </a:solidFill>
              </a:rPr>
              <a:t>. (imperfekti)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3. Kevin ja veljensä ovat aina puhuneet paljon tätinsä kanssa.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Kevin and </a:t>
            </a:r>
            <a:r>
              <a:rPr lang="fi-FI" dirty="0" err="1">
                <a:solidFill>
                  <a:schemeClr val="bg2"/>
                </a:solidFill>
              </a:rPr>
              <a:t>his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brother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always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spoken</a:t>
            </a:r>
            <a:r>
              <a:rPr lang="fi-FI" dirty="0">
                <a:solidFill>
                  <a:schemeClr val="bg2"/>
                </a:solidFill>
              </a:rPr>
              <a:t> a </a:t>
            </a:r>
            <a:r>
              <a:rPr lang="fi-FI" dirty="0" err="1">
                <a:solidFill>
                  <a:schemeClr val="bg2"/>
                </a:solidFill>
              </a:rPr>
              <a:t>lot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with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their</a:t>
            </a:r>
            <a:r>
              <a:rPr lang="fi-FI" dirty="0">
                <a:solidFill>
                  <a:schemeClr val="bg2"/>
                </a:solidFill>
              </a:rPr>
              <a:t> 			</a:t>
            </a:r>
            <a:r>
              <a:rPr lang="fi-FI" dirty="0" err="1">
                <a:solidFill>
                  <a:schemeClr val="bg2"/>
                </a:solidFill>
              </a:rPr>
              <a:t>aunt</a:t>
            </a:r>
            <a:r>
              <a:rPr lang="fi-FI" dirty="0">
                <a:solidFill>
                  <a:schemeClr val="bg2"/>
                </a:solidFill>
              </a:rPr>
              <a:t>. 	(perfekti)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4. Kevinin veli oli puhunut minun kanssani.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Kevin’s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brother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had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spoken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with</a:t>
            </a:r>
            <a:r>
              <a:rPr lang="fi-FI" dirty="0">
                <a:solidFill>
                  <a:schemeClr val="bg2"/>
                </a:solidFill>
              </a:rPr>
              <a:t> me. (pluskvamperfekti)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88" name="Google Shape;188;p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89" name="Google Shape;189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"/>
          <p:cNvSpPr txBox="1">
            <a:spLocks noGrp="1"/>
          </p:cNvSpPr>
          <p:nvPr>
            <p:ph type="title"/>
          </p:nvPr>
        </p:nvSpPr>
        <p:spPr>
          <a:xfrm>
            <a:off x="1432887" y="1012861"/>
            <a:ext cx="214638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Kielteiset lauseet - Muodostus</a:t>
            </a:r>
            <a:endParaRPr dirty="0"/>
          </a:p>
        </p:txBody>
      </p:sp>
      <p:sp>
        <p:nvSpPr>
          <p:cNvPr id="195" name="Google Shape;195;p5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10515600" cy="8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Kevin </a:t>
            </a:r>
            <a:r>
              <a:rPr lang="fi-FI" dirty="0" err="1"/>
              <a:t>doesn’t</a:t>
            </a:r>
            <a:r>
              <a:rPr lang="fi-FI" dirty="0"/>
              <a:t> live in Los Angeles.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aunt</a:t>
            </a:r>
            <a:r>
              <a:rPr lang="fi-FI" dirty="0"/>
              <a:t> </a:t>
            </a:r>
            <a:r>
              <a:rPr lang="fi-FI" dirty="0" err="1"/>
              <a:t>didn’t</a:t>
            </a:r>
            <a:r>
              <a:rPr lang="fi-FI" dirty="0"/>
              <a:t> live in Mexico.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whole</a:t>
            </a:r>
            <a:r>
              <a:rPr lang="fi-FI" dirty="0"/>
              <a:t> </a:t>
            </a:r>
            <a:r>
              <a:rPr lang="fi-FI" dirty="0" err="1"/>
              <a:t>family</a:t>
            </a:r>
            <a:r>
              <a:rPr lang="fi-FI" dirty="0"/>
              <a:t> </a:t>
            </a:r>
            <a:r>
              <a:rPr lang="fi-FI" dirty="0" err="1"/>
              <a:t>hasn’t</a:t>
            </a:r>
            <a:r>
              <a:rPr lang="fi-FI" dirty="0"/>
              <a:t> </a:t>
            </a:r>
            <a:r>
              <a:rPr lang="fi-FI" dirty="0" err="1"/>
              <a:t>lived</a:t>
            </a:r>
            <a:r>
              <a:rPr lang="fi-FI" dirty="0"/>
              <a:t> in Los Angeles for </a:t>
            </a:r>
            <a:r>
              <a:rPr lang="fi-FI" dirty="0" err="1"/>
              <a:t>quite</a:t>
            </a:r>
            <a:r>
              <a:rPr lang="fi-FI" dirty="0"/>
              <a:t> some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now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 err="1"/>
              <a:t>Kevin’s</a:t>
            </a:r>
            <a:r>
              <a:rPr lang="fi-FI" dirty="0"/>
              <a:t> </a:t>
            </a:r>
            <a:r>
              <a:rPr lang="fi-FI" dirty="0" err="1"/>
              <a:t>family</a:t>
            </a:r>
            <a:r>
              <a:rPr lang="fi-FI" dirty="0"/>
              <a:t> </a:t>
            </a:r>
            <a:r>
              <a:rPr lang="fi-FI" dirty="0" err="1"/>
              <a:t>hadn’t</a:t>
            </a:r>
            <a:r>
              <a:rPr lang="fi-FI" dirty="0"/>
              <a:t> </a:t>
            </a:r>
            <a:r>
              <a:rPr lang="fi-FI" dirty="0" err="1"/>
              <a:t>moved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US.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b="1" dirty="0"/>
              <a:t>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endParaRPr sz="5550" dirty="0"/>
          </a:p>
        </p:txBody>
      </p:sp>
      <p:sp>
        <p:nvSpPr>
          <p:cNvPr id="196" name="Google Shape;196;p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 </a:t>
            </a:r>
            <a:endParaRPr/>
          </a:p>
        </p:txBody>
      </p:sp>
      <p:sp>
        <p:nvSpPr>
          <p:cNvPr id="198" name="Google Shape;198;p5"/>
          <p:cNvSpPr txBox="1">
            <a:spLocks noGrp="1"/>
          </p:cNvSpPr>
          <p:nvPr>
            <p:ph type="body" idx="2"/>
          </p:nvPr>
        </p:nvSpPr>
        <p:spPr>
          <a:xfrm>
            <a:off x="12371999" y="3323555"/>
            <a:ext cx="10738613" cy="833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solidFill>
                  <a:schemeClr val="bg2"/>
                </a:solidFill>
              </a:rPr>
              <a:t>doesn’t</a:t>
            </a:r>
            <a:r>
              <a:rPr lang="fi-FI" b="1" dirty="0">
                <a:solidFill>
                  <a:schemeClr val="bg2"/>
                </a:solidFill>
              </a:rPr>
              <a:t> live </a:t>
            </a:r>
            <a:r>
              <a:rPr lang="fi-FI" dirty="0">
                <a:solidFill>
                  <a:schemeClr val="bg2"/>
                </a:solidFill>
              </a:rPr>
              <a:t>(preesens)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solidFill>
                  <a:schemeClr val="bg2"/>
                </a:solidFill>
              </a:rPr>
              <a:t>didn’t</a:t>
            </a:r>
            <a:r>
              <a:rPr lang="fi-FI" b="1" dirty="0">
                <a:solidFill>
                  <a:schemeClr val="bg2"/>
                </a:solidFill>
              </a:rPr>
              <a:t> live </a:t>
            </a:r>
            <a:r>
              <a:rPr lang="fi-FI" dirty="0">
                <a:solidFill>
                  <a:schemeClr val="bg2"/>
                </a:solidFill>
              </a:rPr>
              <a:t>(imperfekti)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solidFill>
                  <a:schemeClr val="bg2"/>
                </a:solidFill>
              </a:rPr>
              <a:t>hasn’t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lived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(perfekti)</a:t>
            </a:r>
            <a:endParaRPr lang="fi-FI" b="1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endParaRPr lang="fi-FI" b="1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b="1" dirty="0" err="1">
                <a:solidFill>
                  <a:schemeClr val="bg2"/>
                </a:solidFill>
              </a:rPr>
              <a:t>hadn’t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moved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(pluskvamperfekti)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</a:t>
            </a:r>
            <a:endParaRPr/>
          </a:p>
        </p:txBody>
      </p:sp>
      <p:sp>
        <p:nvSpPr>
          <p:cNvPr id="204" name="Google Shape;204;p8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1. Kevinin täti ei opeta hänelle espanjaa.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Kevin’s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aunt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doesn’t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teach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him</a:t>
            </a:r>
            <a:r>
              <a:rPr lang="fi-FI" dirty="0">
                <a:solidFill>
                  <a:schemeClr val="bg2"/>
                </a:solidFill>
              </a:rPr>
              <a:t> Spanish.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2. Kevinin sukulaiset eivät opeta häntä.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Kevin’s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relatives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don’t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teach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him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3. Kevin ei opettanut englantia.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Kevin </a:t>
            </a:r>
            <a:r>
              <a:rPr lang="fi-FI" b="1" dirty="0" err="1">
                <a:solidFill>
                  <a:schemeClr val="bg2"/>
                </a:solidFill>
              </a:rPr>
              <a:t>didn’t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teach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English.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4. Kevinin veli ei ole opettanut minua.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Kevin’s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brother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hasn’t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taught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me.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5. Naapurimme eivät ole opettaneet meitä.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Our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neighbours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haven’t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taught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us.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endParaRPr sz="5100" dirty="0"/>
          </a:p>
        </p:txBody>
      </p:sp>
      <p:sp>
        <p:nvSpPr>
          <p:cNvPr id="205" name="Google Shape;205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206" name="Google Shape;206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</a:t>
            </a:r>
            <a:endParaRPr/>
          </a:p>
        </p:txBody>
      </p:sp>
      <p:sp>
        <p:nvSpPr>
          <p:cNvPr id="212" name="Google Shape;212;p9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6. Kevin ei ollut opettanut veljeään.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Kevin </a:t>
            </a:r>
            <a:r>
              <a:rPr lang="fi-FI" b="1" dirty="0" err="1">
                <a:solidFill>
                  <a:schemeClr val="bg2"/>
                </a:solidFill>
              </a:rPr>
              <a:t>hadn’t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taught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his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brother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7. Oppiminen ei ole aina helppoa.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Learning </a:t>
            </a:r>
            <a:r>
              <a:rPr lang="fi-FI" b="1" dirty="0" err="1">
                <a:solidFill>
                  <a:schemeClr val="bg2"/>
                </a:solidFill>
              </a:rPr>
              <a:t>isn’t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always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easy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8. Espanja ei ollut lempiaineeni.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Spanish </a:t>
            </a:r>
            <a:r>
              <a:rPr lang="fi-FI" b="1" dirty="0" err="1">
                <a:solidFill>
                  <a:schemeClr val="bg2"/>
                </a:solidFill>
              </a:rPr>
              <a:t>wasn’t</a:t>
            </a:r>
            <a:r>
              <a:rPr lang="fi-FI" dirty="0">
                <a:solidFill>
                  <a:schemeClr val="bg2"/>
                </a:solidFill>
              </a:rPr>
              <a:t> my </a:t>
            </a:r>
            <a:r>
              <a:rPr lang="fi-FI" dirty="0" err="1">
                <a:solidFill>
                  <a:schemeClr val="bg2"/>
                </a:solidFill>
              </a:rPr>
              <a:t>favourite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subject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9. Englanti ei ole ollut vaikeaa.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English </a:t>
            </a:r>
            <a:r>
              <a:rPr lang="fi-FI" b="1" dirty="0" err="1">
                <a:solidFill>
                  <a:schemeClr val="bg2"/>
                </a:solidFill>
              </a:rPr>
              <a:t>hasn’t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been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difficult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10. Veljeni ei ollut ollut siellä.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My </a:t>
            </a:r>
            <a:r>
              <a:rPr lang="fi-FI" dirty="0" err="1">
                <a:solidFill>
                  <a:schemeClr val="bg2"/>
                </a:solidFill>
              </a:rPr>
              <a:t>brother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hadn’t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been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there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13" name="Google Shape;213;p9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214" name="Google Shape;214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b31912d6c5_2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Kysymyslauseet</a:t>
            </a:r>
            <a:endParaRPr dirty="0"/>
          </a:p>
        </p:txBody>
      </p:sp>
      <p:sp>
        <p:nvSpPr>
          <p:cNvPr id="220" name="Google Shape;220;gb31912d6c5_2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eat</a:t>
            </a:r>
            <a:r>
              <a:rPr lang="fi-FI" dirty="0"/>
              <a:t> </a:t>
            </a:r>
            <a:r>
              <a:rPr lang="fi-FI" dirty="0" err="1"/>
              <a:t>fish</a:t>
            </a:r>
            <a:r>
              <a:rPr lang="fi-FI" dirty="0"/>
              <a:t>?					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cat </a:t>
            </a:r>
            <a:r>
              <a:rPr lang="fi-FI" dirty="0" err="1"/>
              <a:t>eat</a:t>
            </a:r>
            <a:r>
              <a:rPr lang="fi-FI" dirty="0"/>
              <a:t> </a:t>
            </a:r>
            <a:r>
              <a:rPr lang="fi-FI" dirty="0" err="1"/>
              <a:t>fish</a:t>
            </a:r>
            <a:r>
              <a:rPr lang="fi-FI" dirty="0"/>
              <a:t>?			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lang="fi-FI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Did</a:t>
            </a:r>
            <a:r>
              <a:rPr lang="fi-FI" dirty="0"/>
              <a:t> Kevin </a:t>
            </a:r>
            <a:r>
              <a:rPr lang="fi-FI" dirty="0" err="1"/>
              <a:t>eat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cookies</a:t>
            </a:r>
            <a:r>
              <a:rPr lang="fi-FI" dirty="0"/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lang="fi-FI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eaten</a:t>
            </a:r>
            <a:r>
              <a:rPr lang="fi-FI" dirty="0"/>
              <a:t> </a:t>
            </a:r>
            <a:r>
              <a:rPr lang="fi-FI" dirty="0" err="1"/>
              <a:t>yet</a:t>
            </a:r>
            <a:r>
              <a:rPr lang="fi-FI" dirty="0"/>
              <a:t>?				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Has</a:t>
            </a:r>
            <a:r>
              <a:rPr lang="fi-FI" dirty="0"/>
              <a:t> Kevin </a:t>
            </a:r>
            <a:r>
              <a:rPr lang="fi-FI" dirty="0" err="1"/>
              <a:t>eaten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desert</a:t>
            </a:r>
            <a:r>
              <a:rPr lang="fi-FI" dirty="0"/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lang="fi-FI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eaten</a:t>
            </a:r>
            <a:r>
              <a:rPr lang="fi-FI" dirty="0"/>
              <a:t> </a:t>
            </a:r>
            <a:r>
              <a:rPr lang="fi-FI" dirty="0" err="1"/>
              <a:t>enough</a:t>
            </a:r>
            <a:r>
              <a:rPr lang="fi-FI" dirty="0"/>
              <a:t>?			</a:t>
            </a:r>
            <a:endParaRPr dirty="0"/>
          </a:p>
        </p:txBody>
      </p:sp>
      <p:sp>
        <p:nvSpPr>
          <p:cNvPr id="223" name="Google Shape;223;gb31912d6c5_2_0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preesens 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preesens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imperfekti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perfekti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perfekti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lang="fi-FI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pluskvamperfekti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gb31912d6c5_2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222" name="Google Shape;222;gb31912d6c5_2_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1f165c0f4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Kysymyslauseet - Muodostu</a:t>
            </a:r>
            <a:r>
              <a:rPr lang="fi-FI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s</a:t>
            </a:r>
            <a:endParaRPr/>
          </a:p>
        </p:txBody>
      </p:sp>
      <p:sp>
        <p:nvSpPr>
          <p:cNvPr id="229" name="Google Shape;229;gb1f165c0f4_0_0"/>
          <p:cNvSpPr txBox="1">
            <a:spLocks noGrp="1"/>
          </p:cNvSpPr>
          <p:nvPr>
            <p:ph type="body" idx="1"/>
          </p:nvPr>
        </p:nvSpPr>
        <p:spPr>
          <a:xfrm>
            <a:off x="1800000" y="2879999"/>
            <a:ext cx="21031200" cy="970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dirty="0"/>
              <a:t>How </a:t>
            </a:r>
            <a:r>
              <a:rPr lang="fi-FI" sz="5400" dirty="0" err="1"/>
              <a:t>often</a:t>
            </a:r>
            <a:r>
              <a:rPr lang="fi-FI" sz="5400" dirty="0"/>
              <a:t> </a:t>
            </a:r>
            <a:r>
              <a:rPr lang="fi-FI" sz="5400" b="1" dirty="0" err="1"/>
              <a:t>d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o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you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eat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 </a:t>
            </a: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fish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?	</a:t>
            </a:r>
            <a:endParaRPr sz="54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</a:ext>
              </a:extLst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Does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your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 cat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eat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 </a:t>
            </a: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fish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?	</a:t>
            </a:r>
            <a:endParaRPr sz="54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</a:ext>
              </a:extLst>
            </a:endParaRPr>
          </a:p>
          <a:p>
            <a:pPr marL="990600" lvl="1" indent="-685800">
              <a:lnSpc>
                <a:spcPct val="100000"/>
              </a:lnSpc>
              <a:spcBef>
                <a:spcPts val="0"/>
              </a:spcBef>
              <a:buSzPts val="6000"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	Preesens: 		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(?-sana) + 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do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/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does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 + subjekti + verbin perusmuoto</a:t>
            </a:r>
            <a:endParaRPr lang="fi-FI" sz="54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</a:ext>
              </a:extLst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Why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did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 Kevin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eat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 </a:t>
            </a: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all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 </a:t>
            </a: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the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 </a:t>
            </a: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cookies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?	</a:t>
            </a:r>
            <a:endParaRPr sz="54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</a:ext>
              </a:extLst>
            </a:endParaRPr>
          </a:p>
          <a:p>
            <a:pPr marL="990600" lvl="1" indent="-685800">
              <a:lnSpc>
                <a:spcPct val="70000"/>
              </a:lnSpc>
              <a:spcBef>
                <a:spcPts val="2000"/>
              </a:spcBef>
              <a:buSzPts val="6000"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	Imperfekti: 		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(?-sana) + 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did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 + 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  <a:t>subjekti + verbin perusmuoto</a:t>
            </a:r>
            <a:endParaRPr lang="fi-FI" sz="5400" b="1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</a:ext>
              </a:extLst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</a:ext>
                </a:extLst>
              </a:rPr>
              <a:t>Has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</a:ext>
                </a:extLst>
              </a:rPr>
              <a:t>Stu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</a:ext>
                </a:extLst>
              </a:rPr>
              <a:t> made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 </a:t>
            </a: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the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 </a:t>
            </a: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desert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? </a:t>
            </a:r>
            <a:endParaRPr sz="54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5"/>
                </a:ext>
              </a:extLst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What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have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you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done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 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to my </a:t>
            </a: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stash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 of </a:t>
            </a: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sweets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?</a:t>
            </a:r>
            <a:endParaRPr sz="54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</a:ext>
              </a:extLst>
            </a:endParaRPr>
          </a:p>
          <a:p>
            <a:pPr marL="990600" lvl="1" indent="-685800">
              <a:lnSpc>
                <a:spcPct val="70000"/>
              </a:lnSpc>
              <a:spcBef>
                <a:spcPts val="2000"/>
              </a:spcBef>
              <a:buSzPts val="6000"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	Perfekti: 			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</a:ext>
                </a:extLst>
              </a:rPr>
              <a:t>(?-sana) + 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</a:ext>
                </a:extLst>
              </a:rPr>
              <a:t>have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</a:ext>
                </a:extLst>
              </a:rPr>
              <a:t>/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</a:ext>
                </a:extLst>
              </a:rPr>
              <a:t>has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</a:ext>
                </a:extLst>
              </a:rPr>
              <a:t> + subjekti + verbin 3. muoto</a:t>
            </a:r>
            <a:endParaRPr b="1" dirty="0">
              <a:solidFill>
                <a:schemeClr val="bg2"/>
              </a:solidFill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2"/>
                </a:ext>
              </a:extLst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3"/>
                  </a:ext>
                </a:extLst>
              </a:rPr>
              <a:t>Why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3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had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you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 </a:t>
            </a:r>
            <a:r>
              <a:rPr lang="fi-FI" sz="54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hidden</a:t>
            </a:r>
            <a:r>
              <a:rPr lang="fi-FI" sz="54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 </a:t>
            </a:r>
            <a:r>
              <a:rPr lang="fi-FI" sz="54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5"/>
                  </a:ext>
                </a:extLst>
              </a:rPr>
              <a:t>them</a:t>
            </a:r>
            <a:r>
              <a:rPr lang="fi-FI" sz="5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5"/>
                  </a:ext>
                </a:extLst>
              </a:rPr>
              <a:t>? </a:t>
            </a:r>
            <a:endParaRPr sz="54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6"/>
                </a:ext>
              </a:extLst>
            </a:endParaRPr>
          </a:p>
          <a:p>
            <a:pPr marL="990600" lvl="1" indent="-685800">
              <a:lnSpc>
                <a:spcPct val="70000"/>
              </a:lnSpc>
              <a:spcBef>
                <a:spcPts val="2000"/>
              </a:spcBef>
              <a:buSzPts val="6000"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</a:ext>
                </a:extLst>
              </a:rPr>
              <a:t>	Pluskvamperfekti: 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(?-sana) + 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had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 + subjekti + verbin 3. muoto</a:t>
            </a:r>
            <a:endParaRPr b="1" dirty="0">
              <a:solidFill>
                <a:schemeClr val="bg2"/>
              </a:solidFill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</a:ext>
              </a:extLst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endParaRPr sz="5400"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endParaRPr sz="5400"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endParaRPr sz="5400" dirty="0"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endParaRPr sz="5400" dirty="0"/>
          </a:p>
        </p:txBody>
      </p:sp>
      <p:sp>
        <p:nvSpPr>
          <p:cNvPr id="230" name="Google Shape;230;gb1f165c0f4_0_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 dirty="0"/>
          </a:p>
        </p:txBody>
      </p:sp>
      <p:sp>
        <p:nvSpPr>
          <p:cNvPr id="231" name="Google Shape;231;gb1f165c0f4_0_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C956678E786394E8D814E4F06EE130B" ma:contentTypeVersion="13" ma:contentTypeDescription="Luo uusi asiakirja." ma:contentTypeScope="" ma:versionID="2298f42ff30fee579594535ca2cb30d4">
  <xsd:schema xmlns:xsd="http://www.w3.org/2001/XMLSchema" xmlns:xs="http://www.w3.org/2001/XMLSchema" xmlns:p="http://schemas.microsoft.com/office/2006/metadata/properties" xmlns:ns3="bbc46a80-1cf5-4aa6-995b-25789ed9981a" xmlns:ns4="4b2daf4d-82a1-457e-a97b-7ab3ec7a782d" targetNamespace="http://schemas.microsoft.com/office/2006/metadata/properties" ma:root="true" ma:fieldsID="428dea32a727ae415de186c9c6e4e88d" ns3:_="" ns4:_="">
    <xsd:import namespace="bbc46a80-1cf5-4aa6-995b-25789ed9981a"/>
    <xsd:import namespace="4b2daf4d-82a1-457e-a97b-7ab3ec7a78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46a80-1cf5-4aa6-995b-25789ed998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daf4d-82a1-457e-a97b-7ab3ec7a782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475140-DF38-4673-9D61-1D70FC4955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c46a80-1cf5-4aa6-995b-25789ed9981a"/>
    <ds:schemaRef ds:uri="4b2daf4d-82a1-457e-a97b-7ab3ec7a78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2E8FE7-14A2-4B8D-98C3-10D60B3B2A6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ABA495-482F-413F-ADA7-1FFE42822E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923</Words>
  <Application>Microsoft Office PowerPoint</Application>
  <PresentationFormat>Mukautettu</PresentationFormat>
  <Paragraphs>149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Office-teema</vt:lpstr>
      <vt:lpstr>Office-teema</vt:lpstr>
      <vt:lpstr>Perusaikamuodot - Kooste</vt:lpstr>
      <vt:lpstr>Englannin perusaikamuodot</vt:lpstr>
      <vt:lpstr>Englannin perusaikamuodot</vt:lpstr>
      <vt:lpstr>Practise.</vt:lpstr>
      <vt:lpstr>Kielteiset lauseet - Muodostus</vt:lpstr>
      <vt:lpstr>Practise.</vt:lpstr>
      <vt:lpstr>Practise.</vt:lpstr>
      <vt:lpstr>Kysymyslauseet</vt:lpstr>
      <vt:lpstr>Kysymyslauseet - Muodostus</vt:lpstr>
      <vt:lpstr>Practise.</vt:lpstr>
      <vt:lpstr>Practise.</vt:lpstr>
      <vt:lpstr>Form sentences, negative sentences and questions about the photo.  Make at least five of each.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Perusaikamuodot - Kooste</dc:title>
  <dc:creator>Väänänen Anna</dc:creator>
  <cp:lastModifiedBy>Sarra Keppola</cp:lastModifiedBy>
  <cp:revision>4</cp:revision>
  <dcterms:created xsi:type="dcterms:W3CDTF">2020-05-05T09:10:38Z</dcterms:created>
  <dcterms:modified xsi:type="dcterms:W3CDTF">2021-09-28T12:02:39Z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0x0101002C956678E786394E8D814E4F06EE130B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