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20" d="100"/>
          <a:sy n="120" d="100"/>
        </p:scale>
        <p:origin x="120"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12/5/2019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12/5/2019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12/5/2019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12/5/2019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12/5/2019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LEIKKI</a:t>
            </a:r>
            <a:endParaRPr lang="fi-FI" dirty="0"/>
          </a:p>
        </p:txBody>
      </p:sp>
      <p:sp>
        <p:nvSpPr>
          <p:cNvPr id="3" name="Alaotsikko 2"/>
          <p:cNvSpPr>
            <a:spLocks noGrp="1"/>
          </p:cNvSpPr>
          <p:nvPr>
            <p:ph type="subTitle" idx="1"/>
          </p:nvPr>
        </p:nvSpPr>
        <p:spPr/>
        <p:txBody>
          <a:bodyPr>
            <a:normAutofit fontScale="70000" lnSpcReduction="20000"/>
          </a:bodyPr>
          <a:lstStyle/>
          <a:p>
            <a:endParaRPr lang="fi-FI" dirty="0" smtClean="0"/>
          </a:p>
          <a:p>
            <a:r>
              <a:rPr lang="fi-FI" dirty="0" err="1" smtClean="0"/>
              <a:t>lakho</a:t>
            </a:r>
            <a:r>
              <a:rPr lang="fi-FI" dirty="0"/>
              <a:t>	</a:t>
            </a:r>
            <a:r>
              <a:rPr lang="fi-FI" dirty="0" smtClean="0"/>
              <a:t>				 </a:t>
            </a:r>
            <a:r>
              <a:rPr lang="fi-FI" sz="1600" dirty="0" smtClean="0"/>
              <a:t>Johanna</a:t>
            </a:r>
            <a:r>
              <a:rPr lang="fi-FI" dirty="0" smtClean="0"/>
              <a:t> 							Paronen</a:t>
            </a:r>
            <a:endParaRPr lang="fi-FI" dirty="0"/>
          </a:p>
        </p:txBody>
      </p:sp>
    </p:spTree>
    <p:extLst>
      <p:ext uri="{BB962C8B-B14F-4D97-AF65-F5344CB8AC3E}">
        <p14:creationId xmlns:p14="http://schemas.microsoft.com/office/powerpoint/2010/main" val="4177920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6018415"/>
          </a:xfrm>
        </p:spPr>
        <p:txBody>
          <a:bodyPr>
            <a:normAutofit fontScale="90000"/>
          </a:bodyPr>
          <a:lstStyle/>
          <a:p>
            <a:r>
              <a:rPr lang="fi-FI" sz="3600" dirty="0"/>
              <a:t>LEIKIN OHJAAJA </a:t>
            </a:r>
            <a:r>
              <a:rPr lang="fi-FI" sz="3600" dirty="0" smtClean="0"/>
              <a:t/>
            </a:r>
            <a:br>
              <a:rPr lang="fi-FI" sz="3600" dirty="0" smtClean="0"/>
            </a:br>
            <a:r>
              <a:rPr lang="fi-FI" sz="3600" dirty="0"/>
              <a:t/>
            </a:r>
            <a:br>
              <a:rPr lang="fi-FI" sz="3600" dirty="0"/>
            </a:br>
            <a:r>
              <a:rPr lang="fi-FI" sz="3600" dirty="0"/>
              <a:t>• Luo lapselle mahdollisuudet leikkiin </a:t>
            </a:r>
            <a:r>
              <a:rPr lang="fi-FI" sz="3600" dirty="0" smtClean="0"/>
              <a:t>erilaisilla </a:t>
            </a:r>
            <a:r>
              <a:rPr lang="fi-FI" sz="3600" dirty="0"/>
              <a:t>ympäristöillä ja välineillä </a:t>
            </a:r>
            <a:r>
              <a:rPr lang="fi-FI" sz="3600" dirty="0" smtClean="0"/>
              <a:t/>
            </a:r>
            <a:br>
              <a:rPr lang="fi-FI" sz="3600" dirty="0" smtClean="0"/>
            </a:br>
            <a:r>
              <a:rPr lang="fi-FI" sz="3600" dirty="0"/>
              <a:t/>
            </a:r>
            <a:br>
              <a:rPr lang="fi-FI" sz="3600" dirty="0"/>
            </a:br>
            <a:r>
              <a:rPr lang="fi-FI" sz="3600" dirty="0"/>
              <a:t>• Kierrätys-materiaalit käyttöön </a:t>
            </a:r>
            <a:r>
              <a:rPr lang="fi-FI" sz="3600" dirty="0" smtClean="0"/>
              <a:t/>
            </a:r>
            <a:br>
              <a:rPr lang="fi-FI" sz="3600" dirty="0" smtClean="0"/>
            </a:br>
            <a:r>
              <a:rPr lang="fi-FI" sz="3600" dirty="0"/>
              <a:t/>
            </a:r>
            <a:br>
              <a:rPr lang="fi-FI" sz="3600" dirty="0"/>
            </a:br>
            <a:r>
              <a:rPr lang="fi-FI" sz="3600" dirty="0"/>
              <a:t>• Ole esimerkki </a:t>
            </a:r>
            <a:r>
              <a:rPr lang="fi-FI" sz="3600" dirty="0" smtClean="0"/>
              <a:t/>
            </a:r>
            <a:br>
              <a:rPr lang="fi-FI" sz="3600" dirty="0" smtClean="0"/>
            </a:br>
            <a:r>
              <a:rPr lang="fi-FI" sz="3600" dirty="0"/>
              <a:t/>
            </a:r>
            <a:br>
              <a:rPr lang="fi-FI" sz="3600" dirty="0"/>
            </a:br>
            <a:r>
              <a:rPr lang="fi-FI" sz="3600" dirty="0"/>
              <a:t>• Haasta lasta </a:t>
            </a:r>
            <a:r>
              <a:rPr lang="fi-FI" sz="3600" dirty="0" smtClean="0"/>
              <a:t>kokeilemaan </a:t>
            </a:r>
            <a:r>
              <a:rPr lang="fi-FI" sz="3600" dirty="0"/>
              <a:t>uutta </a:t>
            </a:r>
            <a:r>
              <a:rPr lang="fi-FI" sz="3600" dirty="0" smtClean="0"/>
              <a:t/>
            </a:r>
            <a:br>
              <a:rPr lang="fi-FI" sz="3600" dirty="0" smtClean="0"/>
            </a:br>
            <a:r>
              <a:rPr lang="fi-FI" sz="3600" dirty="0"/>
              <a:t/>
            </a:r>
            <a:br>
              <a:rPr lang="fi-FI" sz="3600" dirty="0"/>
            </a:br>
            <a:r>
              <a:rPr lang="fi-FI" sz="3600" dirty="0"/>
              <a:t>• Kannusta, kehu ja ole läsnä </a:t>
            </a:r>
            <a:r>
              <a:rPr lang="fi-FI" dirty="0"/>
              <a:t/>
            </a:r>
            <a:br>
              <a:rPr lang="fi-FI" dirty="0"/>
            </a:br>
            <a:endParaRPr lang="fi-FI" dirty="0"/>
          </a:p>
        </p:txBody>
      </p:sp>
    </p:spTree>
    <p:extLst>
      <p:ext uri="{BB962C8B-B14F-4D97-AF65-F5344CB8AC3E}">
        <p14:creationId xmlns:p14="http://schemas.microsoft.com/office/powerpoint/2010/main" val="2645254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leikki</a:t>
            </a:r>
            <a:endParaRPr lang="fi-FI" dirty="0"/>
          </a:p>
        </p:txBody>
      </p:sp>
      <p:sp>
        <p:nvSpPr>
          <p:cNvPr id="3" name="Sisällön paikkamerkki 2"/>
          <p:cNvSpPr>
            <a:spLocks noGrp="1"/>
          </p:cNvSpPr>
          <p:nvPr>
            <p:ph idx="1"/>
          </p:nvPr>
        </p:nvSpPr>
        <p:spPr/>
        <p:txBody>
          <a:bodyPr>
            <a:normAutofit lnSpcReduction="10000"/>
          </a:bodyPr>
          <a:lstStyle/>
          <a:p>
            <a:r>
              <a:rPr lang="fi-FI" dirty="0" smtClean="0">
                <a:latin typeface="Impact" panose="020B0806030902050204" pitchFamily="34" charset="0"/>
              </a:rPr>
              <a:t>Leikki </a:t>
            </a:r>
            <a:r>
              <a:rPr lang="fi-FI" dirty="0">
                <a:latin typeface="Impact" panose="020B0806030902050204" pitchFamily="34" charset="0"/>
              </a:rPr>
              <a:t>on kuviteltu maailma, jonka kautta voidaan heijastaa todellisia tapahtumia. </a:t>
            </a:r>
            <a:endParaRPr lang="fi-FI" dirty="0" smtClean="0">
              <a:latin typeface="Impact" panose="020B0806030902050204" pitchFamily="34" charset="0"/>
            </a:endParaRPr>
          </a:p>
          <a:p>
            <a:endParaRPr lang="fi-FI" dirty="0" smtClean="0">
              <a:latin typeface="Impact" panose="020B0806030902050204" pitchFamily="34" charset="0"/>
            </a:endParaRPr>
          </a:p>
          <a:p>
            <a:r>
              <a:rPr lang="fi-FI" dirty="0" smtClean="0">
                <a:latin typeface="Impact" panose="020B0806030902050204" pitchFamily="34" charset="0"/>
              </a:rPr>
              <a:t>Se </a:t>
            </a:r>
            <a:r>
              <a:rPr lang="fi-FI" dirty="0">
                <a:latin typeface="Impact" panose="020B0806030902050204" pitchFamily="34" charset="0"/>
              </a:rPr>
              <a:t>on lapselle </a:t>
            </a:r>
            <a:r>
              <a:rPr lang="fi-FI" dirty="0" smtClean="0">
                <a:latin typeface="Impact" panose="020B0806030902050204" pitchFamily="34" charset="0"/>
              </a:rPr>
              <a:t>ominainen </a:t>
            </a:r>
            <a:r>
              <a:rPr lang="fi-FI" dirty="0">
                <a:latin typeface="Impact" panose="020B0806030902050204" pitchFamily="34" charset="0"/>
              </a:rPr>
              <a:t>tapa </a:t>
            </a:r>
            <a:r>
              <a:rPr lang="fi-FI" dirty="0" smtClean="0">
                <a:latin typeface="Impact" panose="020B0806030902050204" pitchFamily="34" charset="0"/>
              </a:rPr>
              <a:t>toimia, </a:t>
            </a:r>
            <a:r>
              <a:rPr lang="fi-FI" dirty="0">
                <a:latin typeface="Impact" panose="020B0806030902050204" pitchFamily="34" charset="0"/>
              </a:rPr>
              <a:t>jonka kautta hän jäsentää ympäröivää maailmaa sekä pyrkii ymmärtämään sitä. </a:t>
            </a:r>
            <a:endParaRPr lang="fi-FI" dirty="0" smtClean="0">
              <a:latin typeface="Impact" panose="020B0806030902050204" pitchFamily="34" charset="0"/>
            </a:endParaRPr>
          </a:p>
          <a:p>
            <a:endParaRPr lang="fi-FI" dirty="0" smtClean="0">
              <a:latin typeface="Impact" panose="020B0806030902050204" pitchFamily="34" charset="0"/>
            </a:endParaRPr>
          </a:p>
          <a:p>
            <a:r>
              <a:rPr lang="fi-FI" dirty="0" smtClean="0">
                <a:latin typeface="Impact" panose="020B0806030902050204" pitchFamily="34" charset="0"/>
              </a:rPr>
              <a:t>Se </a:t>
            </a:r>
            <a:r>
              <a:rPr lang="fi-FI" dirty="0">
                <a:latin typeface="Impact" panose="020B0806030902050204" pitchFamily="34" charset="0"/>
              </a:rPr>
              <a:t>tekee lapselle mahdolliseksi asioita, joihin hän ei vielä muuten kykene. </a:t>
            </a:r>
            <a:endParaRPr lang="fi-FI" dirty="0" smtClean="0">
              <a:latin typeface="Impact" panose="020B0806030902050204" pitchFamily="34" charset="0"/>
            </a:endParaRPr>
          </a:p>
          <a:p>
            <a:endParaRPr lang="fi-FI" dirty="0" smtClean="0">
              <a:latin typeface="Impact" panose="020B0806030902050204" pitchFamily="34" charset="0"/>
            </a:endParaRPr>
          </a:p>
          <a:p>
            <a:r>
              <a:rPr lang="fi-FI" dirty="0" smtClean="0">
                <a:latin typeface="Impact" panose="020B0806030902050204" pitchFamily="34" charset="0"/>
              </a:rPr>
              <a:t>Leikki </a:t>
            </a:r>
            <a:r>
              <a:rPr lang="fi-FI" dirty="0">
                <a:latin typeface="Impact" panose="020B0806030902050204" pitchFamily="34" charset="0"/>
              </a:rPr>
              <a:t>on myös kommunikaation keino, jolla lapsi on </a:t>
            </a:r>
            <a:r>
              <a:rPr lang="fi-FI" dirty="0" smtClean="0">
                <a:latin typeface="Impact" panose="020B0806030902050204" pitchFamily="34" charset="0"/>
              </a:rPr>
              <a:t>yhteydessä </a:t>
            </a:r>
            <a:r>
              <a:rPr lang="fi-FI" dirty="0">
                <a:latin typeface="Impact" panose="020B0806030902050204" pitchFamily="34" charset="0"/>
              </a:rPr>
              <a:t>muihin ja ympäröivään maailmaansa. </a:t>
            </a:r>
          </a:p>
        </p:txBody>
      </p:sp>
    </p:spTree>
    <p:extLst>
      <p:ext uri="{BB962C8B-B14F-4D97-AF65-F5344CB8AC3E}">
        <p14:creationId xmlns:p14="http://schemas.microsoft.com/office/powerpoint/2010/main" val="3929544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5867340"/>
          </a:xfrm>
        </p:spPr>
        <p:txBody>
          <a:bodyPr>
            <a:noAutofit/>
          </a:bodyPr>
          <a:lstStyle/>
          <a:p>
            <a:r>
              <a:rPr lang="fi-FI" sz="2800" dirty="0" smtClean="0"/>
              <a:t/>
            </a:r>
            <a:br>
              <a:rPr lang="fi-FI" sz="2800" dirty="0" smtClean="0"/>
            </a:br>
            <a:r>
              <a:rPr lang="fi-FI" sz="2800" dirty="0" smtClean="0"/>
              <a:t>Lapsi </a:t>
            </a:r>
            <a:r>
              <a:rPr lang="fi-FI" sz="2800" dirty="0"/>
              <a:t>leikkii aina kun hänellä on siihen mahdollisuus</a:t>
            </a:r>
            <a:r>
              <a:rPr lang="fi-FI" sz="2800" dirty="0" smtClean="0"/>
              <a:t>.</a:t>
            </a:r>
            <a:br>
              <a:rPr lang="fi-FI" sz="2800" dirty="0" smtClean="0"/>
            </a:br>
            <a:r>
              <a:rPr lang="fi-FI" sz="2800" dirty="0" smtClean="0"/>
              <a:t/>
            </a:r>
            <a:br>
              <a:rPr lang="fi-FI" sz="2800" dirty="0" smtClean="0"/>
            </a:br>
            <a:r>
              <a:rPr lang="fi-FI" sz="2800" dirty="0" smtClean="0"/>
              <a:t/>
            </a:r>
            <a:br>
              <a:rPr lang="fi-FI" sz="2800" dirty="0" smtClean="0"/>
            </a:br>
            <a:r>
              <a:rPr lang="fi-FI" sz="2800" dirty="0" smtClean="0"/>
              <a:t/>
            </a:r>
            <a:br>
              <a:rPr lang="fi-FI" sz="2800" dirty="0" smtClean="0"/>
            </a:br>
            <a:r>
              <a:rPr lang="fi-FI" sz="2800" dirty="0" smtClean="0"/>
              <a:t>Hän </a:t>
            </a:r>
            <a:r>
              <a:rPr lang="fi-FI" sz="2800" dirty="0"/>
              <a:t>nauttii leikistä ja hänellä on siihen vahva sisäinen motivaatio. </a:t>
            </a:r>
            <a:r>
              <a:rPr lang="fi-FI" sz="2800" dirty="0" smtClean="0"/>
              <a:t>Leikki tuottaa iloa </a:t>
            </a:r>
            <a:r>
              <a:rPr lang="fi-FI" sz="2800" smtClean="0"/>
              <a:t>ja mielihyvää.</a:t>
            </a:r>
            <a:r>
              <a:rPr lang="fi-FI" sz="2800" dirty="0" smtClean="0"/>
              <a:t/>
            </a:r>
            <a:br>
              <a:rPr lang="fi-FI" sz="2800" dirty="0" smtClean="0"/>
            </a:br>
            <a:r>
              <a:rPr lang="fi-FI" sz="2800" dirty="0"/>
              <a:t/>
            </a:r>
            <a:br>
              <a:rPr lang="fi-FI" sz="2800" dirty="0"/>
            </a:br>
            <a:r>
              <a:rPr lang="fi-FI" sz="2800" dirty="0" smtClean="0"/>
              <a:t/>
            </a:r>
            <a:br>
              <a:rPr lang="fi-FI" sz="2800" dirty="0" smtClean="0"/>
            </a:br>
            <a:r>
              <a:rPr lang="fi-FI" sz="2800" dirty="0" smtClean="0"/>
              <a:t>Monipuolinen </a:t>
            </a:r>
            <a:r>
              <a:rPr lang="fi-FI" sz="2800" dirty="0"/>
              <a:t>ympäristö ja välineet </a:t>
            </a:r>
            <a:r>
              <a:rPr lang="fi-FI" sz="2800" dirty="0" smtClean="0"/>
              <a:t>mahdollistavat </a:t>
            </a:r>
            <a:r>
              <a:rPr lang="fi-FI" sz="2800" dirty="0"/>
              <a:t>erilaiset leikit, joissa lapsi voi kehittää huomaamattaan monia taitoja. </a:t>
            </a:r>
          </a:p>
        </p:txBody>
      </p:sp>
    </p:spTree>
    <p:extLst>
      <p:ext uri="{BB962C8B-B14F-4D97-AF65-F5344CB8AC3E}">
        <p14:creationId xmlns:p14="http://schemas.microsoft.com/office/powerpoint/2010/main" val="3491007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5565191"/>
          </a:xfrm>
        </p:spPr>
        <p:txBody>
          <a:bodyPr>
            <a:normAutofit/>
          </a:bodyPr>
          <a:lstStyle/>
          <a:p>
            <a:r>
              <a:rPr lang="fi-FI" sz="2800" dirty="0" smtClean="0"/>
              <a:t/>
            </a:r>
            <a:br>
              <a:rPr lang="fi-FI" sz="2800" dirty="0" smtClean="0"/>
            </a:br>
            <a:r>
              <a:rPr lang="fi-FI" sz="2800" dirty="0" smtClean="0"/>
              <a:t>Leikkeihin </a:t>
            </a:r>
            <a:r>
              <a:rPr lang="fi-FI" sz="2800" dirty="0"/>
              <a:t>sisältyy vahvasti mielikuvitus. </a:t>
            </a:r>
            <a:r>
              <a:rPr lang="fi-FI" sz="2800" dirty="0" smtClean="0"/>
              <a:t/>
            </a:r>
            <a:br>
              <a:rPr lang="fi-FI" sz="2800" dirty="0" smtClean="0"/>
            </a:br>
            <a:r>
              <a:rPr lang="fi-FI" sz="2800" dirty="0" smtClean="0"/>
              <a:t/>
            </a:r>
            <a:br>
              <a:rPr lang="fi-FI" sz="2800" dirty="0" smtClean="0"/>
            </a:br>
            <a:r>
              <a:rPr lang="fi-FI" sz="2800" dirty="0"/>
              <a:t/>
            </a:r>
            <a:br>
              <a:rPr lang="fi-FI" sz="2800" dirty="0"/>
            </a:br>
            <a:r>
              <a:rPr lang="fi-FI" sz="2800" dirty="0" smtClean="0"/>
              <a:t>Se </a:t>
            </a:r>
            <a:r>
              <a:rPr lang="fi-FI" sz="2800" dirty="0"/>
              <a:t>on kykyä kuvitella asioita ja </a:t>
            </a:r>
            <a:r>
              <a:rPr lang="fi-FI" sz="2800" dirty="0" smtClean="0"/>
              <a:t>tapahtumia.</a:t>
            </a:r>
            <a:br>
              <a:rPr lang="fi-FI" sz="2800" dirty="0" smtClean="0"/>
            </a:br>
            <a:r>
              <a:rPr lang="fi-FI" sz="2800" dirty="0"/>
              <a:t/>
            </a:r>
            <a:br>
              <a:rPr lang="fi-FI" sz="2800" dirty="0"/>
            </a:br>
            <a:r>
              <a:rPr lang="fi-FI" sz="2800" dirty="0" smtClean="0"/>
              <a:t/>
            </a:r>
            <a:br>
              <a:rPr lang="fi-FI" sz="2800" dirty="0" smtClean="0"/>
            </a:br>
            <a:r>
              <a:rPr lang="fi-FI" sz="2800" dirty="0" smtClean="0"/>
              <a:t>Tunteilla </a:t>
            </a:r>
            <a:r>
              <a:rPr lang="fi-FI" sz="2800" dirty="0"/>
              <a:t>on merkittävä osansa mielikuvituksessa</a:t>
            </a:r>
            <a:r>
              <a:rPr lang="fi-FI" sz="2800" dirty="0" smtClean="0"/>
              <a:t>.</a:t>
            </a:r>
            <a:br>
              <a:rPr lang="fi-FI" sz="2800" dirty="0" smtClean="0"/>
            </a:br>
            <a:r>
              <a:rPr lang="fi-FI" sz="2800" dirty="0"/>
              <a:t/>
            </a:r>
            <a:br>
              <a:rPr lang="fi-FI" sz="2800" dirty="0"/>
            </a:br>
            <a:r>
              <a:rPr lang="fi-FI" sz="2800" dirty="0" smtClean="0"/>
              <a:t/>
            </a:r>
            <a:br>
              <a:rPr lang="fi-FI" sz="2800" dirty="0" smtClean="0"/>
            </a:br>
            <a:r>
              <a:rPr lang="fi-FI" sz="2800" dirty="0" smtClean="0"/>
              <a:t>Aikuisen </a:t>
            </a:r>
            <a:r>
              <a:rPr lang="fi-FI" sz="2800" dirty="0"/>
              <a:t>tulee ruokkia lapsen mielikuvitusta erilaisilla leikkiympäristöillä. </a:t>
            </a:r>
          </a:p>
        </p:txBody>
      </p:sp>
    </p:spTree>
    <p:extLst>
      <p:ext uri="{BB962C8B-B14F-4D97-AF65-F5344CB8AC3E}">
        <p14:creationId xmlns:p14="http://schemas.microsoft.com/office/powerpoint/2010/main" val="1180607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5207382"/>
          </a:xfrm>
        </p:spPr>
        <p:txBody>
          <a:bodyPr>
            <a:normAutofit/>
          </a:bodyPr>
          <a:lstStyle/>
          <a:p>
            <a:r>
              <a:rPr lang="fi-FI" dirty="0" smtClean="0"/>
              <a:t/>
            </a:r>
            <a:br>
              <a:rPr lang="fi-FI" dirty="0" smtClean="0"/>
            </a:br>
            <a:r>
              <a:rPr lang="fi-FI" dirty="0"/>
              <a:t/>
            </a:r>
            <a:br>
              <a:rPr lang="fi-FI" dirty="0"/>
            </a:br>
            <a:r>
              <a:rPr lang="fi-FI" dirty="0" smtClean="0"/>
              <a:t>Harjoittelu-</a:t>
            </a:r>
            <a:br>
              <a:rPr lang="fi-FI" dirty="0" smtClean="0"/>
            </a:br>
            <a:r>
              <a:rPr lang="fi-FI" dirty="0" smtClean="0"/>
              <a:t>leikki</a:t>
            </a:r>
            <a:br>
              <a:rPr lang="fi-FI" dirty="0" smtClean="0"/>
            </a:br>
            <a:r>
              <a:rPr lang="fi-FI" dirty="0" smtClean="0"/>
              <a:t>3 kk -</a:t>
            </a:r>
            <a:endParaRPr lang="fi-FI" dirty="0"/>
          </a:p>
        </p:txBody>
      </p:sp>
    </p:spTree>
    <p:extLst>
      <p:ext uri="{BB962C8B-B14F-4D97-AF65-F5344CB8AC3E}">
        <p14:creationId xmlns:p14="http://schemas.microsoft.com/office/powerpoint/2010/main" val="54979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3736391"/>
          </a:xfrm>
        </p:spPr>
        <p:txBody>
          <a:bodyPr>
            <a:normAutofit/>
          </a:bodyPr>
          <a:lstStyle/>
          <a:p>
            <a:r>
              <a:rPr lang="fi-FI" dirty="0" smtClean="0"/>
              <a:t/>
            </a:r>
            <a:br>
              <a:rPr lang="fi-FI" dirty="0" smtClean="0"/>
            </a:br>
            <a:r>
              <a:rPr lang="fi-FI" dirty="0"/>
              <a:t/>
            </a:r>
            <a:br>
              <a:rPr lang="fi-FI" dirty="0"/>
            </a:br>
            <a:r>
              <a:rPr lang="fi-FI" dirty="0" smtClean="0"/>
              <a:t>Esittävän leikin vaihe 2-3 v.</a:t>
            </a:r>
            <a:endParaRPr lang="fi-FI" dirty="0"/>
          </a:p>
        </p:txBody>
      </p:sp>
    </p:spTree>
    <p:extLst>
      <p:ext uri="{BB962C8B-B14F-4D97-AF65-F5344CB8AC3E}">
        <p14:creationId xmlns:p14="http://schemas.microsoft.com/office/powerpoint/2010/main" val="3428496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4952940"/>
          </a:xfrm>
        </p:spPr>
        <p:txBody>
          <a:bodyPr/>
          <a:lstStyle/>
          <a:p>
            <a:r>
              <a:rPr lang="fi-FI" dirty="0" smtClean="0"/>
              <a:t/>
            </a:r>
            <a:br>
              <a:rPr lang="fi-FI" dirty="0" smtClean="0"/>
            </a:br>
            <a:r>
              <a:rPr lang="fi-FI" dirty="0"/>
              <a:t/>
            </a:r>
            <a:br>
              <a:rPr lang="fi-FI" dirty="0"/>
            </a:br>
            <a:r>
              <a:rPr lang="fi-FI" dirty="0" smtClean="0"/>
              <a:t>Symbolileikki ,</a:t>
            </a:r>
            <a:br>
              <a:rPr lang="fi-FI" dirty="0" smtClean="0"/>
            </a:br>
            <a:r>
              <a:rPr lang="fi-FI" dirty="0" smtClean="0"/>
              <a:t>roolileikki</a:t>
            </a:r>
            <a:br>
              <a:rPr lang="fi-FI" dirty="0" smtClean="0"/>
            </a:br>
            <a:r>
              <a:rPr lang="fi-FI" dirty="0" smtClean="0"/>
              <a:t>3-4 v.</a:t>
            </a:r>
            <a:endParaRPr lang="fi-FI" dirty="0"/>
          </a:p>
        </p:txBody>
      </p:sp>
    </p:spTree>
    <p:extLst>
      <p:ext uri="{BB962C8B-B14F-4D97-AF65-F5344CB8AC3E}">
        <p14:creationId xmlns:p14="http://schemas.microsoft.com/office/powerpoint/2010/main" val="3640692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4865476"/>
          </a:xfrm>
        </p:spPr>
        <p:txBody>
          <a:bodyPr>
            <a:normAutofit/>
          </a:bodyPr>
          <a:lstStyle/>
          <a:p>
            <a:r>
              <a:rPr lang="fi-FI" dirty="0" smtClean="0"/>
              <a:t/>
            </a:r>
            <a:br>
              <a:rPr lang="fi-FI" dirty="0" smtClean="0"/>
            </a:br>
            <a:r>
              <a:rPr lang="fi-FI" dirty="0" smtClean="0"/>
              <a:t>Esinetoiminta-</a:t>
            </a:r>
            <a:br>
              <a:rPr lang="fi-FI" dirty="0" smtClean="0"/>
            </a:br>
            <a:r>
              <a:rPr lang="fi-FI" dirty="0" smtClean="0"/>
              <a:t>leikki </a:t>
            </a:r>
            <a:br>
              <a:rPr lang="fi-FI" dirty="0" smtClean="0"/>
            </a:br>
            <a:r>
              <a:rPr lang="fi-FI" dirty="0" smtClean="0"/>
              <a:t>6 kk- 2v.</a:t>
            </a:r>
            <a:br>
              <a:rPr lang="fi-FI" dirty="0" smtClean="0"/>
            </a:br>
            <a:endParaRPr lang="fi-FI" dirty="0"/>
          </a:p>
        </p:txBody>
      </p:sp>
    </p:spTree>
    <p:extLst>
      <p:ext uri="{BB962C8B-B14F-4D97-AF65-F5344CB8AC3E}">
        <p14:creationId xmlns:p14="http://schemas.microsoft.com/office/powerpoint/2010/main" val="264655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4666693"/>
          </a:xfrm>
        </p:spPr>
        <p:txBody>
          <a:bodyPr>
            <a:normAutofit/>
          </a:bodyPr>
          <a:lstStyle/>
          <a:p>
            <a:r>
              <a:rPr lang="fi-FI" dirty="0" smtClean="0"/>
              <a:t/>
            </a:r>
            <a:br>
              <a:rPr lang="fi-FI" dirty="0" smtClean="0"/>
            </a:br>
            <a:r>
              <a:rPr lang="fi-FI" dirty="0"/>
              <a:t/>
            </a:r>
            <a:br>
              <a:rPr lang="fi-FI" dirty="0"/>
            </a:br>
            <a:r>
              <a:rPr lang="fi-FI" dirty="0" smtClean="0"/>
              <a:t>Sääntöleikki</a:t>
            </a:r>
            <a:br>
              <a:rPr lang="fi-FI" dirty="0" smtClean="0"/>
            </a:br>
            <a:r>
              <a:rPr lang="fi-FI" dirty="0" smtClean="0"/>
              <a:t>5-7 v.</a:t>
            </a:r>
            <a:r>
              <a:rPr lang="fi-FI" dirty="0"/>
              <a:t/>
            </a:r>
            <a:br>
              <a:rPr lang="fi-FI" dirty="0"/>
            </a:br>
            <a:endParaRPr lang="fi-FI" dirty="0"/>
          </a:p>
        </p:txBody>
      </p:sp>
    </p:spTree>
    <p:extLst>
      <p:ext uri="{BB962C8B-B14F-4D97-AF65-F5344CB8AC3E}">
        <p14:creationId xmlns:p14="http://schemas.microsoft.com/office/powerpoint/2010/main" val="53507896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Merkki</Template>
  <TotalTime>17</TotalTime>
  <Words>63</Words>
  <Application>Microsoft Office PowerPoint</Application>
  <PresentationFormat>Laajakuva</PresentationFormat>
  <Paragraphs>19</Paragraphs>
  <Slides>10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Gill Sans MT</vt:lpstr>
      <vt:lpstr>Impact</vt:lpstr>
      <vt:lpstr>Badge</vt:lpstr>
      <vt:lpstr>LEIKKI</vt:lpstr>
      <vt:lpstr>leikki</vt:lpstr>
      <vt:lpstr> Lapsi leikkii aina kun hänellä on siihen mahdollisuus.    Hän nauttii leikistä ja hänellä on siihen vahva sisäinen motivaatio. Leikki tuottaa iloa ja mielihyvää.   Monipuolinen ympäristö ja välineet mahdollistavat erilaiset leikit, joissa lapsi voi kehittää huomaamattaan monia taitoja. </vt:lpstr>
      <vt:lpstr> Leikkeihin sisältyy vahvasti mielikuvitus.    Se on kykyä kuvitella asioita ja tapahtumia.   Tunteilla on merkittävä osansa mielikuvituksessa.   Aikuisen tulee ruokkia lapsen mielikuvitusta erilaisilla leikkiympäristöillä. </vt:lpstr>
      <vt:lpstr>  Harjoittelu- leikki 3 kk -</vt:lpstr>
      <vt:lpstr>  Esittävän leikin vaihe 2-3 v.</vt:lpstr>
      <vt:lpstr>  Symbolileikki , roolileikki 3-4 v.</vt:lpstr>
      <vt:lpstr> Esinetoiminta- leikki  6 kk- 2v. </vt:lpstr>
      <vt:lpstr>  Sääntöleikki 5-7 v. </vt:lpstr>
      <vt:lpstr>LEIKIN OHJAAJA   • Luo lapselle mahdollisuudet leikkiin erilaisilla ympäristöillä ja välineillä   • Kierrätys-materiaalit käyttöön   • Ole esimerkki   • Haasta lasta kokeilemaan uutta   • Kannusta, kehu ja ole läsnä  </vt:lpstr>
    </vt:vector>
  </TitlesOfParts>
  <Company>Kouvola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LEIKKI</dc:title>
  <dc:creator>Paronen Johanna</dc:creator>
  <cp:lastModifiedBy>Paronen Johanna</cp:lastModifiedBy>
  <cp:revision>15</cp:revision>
  <dcterms:created xsi:type="dcterms:W3CDTF">2019-12-05T13:01:27Z</dcterms:created>
  <dcterms:modified xsi:type="dcterms:W3CDTF">2019-12-05T13:24:54Z</dcterms:modified>
</cp:coreProperties>
</file>