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”Kirjoita lainaus tähän.”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eda.net" TargetMode="External"/><Relationship Id="rId3" Type="http://schemas.openxmlformats.org/officeDocument/2006/relationships/hyperlink" Target="http://www.ruka.fi" TargetMode="External"/><Relationship Id="rId4" Type="http://schemas.openxmlformats.org/officeDocument/2006/relationships/hyperlink" Target="http://www.norinkyla.fi" TargetMode="External"/><Relationship Id="rId5" Type="http://schemas.openxmlformats.org/officeDocument/2006/relationships/hyperlink" Target="http://www.korvenkota.com" TargetMode="External"/><Relationship Id="rId6" Type="http://schemas.openxmlformats.org/officeDocument/2006/relationships/hyperlink" Target="http://koululainen.fi" TargetMode="External"/><Relationship Id="rId7" Type="http://schemas.openxmlformats.org/officeDocument/2006/relationships/hyperlink" Target="http://suomenniittysiemen.valmistuskauppa.fi" TargetMode="External"/><Relationship Id="rId8" Type="http://schemas.openxmlformats.org/officeDocument/2006/relationships/hyperlink" Target="http://fi.wikipedia.org" TargetMode="External"/><Relationship Id="rId9" Type="http://schemas.openxmlformats.org/officeDocument/2006/relationships/hyperlink" Target="http://www.energiakeskus.com" TargetMode="External"/><Relationship Id="rId10" Type="http://schemas.openxmlformats.org/officeDocument/2006/relationships/hyperlink" Target="http://yle.fi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392721" y="2416777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VAARA-SUOMI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5135727" y="8921841"/>
            <a:ext cx="7849298" cy="812320"/>
          </a:xfrm>
          <a:prstGeom prst="rect">
            <a:avLst/>
          </a:prstGeom>
        </p:spPr>
        <p:txBody>
          <a:bodyPr/>
          <a:lstStyle/>
          <a:p>
            <a:pPr/>
            <a:r>
              <a:t>TEKIJÄT:Aura,Elli ja Micky.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ctrTitle"/>
          </p:nvPr>
        </p:nvSpPr>
        <p:spPr>
          <a:xfrm>
            <a:off x="1377381" y="-681941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KYSYMYKSET</a:t>
            </a:r>
          </a:p>
        </p:txBody>
      </p:sp>
      <p:sp>
        <p:nvSpPr>
          <p:cNvPr id="157" name="Shape 157"/>
          <p:cNvSpPr/>
          <p:nvPr>
            <p:ph type="subTitle" sz="quarter" idx="1"/>
          </p:nvPr>
        </p:nvSpPr>
        <p:spPr>
          <a:xfrm>
            <a:off x="1530783" y="3933764"/>
            <a:ext cx="10464801" cy="1663701"/>
          </a:xfrm>
          <a:prstGeom prst="rect">
            <a:avLst/>
          </a:prstGeom>
        </p:spPr>
        <p:txBody>
          <a:bodyPr/>
          <a:lstStyle/>
          <a:p>
            <a:pPr defTabSz="251460">
              <a:defRPr sz="1980"/>
            </a:pPr>
            <a:r>
              <a:t>1. MISSÄ VAARA-SUOMI SIJAITSEE?</a:t>
            </a:r>
          </a:p>
          <a:p>
            <a:pPr defTabSz="251460">
              <a:defRPr sz="1980"/>
            </a:pPr>
            <a:r>
              <a:t> 2.MITKÄ OVAT SUURIMMAT VAARAT?</a:t>
            </a:r>
          </a:p>
          <a:p>
            <a:pPr defTabSz="251460">
              <a:defRPr sz="1980"/>
            </a:pPr>
            <a:r>
              <a:t>3. MITKÄ OVAT VAARA-SUOMEN ELÄIMET JA KASVIT? ELÄIMIÄ JA KASVEJA ON YHTEENSÄ VIISI.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ctrTitle"/>
          </p:nvPr>
        </p:nvSpPr>
        <p:spPr>
          <a:xfrm>
            <a:off x="1270000" y="-850684"/>
            <a:ext cx="10464800" cy="2540001"/>
          </a:xfrm>
          <a:prstGeom prst="rect">
            <a:avLst/>
          </a:prstGeom>
        </p:spPr>
        <p:txBody>
          <a:bodyPr/>
          <a:lstStyle/>
          <a:p>
            <a:pPr/>
            <a:r>
              <a:t>VASTAUKSET</a:t>
            </a:r>
          </a:p>
        </p:txBody>
      </p:sp>
      <p:sp>
        <p:nvSpPr>
          <p:cNvPr id="160" name="Shape 16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2900">
              <a:defRPr sz="2700"/>
            </a:pPr>
            <a:r>
              <a:t>1. VAARA-SUOMI SIJAITSEE ITÄ-SUOMESSA.</a:t>
            </a:r>
          </a:p>
          <a:p>
            <a:pPr defTabSz="342900">
              <a:defRPr sz="2700"/>
            </a:pPr>
            <a:r>
              <a:t>2. RUKA JA KOLI.</a:t>
            </a:r>
          </a:p>
          <a:p>
            <a:pPr defTabSz="342900">
              <a:defRPr sz="2700"/>
            </a:pPr>
            <a:r>
              <a:t>3.SUSI, KARHU, MUSTIKKA, KANERVA JA KANTTARELLI.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484">
              <a:defRPr sz="5626"/>
            </a:lvl1pPr>
          </a:lstStyle>
          <a:p>
            <a:pPr/>
            <a:r>
              <a:t>VAARA-SUOMI SIJAITSEE ITÄ-SUOMESSA.</a:t>
            </a:r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287456" y="4983612"/>
            <a:ext cx="5994401" cy="3568701"/>
          </a:xfrm>
          <a:prstGeom prst="rect">
            <a:avLst/>
          </a:prstGeom>
        </p:spPr>
        <p:txBody>
          <a:bodyPr/>
          <a:lstStyle/>
          <a:p>
            <a:pPr/>
            <a:r>
              <a:t>Suurimpia kaupunkeja ovat Kajaani, Kuusamo ja Lieksa.</a:t>
            </a:r>
          </a:p>
        </p:txBody>
      </p:sp>
      <p:pic>
        <p:nvPicPr>
          <p:cNvPr id="124" name="4A4A715C-3FA8-4A79-AFD8-1A77CDEC5EE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1056" y="38010"/>
            <a:ext cx="4900041" cy="967758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09600" y="1162050"/>
            <a:ext cx="5994400" cy="3568700"/>
          </a:xfrm>
          <a:prstGeom prst="rect">
            <a:avLst/>
          </a:prstGeom>
        </p:spPr>
        <p:txBody>
          <a:bodyPr/>
          <a:lstStyle/>
          <a:p>
            <a:pPr defTabSz="333756">
              <a:defRPr sz="4234"/>
            </a:pPr>
            <a:r>
              <a:t>SUURIMPIA VESISTÖJÄ,</a:t>
            </a:r>
          </a:p>
          <a:p>
            <a:pPr defTabSz="333756">
              <a:defRPr sz="4234"/>
            </a:pPr>
            <a:r>
              <a:t>VAAROJA/</a:t>
            </a:r>
          </a:p>
          <a:p>
            <a:pPr defTabSz="333756">
              <a:defRPr sz="4234"/>
            </a:pPr>
            <a:r>
              <a:t>TUNTUREITA OVAT: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302796" y="4968272"/>
            <a:ext cx="5994401" cy="3568701"/>
          </a:xfrm>
          <a:prstGeom prst="rect">
            <a:avLst/>
          </a:prstGeom>
        </p:spPr>
        <p:txBody>
          <a:bodyPr/>
          <a:lstStyle/>
          <a:p>
            <a:pPr/>
            <a:r>
              <a:t>RUKATUNTURI JA KOLI</a:t>
            </a:r>
          </a:p>
          <a:p>
            <a:pPr/>
            <a:r>
              <a:t>JA SUURIMPIA VESISTÖJÄ OVAT: PIELINEN ja OULUJÄRVI.</a:t>
            </a:r>
          </a:p>
        </p:txBody>
      </p:sp>
      <p:pic>
        <p:nvPicPr>
          <p:cNvPr id="128" name="4A4A715C-3FA8-4A79-AFD8-1A77CDEC5EE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0787" y="723900"/>
            <a:ext cx="4064001" cy="8026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ALUEEN PÄÄELINKEI-NOT OVAT</a:t>
            </a:r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824362" y="4768850"/>
            <a:ext cx="5994401" cy="3568700"/>
          </a:xfrm>
          <a:prstGeom prst="rect">
            <a:avLst/>
          </a:prstGeom>
        </p:spPr>
        <p:txBody>
          <a:bodyPr/>
          <a:lstStyle/>
          <a:p>
            <a:pPr/>
            <a:r>
              <a:t>MATKAILU, RETKEILY JA METSÄTALOUS.</a:t>
            </a:r>
          </a:p>
        </p:txBody>
      </p:sp>
      <p:pic>
        <p:nvPicPr>
          <p:cNvPr id="132" name="47C71ED0-AD91-4DD7-BD56-CB85F0D9353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0584" y="1497396"/>
            <a:ext cx="5739033" cy="430427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40857" y="1162050"/>
            <a:ext cx="5994401" cy="3568700"/>
          </a:xfrm>
          <a:prstGeom prst="rect">
            <a:avLst/>
          </a:prstGeom>
        </p:spPr>
        <p:txBody>
          <a:bodyPr/>
          <a:lstStyle/>
          <a:p>
            <a:pPr/>
            <a:r>
              <a:t>NÄHTÄVYY-</a:t>
            </a:r>
          </a:p>
          <a:p>
            <a:pPr/>
            <a:r>
              <a:t>DET</a:t>
            </a:r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609600" y="4639778"/>
            <a:ext cx="5994400" cy="3568701"/>
          </a:xfrm>
          <a:prstGeom prst="rect">
            <a:avLst/>
          </a:prstGeom>
        </p:spPr>
        <p:txBody>
          <a:bodyPr/>
          <a:lstStyle/>
          <a:p>
            <a:pPr/>
            <a:r>
              <a:t>RUKA, KOLI JA METSÄT</a:t>
            </a:r>
          </a:p>
        </p:txBody>
      </p:sp>
      <p:pic>
        <p:nvPicPr>
          <p:cNvPr id="136" name="8F3D858A-00C5-405C-9E65-FA775079E06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9402" y="1791295"/>
            <a:ext cx="5881395" cy="392093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VAARA-SUOMEN MAISEMA</a:t>
            </a:r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456198" y="5084643"/>
            <a:ext cx="5994401" cy="3568701"/>
          </a:xfrm>
          <a:prstGeom prst="rect">
            <a:avLst/>
          </a:prstGeom>
        </p:spPr>
        <p:txBody>
          <a:bodyPr/>
          <a:lstStyle/>
          <a:p>
            <a:pPr/>
            <a:r>
              <a:t>SIELLÄ ON PALJON VAAROJA JA METSÄÄ. VAARAT OVAT ISOJA KUKKULOITA/MÄKIÄ/VUORIA.</a:t>
            </a:r>
          </a:p>
        </p:txBody>
      </p:sp>
      <p:pic>
        <p:nvPicPr>
          <p:cNvPr id="140" name="42D3A6CC-417C-4249-94E6-7D8C8A5682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9897" y="1753861"/>
            <a:ext cx="6492530" cy="432835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287456" y="2490296"/>
            <a:ext cx="5994401" cy="3568701"/>
          </a:xfrm>
          <a:prstGeom prst="rect">
            <a:avLst/>
          </a:prstGeom>
        </p:spPr>
        <p:txBody>
          <a:bodyPr/>
          <a:lstStyle>
            <a:lvl1pPr defTabSz="425195">
              <a:defRPr sz="5394"/>
            </a:lvl1pPr>
          </a:lstStyle>
          <a:p>
            <a:pPr/>
            <a:r>
              <a:t>VAARA-SUOMEN ELÄIMIÄ JA KASVEJA OVAT:</a:t>
            </a:r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287456" y="6097096"/>
            <a:ext cx="5994401" cy="3568701"/>
          </a:xfrm>
          <a:prstGeom prst="rect">
            <a:avLst/>
          </a:prstGeom>
        </p:spPr>
        <p:txBody>
          <a:bodyPr/>
          <a:lstStyle/>
          <a:p>
            <a:pPr/>
            <a:r>
              <a:t>KARHUJA JA SUSIA KASVIT OVAT MUSTIKKA, KANERVA JA KANTTARELLIT.</a:t>
            </a:r>
          </a:p>
        </p:txBody>
      </p:sp>
      <p:pic>
        <p:nvPicPr>
          <p:cNvPr id="144" name="D94E9EFE-3D38-4638-B868-88F750DE3FD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158" y="381690"/>
            <a:ext cx="3530187" cy="264431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5" name="88D1B730-E0A0-4B7C-9682-C9A3BD6773B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2549" y="323446"/>
            <a:ext cx="4536625" cy="2147189"/>
          </a:xfrm>
          <a:prstGeom prst="rect">
            <a:avLst/>
          </a:prstGeom>
          <a:ln w="88900">
            <a:miter lim="400000"/>
          </a:ln>
        </p:spPr>
      </p:pic>
      <p:pic>
        <p:nvPicPr>
          <p:cNvPr id="146" name="025DF873-FC00-4C23-9558-C4CA5F29EEE0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9569" y="421243"/>
            <a:ext cx="4270756" cy="1951596"/>
          </a:xfrm>
          <a:prstGeom prst="rect">
            <a:avLst/>
          </a:prstGeom>
          <a:ln w="88900">
            <a:miter lim="400000"/>
          </a:ln>
        </p:spPr>
      </p:pic>
      <p:pic>
        <p:nvPicPr>
          <p:cNvPr id="147" name="3A2B4CD8-6C92-4251-AE98-F4A63C56B846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1577" y="2471551"/>
            <a:ext cx="4938349" cy="2777821"/>
          </a:xfrm>
          <a:prstGeom prst="rect">
            <a:avLst/>
          </a:prstGeom>
          <a:ln w="88900">
            <a:miter lim="400000"/>
          </a:ln>
        </p:spPr>
      </p:pic>
      <p:pic>
        <p:nvPicPr>
          <p:cNvPr id="148" name="BDC29D6D-B767-47EA-9A08-287B1368511B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31289" y="5231138"/>
            <a:ext cx="5517622" cy="365326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609600" y="1162050"/>
            <a:ext cx="5994400" cy="3568700"/>
          </a:xfrm>
          <a:prstGeom prst="rect">
            <a:avLst/>
          </a:prstGeom>
        </p:spPr>
        <p:txBody>
          <a:bodyPr/>
          <a:lstStyle/>
          <a:p>
            <a:pPr defTabSz="420623">
              <a:defRPr sz="5336"/>
            </a:pPr>
            <a:r>
              <a:t>SIELLÄ ON MIELEN-</a:t>
            </a:r>
          </a:p>
          <a:p>
            <a:pPr defTabSz="420623">
              <a:defRPr sz="5336"/>
            </a:pPr>
            <a:r>
              <a:t>KIINTOISTA</a:t>
            </a:r>
          </a:p>
          <a:p>
            <a:pPr defTabSz="420623">
              <a:defRPr sz="5336"/>
            </a:pPr>
            <a:r>
              <a:t> </a:t>
            </a:r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609600" y="4931242"/>
            <a:ext cx="5994400" cy="3568701"/>
          </a:xfrm>
          <a:prstGeom prst="rect">
            <a:avLst/>
          </a:prstGeom>
        </p:spPr>
        <p:txBody>
          <a:bodyPr/>
          <a:lstStyle/>
          <a:p>
            <a:pPr/>
            <a:r>
              <a:t>KORKEAT MÄET, VESISTÖT JA HARVAAN ASUTTU ALUE.</a:t>
            </a:r>
          </a:p>
        </p:txBody>
      </p:sp>
      <p:pic>
        <p:nvPicPr>
          <p:cNvPr id="152" name="DC292789-5622-4E89-93BF-3ADB96C0898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416" y="1673461"/>
            <a:ext cx="6499673" cy="418579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393707" y="600498"/>
            <a:ext cx="12217386" cy="9057718"/>
          </a:xfrm>
          <a:prstGeom prst="rect">
            <a:avLst/>
          </a:prstGeom>
        </p:spPr>
        <p:txBody>
          <a:bodyPr/>
          <a:lstStyle/>
          <a:p>
            <a:pPr defTabSz="265175">
              <a:defRPr sz="4176"/>
            </a:pPr>
            <a:r>
              <a:t>LÄHTEET:</a:t>
            </a:r>
          </a:p>
          <a:p>
            <a:pPr defTabSz="265175">
              <a:defRPr sz="4176"/>
            </a:pPr>
            <a:r>
              <a:rPr u="sng">
                <a:hlinkClick r:id="rId2" invalidUrl="" action="" tgtFrame="" tooltip="" history="1" highlightClick="0" endSnd="0"/>
              </a:rPr>
              <a:t>peda.net</a:t>
            </a:r>
          </a:p>
          <a:p>
            <a:pPr defTabSz="265175">
              <a:defRPr sz="4176"/>
            </a:pPr>
            <a:r>
              <a:t>Pisara</a:t>
            </a:r>
          </a:p>
          <a:p>
            <a:pPr defTabSz="265175">
              <a:defRPr sz="4176"/>
            </a:pPr>
            <a:r>
              <a:rPr u="sng">
                <a:hlinkClick r:id="rId3" invalidUrl="" action="" tgtFrame="" tooltip="" history="1" highlightClick="0" endSnd="0"/>
              </a:rPr>
              <a:t>www.ruka.fi</a:t>
            </a:r>
          </a:p>
          <a:p>
            <a:pPr defTabSz="265175">
              <a:defRPr sz="4176"/>
            </a:pPr>
            <a:r>
              <a:rPr u="sng">
                <a:hlinkClick r:id="rId4" invalidUrl="" action="" tgtFrame="" tooltip="" history="1" highlightClick="0" endSnd="0"/>
              </a:rPr>
              <a:t>www.norinkyla.fi</a:t>
            </a:r>
          </a:p>
          <a:p>
            <a:pPr defTabSz="265175">
              <a:defRPr sz="4176"/>
            </a:pPr>
            <a:r>
              <a:rPr u="sng">
                <a:hlinkClick r:id="rId5" invalidUrl="" action="" tgtFrame="" tooltip="" history="1" highlightClick="0" endSnd="0"/>
              </a:rPr>
              <a:t>www.korvenkota.com</a:t>
            </a:r>
          </a:p>
          <a:p>
            <a:pPr defTabSz="265175">
              <a:defRPr sz="4176"/>
            </a:pPr>
            <a:r>
              <a:rPr u="sng">
                <a:hlinkClick r:id="rId6" invalidUrl="" action="" tgtFrame="" tooltip="" history="1" highlightClick="0" endSnd="0"/>
              </a:rPr>
              <a:t>koululainen.fi</a:t>
            </a:r>
          </a:p>
          <a:p>
            <a:pPr defTabSz="265175">
              <a:defRPr sz="4176"/>
            </a:pPr>
            <a:r>
              <a:rPr u="sng">
                <a:hlinkClick r:id="rId7" invalidUrl="" action="" tgtFrame="" tooltip="" history="1" highlightClick="0" endSnd="0"/>
              </a:rPr>
              <a:t>suomenniittysiemen.valmistuskauppa.fi</a:t>
            </a:r>
            <a:r>
              <a:t> </a:t>
            </a:r>
          </a:p>
          <a:p>
            <a:pPr defTabSz="265175">
              <a:defRPr sz="4176"/>
            </a:pPr>
            <a:r>
              <a:t> </a:t>
            </a:r>
            <a:r>
              <a:rPr u="sng">
                <a:hlinkClick r:id="rId8" invalidUrl="" action="" tgtFrame="" tooltip="" history="1" highlightClick="0" endSnd="0"/>
              </a:rPr>
              <a:t>fi.wikipedia.org</a:t>
            </a:r>
          </a:p>
          <a:p>
            <a:pPr defTabSz="265175">
              <a:defRPr sz="4176"/>
            </a:pPr>
            <a:r>
              <a:rPr u="sng">
                <a:hlinkClick r:id="rId9" invalidUrl="" action="" tgtFrame="" tooltip="" history="1" highlightClick="0" endSnd="0"/>
              </a:rPr>
              <a:t>www.energiakeskus.com</a:t>
            </a:r>
          </a:p>
          <a:p>
            <a:pPr defTabSz="265175">
              <a:defRPr sz="4176"/>
            </a:pPr>
            <a:r>
              <a:rPr u="sng">
                <a:hlinkClick r:id="rId10" invalidUrl="" action="" tgtFrame="" tooltip="" history="1" highlightClick="0" endSnd="0"/>
              </a:rPr>
              <a:t>YLE.fi</a:t>
            </a:r>
          </a:p>
          <a:p>
            <a:pPr defTabSz="265175">
              <a:defRPr sz="4176"/>
            </a:pPr>
            <a:r>
              <a:t>Peda.net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