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75" r:id="rId6"/>
    <p:sldId id="260" r:id="rId7"/>
    <p:sldId id="272" r:id="rId8"/>
    <p:sldId id="261" r:id="rId9"/>
    <p:sldId id="262" r:id="rId10"/>
    <p:sldId id="263" r:id="rId11"/>
    <p:sldId id="264" r:id="rId12"/>
    <p:sldId id="265" r:id="rId13"/>
    <p:sldId id="266" r:id="rId14"/>
    <p:sldId id="277" r:id="rId15"/>
    <p:sldId id="276" r:id="rId16"/>
    <p:sldId id="273" r:id="rId17"/>
    <p:sldId id="268" r:id="rId18"/>
    <p:sldId id="267" r:id="rId19"/>
    <p:sldId id="271" r:id="rId20"/>
    <p:sldId id="270" r:id="rId21"/>
    <p:sldId id="274"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2EFC5-59D2-4256-BF04-9D887F5242A7}" type="doc">
      <dgm:prSet loTypeId="urn:microsoft.com/office/officeart/2005/8/layout/radial1" loCatId="relationship" qsTypeId="urn:microsoft.com/office/officeart/2005/8/quickstyle/3d3" qsCatId="3D" csTypeId="urn:microsoft.com/office/officeart/2005/8/colors/accent1_2" csCatId="accent1" phldr="1"/>
      <dgm:spPr/>
      <dgm:t>
        <a:bodyPr/>
        <a:lstStyle/>
        <a:p>
          <a:endParaRPr lang="fi-FI"/>
        </a:p>
      </dgm:t>
    </dgm:pt>
    <dgm:pt modelId="{AD96EE01-9C1E-4A83-8B31-F0B02C9FBC1D}">
      <dgm:prSet phldrT="[Teksti]"/>
      <dgm:spPr/>
      <dgm:t>
        <a:bodyPr/>
        <a:lstStyle/>
        <a:p>
          <a:r>
            <a:rPr lang="fi-FI" dirty="0" smtClean="0"/>
            <a:t>Leikki</a:t>
          </a:r>
          <a:endParaRPr lang="fi-FI" dirty="0"/>
        </a:p>
      </dgm:t>
    </dgm:pt>
    <dgm:pt modelId="{E7711F75-CC90-46FB-81F0-D8B1E3790C78}" type="parTrans" cxnId="{37557513-EB24-479C-B2BE-3209D87F7D5F}">
      <dgm:prSet/>
      <dgm:spPr/>
      <dgm:t>
        <a:bodyPr/>
        <a:lstStyle/>
        <a:p>
          <a:endParaRPr lang="fi-FI"/>
        </a:p>
      </dgm:t>
    </dgm:pt>
    <dgm:pt modelId="{709C7911-8A9E-4382-BDB6-2522DB9D4E76}" type="sibTrans" cxnId="{37557513-EB24-479C-B2BE-3209D87F7D5F}">
      <dgm:prSet/>
      <dgm:spPr/>
      <dgm:t>
        <a:bodyPr/>
        <a:lstStyle/>
        <a:p>
          <a:endParaRPr lang="fi-FI"/>
        </a:p>
      </dgm:t>
    </dgm:pt>
    <dgm:pt modelId="{36FE1D4B-AEFE-43E7-9A4D-8BB633A01975}">
      <dgm:prSet phldrT="[Teksti]" custT="1"/>
      <dgm:spPr/>
      <dgm:t>
        <a:bodyPr/>
        <a:lstStyle/>
        <a:p>
          <a:r>
            <a:rPr lang="fi-FI" sz="1400" dirty="0" smtClean="0"/>
            <a:t>Kuviteltu maailma, joka heijastaa todellisuutta</a:t>
          </a:r>
          <a:endParaRPr lang="fi-FI" sz="1400" dirty="0"/>
        </a:p>
      </dgm:t>
    </dgm:pt>
    <dgm:pt modelId="{98430387-C54F-4477-A29B-E6FEB9B3223E}" type="parTrans" cxnId="{00AB9E2F-11B5-4C0E-9DCA-F696D6D619AD}">
      <dgm:prSet/>
      <dgm:spPr/>
      <dgm:t>
        <a:bodyPr/>
        <a:lstStyle/>
        <a:p>
          <a:endParaRPr lang="fi-FI"/>
        </a:p>
      </dgm:t>
    </dgm:pt>
    <dgm:pt modelId="{95A40DEC-1D96-4DF5-BDC7-5B0CE1F612F4}" type="sibTrans" cxnId="{00AB9E2F-11B5-4C0E-9DCA-F696D6D619AD}">
      <dgm:prSet/>
      <dgm:spPr/>
      <dgm:t>
        <a:bodyPr/>
        <a:lstStyle/>
        <a:p>
          <a:endParaRPr lang="fi-FI"/>
        </a:p>
      </dgm:t>
    </dgm:pt>
    <dgm:pt modelId="{7F306801-8A3B-493D-9B8D-A0A4C5D532C4}">
      <dgm:prSet phldrT="[Teksti]" custT="1"/>
      <dgm:spPr/>
      <dgm:t>
        <a:bodyPr/>
        <a:lstStyle/>
        <a:p>
          <a:r>
            <a:rPr lang="fi-FI" sz="1400" dirty="0" smtClean="0"/>
            <a:t>Ominainen tapa toimia</a:t>
          </a:r>
          <a:endParaRPr lang="fi-FI" sz="1400" dirty="0"/>
        </a:p>
      </dgm:t>
    </dgm:pt>
    <dgm:pt modelId="{8780B8C0-8C9B-4F44-A90B-B5CF95E1518C}" type="parTrans" cxnId="{1B44F107-B6C4-40C2-B0B8-8297F22DAACB}">
      <dgm:prSet/>
      <dgm:spPr/>
      <dgm:t>
        <a:bodyPr/>
        <a:lstStyle/>
        <a:p>
          <a:endParaRPr lang="fi-FI"/>
        </a:p>
      </dgm:t>
    </dgm:pt>
    <dgm:pt modelId="{C96886E7-5E8C-4B1B-9397-EFB36AFBF2F1}" type="sibTrans" cxnId="{1B44F107-B6C4-40C2-B0B8-8297F22DAACB}">
      <dgm:prSet/>
      <dgm:spPr/>
      <dgm:t>
        <a:bodyPr/>
        <a:lstStyle/>
        <a:p>
          <a:endParaRPr lang="fi-FI"/>
        </a:p>
      </dgm:t>
    </dgm:pt>
    <dgm:pt modelId="{DAEF5AB7-3C27-40E2-9166-E6EA27CF0AEB}">
      <dgm:prSet phldrT="[Teksti]" custT="1"/>
      <dgm:spPr/>
      <dgm:t>
        <a:bodyPr/>
        <a:lstStyle/>
        <a:p>
          <a:r>
            <a:rPr lang="fi-FI" sz="1400" dirty="0" smtClean="0"/>
            <a:t>Kommunikaation keino</a:t>
          </a:r>
          <a:endParaRPr lang="fi-FI" sz="1400" dirty="0"/>
        </a:p>
      </dgm:t>
    </dgm:pt>
    <dgm:pt modelId="{7C2B2DCD-FFF7-4AF8-96BF-F6C17F482DA9}" type="parTrans" cxnId="{0767D4DC-2913-4AB3-8881-264292B69A10}">
      <dgm:prSet/>
      <dgm:spPr/>
      <dgm:t>
        <a:bodyPr/>
        <a:lstStyle/>
        <a:p>
          <a:endParaRPr lang="fi-FI"/>
        </a:p>
      </dgm:t>
    </dgm:pt>
    <dgm:pt modelId="{E2FE703B-7159-455E-8C28-665547334FE0}" type="sibTrans" cxnId="{0767D4DC-2913-4AB3-8881-264292B69A10}">
      <dgm:prSet/>
      <dgm:spPr/>
      <dgm:t>
        <a:bodyPr/>
        <a:lstStyle/>
        <a:p>
          <a:endParaRPr lang="fi-FI"/>
        </a:p>
      </dgm:t>
    </dgm:pt>
    <dgm:pt modelId="{19FFEE7F-8589-4D48-B64D-9B1A6493ED93}">
      <dgm:prSet phldrT="[Teksti]"/>
      <dgm:spPr/>
      <dgm:t>
        <a:bodyPr/>
        <a:lstStyle/>
        <a:p>
          <a:r>
            <a:rPr lang="fi-FI" dirty="0" smtClean="0"/>
            <a:t>Pääasiallinen toiminnan muoto</a:t>
          </a:r>
          <a:endParaRPr lang="fi-FI" dirty="0"/>
        </a:p>
      </dgm:t>
    </dgm:pt>
    <dgm:pt modelId="{01DB1988-D3E9-4E7E-8755-8F55F8B37010}" type="parTrans" cxnId="{5A4CC894-2738-4214-853D-746E8523FD51}">
      <dgm:prSet/>
      <dgm:spPr/>
      <dgm:t>
        <a:bodyPr/>
        <a:lstStyle/>
        <a:p>
          <a:endParaRPr lang="fi-FI"/>
        </a:p>
      </dgm:t>
    </dgm:pt>
    <dgm:pt modelId="{262C654E-AF60-4A2E-A415-1F83C20556B1}" type="sibTrans" cxnId="{5A4CC894-2738-4214-853D-746E8523FD51}">
      <dgm:prSet/>
      <dgm:spPr/>
      <dgm:t>
        <a:bodyPr/>
        <a:lstStyle/>
        <a:p>
          <a:endParaRPr lang="fi-FI"/>
        </a:p>
      </dgm:t>
    </dgm:pt>
    <dgm:pt modelId="{F9F71A7C-769B-4BF4-8530-15C160499643}">
      <dgm:prSet/>
      <dgm:spPr/>
      <dgm:t>
        <a:bodyPr/>
        <a:lstStyle/>
        <a:p>
          <a:r>
            <a:rPr lang="fi-FI" dirty="0" smtClean="0"/>
            <a:t>Asioiden mahdollistaja</a:t>
          </a:r>
          <a:endParaRPr lang="fi-FI" dirty="0"/>
        </a:p>
      </dgm:t>
    </dgm:pt>
    <dgm:pt modelId="{9976DB26-A757-4FF8-8A7E-4B6E6BA11F2A}" type="parTrans" cxnId="{0D1F4F72-079C-4A5F-8AC1-1A6C944D6472}">
      <dgm:prSet/>
      <dgm:spPr/>
      <dgm:t>
        <a:bodyPr/>
        <a:lstStyle/>
        <a:p>
          <a:endParaRPr lang="fi-FI"/>
        </a:p>
      </dgm:t>
    </dgm:pt>
    <dgm:pt modelId="{0A72098A-B27D-4995-83C2-FCB7CB3F2A3C}" type="sibTrans" cxnId="{0D1F4F72-079C-4A5F-8AC1-1A6C944D6472}">
      <dgm:prSet/>
      <dgm:spPr/>
    </dgm:pt>
    <dgm:pt modelId="{3B1ECDF8-C7B3-4C46-A12A-1756FB3721A6}">
      <dgm:prSet/>
      <dgm:spPr/>
      <dgm:t>
        <a:bodyPr/>
        <a:lstStyle/>
        <a:p>
          <a:r>
            <a:rPr lang="fi-FI" dirty="0" smtClean="0"/>
            <a:t>Universaali ilmiö</a:t>
          </a:r>
          <a:endParaRPr lang="fi-FI" dirty="0"/>
        </a:p>
      </dgm:t>
    </dgm:pt>
    <dgm:pt modelId="{5C987B42-F722-4F45-AFD9-A3DD8514E98B}" type="parTrans" cxnId="{46B7865A-429A-401D-88D6-750106BD9B86}">
      <dgm:prSet/>
      <dgm:spPr/>
      <dgm:t>
        <a:bodyPr/>
        <a:lstStyle/>
        <a:p>
          <a:endParaRPr lang="fi-FI"/>
        </a:p>
      </dgm:t>
    </dgm:pt>
    <dgm:pt modelId="{A4A4A9DF-AC30-493D-8D88-D7015E6B0BA9}" type="sibTrans" cxnId="{46B7865A-429A-401D-88D6-750106BD9B86}">
      <dgm:prSet/>
      <dgm:spPr/>
    </dgm:pt>
    <dgm:pt modelId="{004685A5-A185-4869-9056-D59C995B0DA3}" type="pres">
      <dgm:prSet presAssocID="{FB52EFC5-59D2-4256-BF04-9D887F5242A7}" presName="cycle" presStyleCnt="0">
        <dgm:presLayoutVars>
          <dgm:chMax val="1"/>
          <dgm:dir/>
          <dgm:animLvl val="ctr"/>
          <dgm:resizeHandles val="exact"/>
        </dgm:presLayoutVars>
      </dgm:prSet>
      <dgm:spPr/>
    </dgm:pt>
    <dgm:pt modelId="{3E0E826E-6379-4F62-959C-55A78445353A}" type="pres">
      <dgm:prSet presAssocID="{AD96EE01-9C1E-4A83-8B31-F0B02C9FBC1D}" presName="centerShape" presStyleLbl="node0" presStyleIdx="0" presStyleCnt="1"/>
      <dgm:spPr/>
    </dgm:pt>
    <dgm:pt modelId="{E3FAEA07-5F3E-4D0F-851D-161E154D88D1}" type="pres">
      <dgm:prSet presAssocID="{98430387-C54F-4477-A29B-E6FEB9B3223E}" presName="Name9" presStyleLbl="parChTrans1D2" presStyleIdx="0" presStyleCnt="6"/>
      <dgm:spPr/>
    </dgm:pt>
    <dgm:pt modelId="{EDD628E2-339F-4C2D-B033-8EE088A1F17A}" type="pres">
      <dgm:prSet presAssocID="{98430387-C54F-4477-A29B-E6FEB9B3223E}" presName="connTx" presStyleLbl="parChTrans1D2" presStyleIdx="0" presStyleCnt="6"/>
      <dgm:spPr/>
    </dgm:pt>
    <dgm:pt modelId="{E6757A96-4521-4759-BB00-A5F5EF376029}" type="pres">
      <dgm:prSet presAssocID="{36FE1D4B-AEFE-43E7-9A4D-8BB633A01975}" presName="node" presStyleLbl="node1" presStyleIdx="0" presStyleCnt="6">
        <dgm:presLayoutVars>
          <dgm:bulletEnabled val="1"/>
        </dgm:presLayoutVars>
      </dgm:prSet>
      <dgm:spPr/>
      <dgm:t>
        <a:bodyPr/>
        <a:lstStyle/>
        <a:p>
          <a:endParaRPr lang="fi-FI"/>
        </a:p>
      </dgm:t>
    </dgm:pt>
    <dgm:pt modelId="{B0E641C1-13B7-464C-BA14-3CFC379CDE90}" type="pres">
      <dgm:prSet presAssocID="{8780B8C0-8C9B-4F44-A90B-B5CF95E1518C}" presName="Name9" presStyleLbl="parChTrans1D2" presStyleIdx="1" presStyleCnt="6"/>
      <dgm:spPr/>
    </dgm:pt>
    <dgm:pt modelId="{EA740D7D-3F94-4C08-86F9-9A3492319D17}" type="pres">
      <dgm:prSet presAssocID="{8780B8C0-8C9B-4F44-A90B-B5CF95E1518C}" presName="connTx" presStyleLbl="parChTrans1D2" presStyleIdx="1" presStyleCnt="6"/>
      <dgm:spPr/>
    </dgm:pt>
    <dgm:pt modelId="{27B2D4A5-AC05-4115-9B78-C339A649D680}" type="pres">
      <dgm:prSet presAssocID="{7F306801-8A3B-493D-9B8D-A0A4C5D532C4}" presName="node" presStyleLbl="node1" presStyleIdx="1" presStyleCnt="6">
        <dgm:presLayoutVars>
          <dgm:bulletEnabled val="1"/>
        </dgm:presLayoutVars>
      </dgm:prSet>
      <dgm:spPr/>
    </dgm:pt>
    <dgm:pt modelId="{DB292600-6650-481C-A76A-B0AA9FD0EAD4}" type="pres">
      <dgm:prSet presAssocID="{7C2B2DCD-FFF7-4AF8-96BF-F6C17F482DA9}" presName="Name9" presStyleLbl="parChTrans1D2" presStyleIdx="2" presStyleCnt="6"/>
      <dgm:spPr/>
    </dgm:pt>
    <dgm:pt modelId="{34B6D753-F00A-492C-B7E0-C982690BD076}" type="pres">
      <dgm:prSet presAssocID="{7C2B2DCD-FFF7-4AF8-96BF-F6C17F482DA9}" presName="connTx" presStyleLbl="parChTrans1D2" presStyleIdx="2" presStyleCnt="6"/>
      <dgm:spPr/>
    </dgm:pt>
    <dgm:pt modelId="{FED4D812-A0EE-41A6-9114-8E5ED75867F2}" type="pres">
      <dgm:prSet presAssocID="{DAEF5AB7-3C27-40E2-9166-E6EA27CF0AEB}" presName="node" presStyleLbl="node1" presStyleIdx="2" presStyleCnt="6">
        <dgm:presLayoutVars>
          <dgm:bulletEnabled val="1"/>
        </dgm:presLayoutVars>
      </dgm:prSet>
      <dgm:spPr/>
      <dgm:t>
        <a:bodyPr/>
        <a:lstStyle/>
        <a:p>
          <a:endParaRPr lang="fi-FI"/>
        </a:p>
      </dgm:t>
    </dgm:pt>
    <dgm:pt modelId="{A6B23706-0409-4D1B-9A03-91E4F5FDC0C6}" type="pres">
      <dgm:prSet presAssocID="{01DB1988-D3E9-4E7E-8755-8F55F8B37010}" presName="Name9" presStyleLbl="parChTrans1D2" presStyleIdx="3" presStyleCnt="6"/>
      <dgm:spPr/>
    </dgm:pt>
    <dgm:pt modelId="{8B67E833-7413-4658-A9F4-E9E8EF56BC32}" type="pres">
      <dgm:prSet presAssocID="{01DB1988-D3E9-4E7E-8755-8F55F8B37010}" presName="connTx" presStyleLbl="parChTrans1D2" presStyleIdx="3" presStyleCnt="6"/>
      <dgm:spPr/>
    </dgm:pt>
    <dgm:pt modelId="{BFF4FBB5-91B6-4DEB-8A2E-F30C0F92499F}" type="pres">
      <dgm:prSet presAssocID="{19FFEE7F-8589-4D48-B64D-9B1A6493ED93}" presName="node" presStyleLbl="node1" presStyleIdx="3" presStyleCnt="6">
        <dgm:presLayoutVars>
          <dgm:bulletEnabled val="1"/>
        </dgm:presLayoutVars>
      </dgm:prSet>
      <dgm:spPr/>
      <dgm:t>
        <a:bodyPr/>
        <a:lstStyle/>
        <a:p>
          <a:endParaRPr lang="fi-FI"/>
        </a:p>
      </dgm:t>
    </dgm:pt>
    <dgm:pt modelId="{61030851-C852-4390-8539-D25CA33FC1AF}" type="pres">
      <dgm:prSet presAssocID="{9976DB26-A757-4FF8-8A7E-4B6E6BA11F2A}" presName="Name9" presStyleLbl="parChTrans1D2" presStyleIdx="4" presStyleCnt="6"/>
      <dgm:spPr/>
    </dgm:pt>
    <dgm:pt modelId="{5205996A-50A1-47CE-B7F6-E434EB60EC7F}" type="pres">
      <dgm:prSet presAssocID="{9976DB26-A757-4FF8-8A7E-4B6E6BA11F2A}" presName="connTx" presStyleLbl="parChTrans1D2" presStyleIdx="4" presStyleCnt="6"/>
      <dgm:spPr/>
    </dgm:pt>
    <dgm:pt modelId="{2694D685-6378-46E3-9856-C3F1225B6FF0}" type="pres">
      <dgm:prSet presAssocID="{F9F71A7C-769B-4BF4-8530-15C160499643}" presName="node" presStyleLbl="node1" presStyleIdx="4" presStyleCnt="6">
        <dgm:presLayoutVars>
          <dgm:bulletEnabled val="1"/>
        </dgm:presLayoutVars>
      </dgm:prSet>
      <dgm:spPr/>
    </dgm:pt>
    <dgm:pt modelId="{777500DF-0FBF-4EFB-99B6-2FDDC332A781}" type="pres">
      <dgm:prSet presAssocID="{5C987B42-F722-4F45-AFD9-A3DD8514E98B}" presName="Name9" presStyleLbl="parChTrans1D2" presStyleIdx="5" presStyleCnt="6"/>
      <dgm:spPr/>
    </dgm:pt>
    <dgm:pt modelId="{25EB3DBC-90B7-4E39-8FBF-E07DD272238C}" type="pres">
      <dgm:prSet presAssocID="{5C987B42-F722-4F45-AFD9-A3DD8514E98B}" presName="connTx" presStyleLbl="parChTrans1D2" presStyleIdx="5" presStyleCnt="6"/>
      <dgm:spPr/>
    </dgm:pt>
    <dgm:pt modelId="{E9F2795F-2649-4212-93A9-C3D404BA6D33}" type="pres">
      <dgm:prSet presAssocID="{3B1ECDF8-C7B3-4C46-A12A-1756FB3721A6}" presName="node" presStyleLbl="node1" presStyleIdx="5" presStyleCnt="6">
        <dgm:presLayoutVars>
          <dgm:bulletEnabled val="1"/>
        </dgm:presLayoutVars>
      </dgm:prSet>
      <dgm:spPr/>
    </dgm:pt>
  </dgm:ptLst>
  <dgm:cxnLst>
    <dgm:cxn modelId="{38CA9E49-3A35-45EE-A706-F810F7E6DDA4}" type="presOf" srcId="{3B1ECDF8-C7B3-4C46-A12A-1756FB3721A6}" destId="{E9F2795F-2649-4212-93A9-C3D404BA6D33}" srcOrd="0" destOrd="0" presId="urn:microsoft.com/office/officeart/2005/8/layout/radial1"/>
    <dgm:cxn modelId="{D218AE93-B6F6-46F7-B5CF-0C2432CEF7D1}" type="presOf" srcId="{01DB1988-D3E9-4E7E-8755-8F55F8B37010}" destId="{8B67E833-7413-4658-A9F4-E9E8EF56BC32}" srcOrd="1" destOrd="0" presId="urn:microsoft.com/office/officeart/2005/8/layout/radial1"/>
    <dgm:cxn modelId="{AD35D9D7-4106-4D08-AC48-0144E0EF09F9}" type="presOf" srcId="{19FFEE7F-8589-4D48-B64D-9B1A6493ED93}" destId="{BFF4FBB5-91B6-4DEB-8A2E-F30C0F92499F}" srcOrd="0" destOrd="0" presId="urn:microsoft.com/office/officeart/2005/8/layout/radial1"/>
    <dgm:cxn modelId="{E015A0E9-9628-486D-837D-A31D8AAB432C}" type="presOf" srcId="{AD96EE01-9C1E-4A83-8B31-F0B02C9FBC1D}" destId="{3E0E826E-6379-4F62-959C-55A78445353A}" srcOrd="0" destOrd="0" presId="urn:microsoft.com/office/officeart/2005/8/layout/radial1"/>
    <dgm:cxn modelId="{9FA85DC6-7C46-450E-AD9F-323B27B8826D}" type="presOf" srcId="{7F306801-8A3B-493D-9B8D-A0A4C5D532C4}" destId="{27B2D4A5-AC05-4115-9B78-C339A649D680}" srcOrd="0" destOrd="0" presId="urn:microsoft.com/office/officeart/2005/8/layout/radial1"/>
    <dgm:cxn modelId="{1291BC64-A2FE-4640-9DE2-16304A6CA828}" type="presOf" srcId="{5C987B42-F722-4F45-AFD9-A3DD8514E98B}" destId="{777500DF-0FBF-4EFB-99B6-2FDDC332A781}" srcOrd="0" destOrd="0" presId="urn:microsoft.com/office/officeart/2005/8/layout/radial1"/>
    <dgm:cxn modelId="{B485674D-2203-4F7F-8E3D-C7EA03EF2F1D}" type="presOf" srcId="{98430387-C54F-4477-A29B-E6FEB9B3223E}" destId="{EDD628E2-339F-4C2D-B033-8EE088A1F17A}" srcOrd="1" destOrd="0" presId="urn:microsoft.com/office/officeart/2005/8/layout/radial1"/>
    <dgm:cxn modelId="{117C70E2-613F-4BBA-B872-7B4628E9F8DE}" type="presOf" srcId="{9976DB26-A757-4FF8-8A7E-4B6E6BA11F2A}" destId="{5205996A-50A1-47CE-B7F6-E434EB60EC7F}" srcOrd="1" destOrd="0" presId="urn:microsoft.com/office/officeart/2005/8/layout/radial1"/>
    <dgm:cxn modelId="{1084679B-4100-45DA-BDB6-90B54E91281B}" type="presOf" srcId="{DAEF5AB7-3C27-40E2-9166-E6EA27CF0AEB}" destId="{FED4D812-A0EE-41A6-9114-8E5ED75867F2}" srcOrd="0" destOrd="0" presId="urn:microsoft.com/office/officeart/2005/8/layout/radial1"/>
    <dgm:cxn modelId="{D4D5E020-D54D-413A-97CC-C4CD8E3C63D7}" type="presOf" srcId="{5C987B42-F722-4F45-AFD9-A3DD8514E98B}" destId="{25EB3DBC-90B7-4E39-8FBF-E07DD272238C}" srcOrd="1" destOrd="0" presId="urn:microsoft.com/office/officeart/2005/8/layout/radial1"/>
    <dgm:cxn modelId="{E5CAD57A-00A1-408A-9A49-662A1B235BEC}" type="presOf" srcId="{01DB1988-D3E9-4E7E-8755-8F55F8B37010}" destId="{A6B23706-0409-4D1B-9A03-91E4F5FDC0C6}" srcOrd="0" destOrd="0" presId="urn:microsoft.com/office/officeart/2005/8/layout/radial1"/>
    <dgm:cxn modelId="{46B7865A-429A-401D-88D6-750106BD9B86}" srcId="{AD96EE01-9C1E-4A83-8B31-F0B02C9FBC1D}" destId="{3B1ECDF8-C7B3-4C46-A12A-1756FB3721A6}" srcOrd="5" destOrd="0" parTransId="{5C987B42-F722-4F45-AFD9-A3DD8514E98B}" sibTransId="{A4A4A9DF-AC30-493D-8D88-D7015E6B0BA9}"/>
    <dgm:cxn modelId="{0D1F4F72-079C-4A5F-8AC1-1A6C944D6472}" srcId="{AD96EE01-9C1E-4A83-8B31-F0B02C9FBC1D}" destId="{F9F71A7C-769B-4BF4-8530-15C160499643}" srcOrd="4" destOrd="0" parTransId="{9976DB26-A757-4FF8-8A7E-4B6E6BA11F2A}" sibTransId="{0A72098A-B27D-4995-83C2-FCB7CB3F2A3C}"/>
    <dgm:cxn modelId="{5B26B428-E9E2-4270-8071-35E3D022A19C}" type="presOf" srcId="{8780B8C0-8C9B-4F44-A90B-B5CF95E1518C}" destId="{EA740D7D-3F94-4C08-86F9-9A3492319D17}" srcOrd="1" destOrd="0" presId="urn:microsoft.com/office/officeart/2005/8/layout/radial1"/>
    <dgm:cxn modelId="{0767D4DC-2913-4AB3-8881-264292B69A10}" srcId="{AD96EE01-9C1E-4A83-8B31-F0B02C9FBC1D}" destId="{DAEF5AB7-3C27-40E2-9166-E6EA27CF0AEB}" srcOrd="2" destOrd="0" parTransId="{7C2B2DCD-FFF7-4AF8-96BF-F6C17F482DA9}" sibTransId="{E2FE703B-7159-455E-8C28-665547334FE0}"/>
    <dgm:cxn modelId="{00AB9E2F-11B5-4C0E-9DCA-F696D6D619AD}" srcId="{AD96EE01-9C1E-4A83-8B31-F0B02C9FBC1D}" destId="{36FE1D4B-AEFE-43E7-9A4D-8BB633A01975}" srcOrd="0" destOrd="0" parTransId="{98430387-C54F-4477-A29B-E6FEB9B3223E}" sibTransId="{95A40DEC-1D96-4DF5-BDC7-5B0CE1F612F4}"/>
    <dgm:cxn modelId="{6C6B0465-EFA5-4A6C-9C98-91702A4161CF}" type="presOf" srcId="{7C2B2DCD-FFF7-4AF8-96BF-F6C17F482DA9}" destId="{34B6D753-F00A-492C-B7E0-C982690BD076}" srcOrd="1" destOrd="0" presId="urn:microsoft.com/office/officeart/2005/8/layout/radial1"/>
    <dgm:cxn modelId="{302CB0D1-5310-40B5-A24D-2D76ABB79AE0}" type="presOf" srcId="{F9F71A7C-769B-4BF4-8530-15C160499643}" destId="{2694D685-6378-46E3-9856-C3F1225B6FF0}" srcOrd="0" destOrd="0" presId="urn:microsoft.com/office/officeart/2005/8/layout/radial1"/>
    <dgm:cxn modelId="{37557513-EB24-479C-B2BE-3209D87F7D5F}" srcId="{FB52EFC5-59D2-4256-BF04-9D887F5242A7}" destId="{AD96EE01-9C1E-4A83-8B31-F0B02C9FBC1D}" srcOrd="0" destOrd="0" parTransId="{E7711F75-CC90-46FB-81F0-D8B1E3790C78}" sibTransId="{709C7911-8A9E-4382-BDB6-2522DB9D4E76}"/>
    <dgm:cxn modelId="{9BA91DAA-D836-4630-9A90-1AC5300D62F5}" type="presOf" srcId="{98430387-C54F-4477-A29B-E6FEB9B3223E}" destId="{E3FAEA07-5F3E-4D0F-851D-161E154D88D1}" srcOrd="0" destOrd="0" presId="urn:microsoft.com/office/officeart/2005/8/layout/radial1"/>
    <dgm:cxn modelId="{5546D0AD-7AFF-4D3B-838E-749C679F5C3B}" type="presOf" srcId="{8780B8C0-8C9B-4F44-A90B-B5CF95E1518C}" destId="{B0E641C1-13B7-464C-BA14-3CFC379CDE90}" srcOrd="0" destOrd="0" presId="urn:microsoft.com/office/officeart/2005/8/layout/radial1"/>
    <dgm:cxn modelId="{7C142A57-A97E-4A75-8769-FA4EFFD2CAA3}" type="presOf" srcId="{7C2B2DCD-FFF7-4AF8-96BF-F6C17F482DA9}" destId="{DB292600-6650-481C-A76A-B0AA9FD0EAD4}" srcOrd="0" destOrd="0" presId="urn:microsoft.com/office/officeart/2005/8/layout/radial1"/>
    <dgm:cxn modelId="{708ED2DE-F23F-49BA-936A-D943D224794A}" type="presOf" srcId="{FB52EFC5-59D2-4256-BF04-9D887F5242A7}" destId="{004685A5-A185-4869-9056-D59C995B0DA3}" srcOrd="0" destOrd="0" presId="urn:microsoft.com/office/officeart/2005/8/layout/radial1"/>
    <dgm:cxn modelId="{783528AD-AA90-4120-98F6-21F1CF77DD6E}" type="presOf" srcId="{36FE1D4B-AEFE-43E7-9A4D-8BB633A01975}" destId="{E6757A96-4521-4759-BB00-A5F5EF376029}" srcOrd="0" destOrd="0" presId="urn:microsoft.com/office/officeart/2005/8/layout/radial1"/>
    <dgm:cxn modelId="{6E0380AD-2449-4B77-AB65-50AF1B7648FC}" type="presOf" srcId="{9976DB26-A757-4FF8-8A7E-4B6E6BA11F2A}" destId="{61030851-C852-4390-8539-D25CA33FC1AF}" srcOrd="0" destOrd="0" presId="urn:microsoft.com/office/officeart/2005/8/layout/radial1"/>
    <dgm:cxn modelId="{5A4CC894-2738-4214-853D-746E8523FD51}" srcId="{AD96EE01-9C1E-4A83-8B31-F0B02C9FBC1D}" destId="{19FFEE7F-8589-4D48-B64D-9B1A6493ED93}" srcOrd="3" destOrd="0" parTransId="{01DB1988-D3E9-4E7E-8755-8F55F8B37010}" sibTransId="{262C654E-AF60-4A2E-A415-1F83C20556B1}"/>
    <dgm:cxn modelId="{1B44F107-B6C4-40C2-B0B8-8297F22DAACB}" srcId="{AD96EE01-9C1E-4A83-8B31-F0B02C9FBC1D}" destId="{7F306801-8A3B-493D-9B8D-A0A4C5D532C4}" srcOrd="1" destOrd="0" parTransId="{8780B8C0-8C9B-4F44-A90B-B5CF95E1518C}" sibTransId="{C96886E7-5E8C-4B1B-9397-EFB36AFBF2F1}"/>
    <dgm:cxn modelId="{2BFB5518-4901-424F-BE86-984879DE7B71}" type="presParOf" srcId="{004685A5-A185-4869-9056-D59C995B0DA3}" destId="{3E0E826E-6379-4F62-959C-55A78445353A}" srcOrd="0" destOrd="0" presId="urn:microsoft.com/office/officeart/2005/8/layout/radial1"/>
    <dgm:cxn modelId="{A0754BE4-9CD8-48E6-87ED-CBD4B8065946}" type="presParOf" srcId="{004685A5-A185-4869-9056-D59C995B0DA3}" destId="{E3FAEA07-5F3E-4D0F-851D-161E154D88D1}" srcOrd="1" destOrd="0" presId="urn:microsoft.com/office/officeart/2005/8/layout/radial1"/>
    <dgm:cxn modelId="{E62EDF2E-F174-4B5A-9846-B2113AF1ACF8}" type="presParOf" srcId="{E3FAEA07-5F3E-4D0F-851D-161E154D88D1}" destId="{EDD628E2-339F-4C2D-B033-8EE088A1F17A}" srcOrd="0" destOrd="0" presId="urn:microsoft.com/office/officeart/2005/8/layout/radial1"/>
    <dgm:cxn modelId="{6DE46EE3-24DC-44FC-A396-E1EA80D1628F}" type="presParOf" srcId="{004685A5-A185-4869-9056-D59C995B0DA3}" destId="{E6757A96-4521-4759-BB00-A5F5EF376029}" srcOrd="2" destOrd="0" presId="urn:microsoft.com/office/officeart/2005/8/layout/radial1"/>
    <dgm:cxn modelId="{58F1EFB0-F8C9-4D74-A2E3-346BC0D9AB62}" type="presParOf" srcId="{004685A5-A185-4869-9056-D59C995B0DA3}" destId="{B0E641C1-13B7-464C-BA14-3CFC379CDE90}" srcOrd="3" destOrd="0" presId="urn:microsoft.com/office/officeart/2005/8/layout/radial1"/>
    <dgm:cxn modelId="{2C23D2A8-7E3A-46FA-8F0D-735C6A9A3643}" type="presParOf" srcId="{B0E641C1-13B7-464C-BA14-3CFC379CDE90}" destId="{EA740D7D-3F94-4C08-86F9-9A3492319D17}" srcOrd="0" destOrd="0" presId="urn:microsoft.com/office/officeart/2005/8/layout/radial1"/>
    <dgm:cxn modelId="{EA74FC00-7351-45B7-9454-58E89486EAD1}" type="presParOf" srcId="{004685A5-A185-4869-9056-D59C995B0DA3}" destId="{27B2D4A5-AC05-4115-9B78-C339A649D680}" srcOrd="4" destOrd="0" presId="urn:microsoft.com/office/officeart/2005/8/layout/radial1"/>
    <dgm:cxn modelId="{BAFC7703-ED05-40D1-B4AE-80C18B8A2C33}" type="presParOf" srcId="{004685A5-A185-4869-9056-D59C995B0DA3}" destId="{DB292600-6650-481C-A76A-B0AA9FD0EAD4}" srcOrd="5" destOrd="0" presId="urn:microsoft.com/office/officeart/2005/8/layout/radial1"/>
    <dgm:cxn modelId="{DE89571F-E807-44DC-8508-05A34B6172ED}" type="presParOf" srcId="{DB292600-6650-481C-A76A-B0AA9FD0EAD4}" destId="{34B6D753-F00A-492C-B7E0-C982690BD076}" srcOrd="0" destOrd="0" presId="urn:microsoft.com/office/officeart/2005/8/layout/radial1"/>
    <dgm:cxn modelId="{365C32BB-7B14-4BD5-A21C-C8DCB80A95C7}" type="presParOf" srcId="{004685A5-A185-4869-9056-D59C995B0DA3}" destId="{FED4D812-A0EE-41A6-9114-8E5ED75867F2}" srcOrd="6" destOrd="0" presId="urn:microsoft.com/office/officeart/2005/8/layout/radial1"/>
    <dgm:cxn modelId="{BB5E7A09-A2F5-4933-9DBF-AA3F6972EC8A}" type="presParOf" srcId="{004685A5-A185-4869-9056-D59C995B0DA3}" destId="{A6B23706-0409-4D1B-9A03-91E4F5FDC0C6}" srcOrd="7" destOrd="0" presId="urn:microsoft.com/office/officeart/2005/8/layout/radial1"/>
    <dgm:cxn modelId="{52FA35F7-F823-495A-81D8-D2E1E19B8C43}" type="presParOf" srcId="{A6B23706-0409-4D1B-9A03-91E4F5FDC0C6}" destId="{8B67E833-7413-4658-A9F4-E9E8EF56BC32}" srcOrd="0" destOrd="0" presId="urn:microsoft.com/office/officeart/2005/8/layout/radial1"/>
    <dgm:cxn modelId="{E8826FF4-BA76-473E-BA3A-1EC1C281F4CD}" type="presParOf" srcId="{004685A5-A185-4869-9056-D59C995B0DA3}" destId="{BFF4FBB5-91B6-4DEB-8A2E-F30C0F92499F}" srcOrd="8" destOrd="0" presId="urn:microsoft.com/office/officeart/2005/8/layout/radial1"/>
    <dgm:cxn modelId="{8053F66C-4880-4E40-AE65-F2F631E53648}" type="presParOf" srcId="{004685A5-A185-4869-9056-D59C995B0DA3}" destId="{61030851-C852-4390-8539-D25CA33FC1AF}" srcOrd="9" destOrd="0" presId="urn:microsoft.com/office/officeart/2005/8/layout/radial1"/>
    <dgm:cxn modelId="{A846E38C-BEF8-46B2-9ECD-CFF17A3E91DB}" type="presParOf" srcId="{61030851-C852-4390-8539-D25CA33FC1AF}" destId="{5205996A-50A1-47CE-B7F6-E434EB60EC7F}" srcOrd="0" destOrd="0" presId="urn:microsoft.com/office/officeart/2005/8/layout/radial1"/>
    <dgm:cxn modelId="{628C889E-5CA1-4300-92B6-6C6D31AEBD5D}" type="presParOf" srcId="{004685A5-A185-4869-9056-D59C995B0DA3}" destId="{2694D685-6378-46E3-9856-C3F1225B6FF0}" srcOrd="10" destOrd="0" presId="urn:microsoft.com/office/officeart/2005/8/layout/radial1"/>
    <dgm:cxn modelId="{F724931A-1C64-4EB2-A501-279031ECF6E7}" type="presParOf" srcId="{004685A5-A185-4869-9056-D59C995B0DA3}" destId="{777500DF-0FBF-4EFB-99B6-2FDDC332A781}" srcOrd="11" destOrd="0" presId="urn:microsoft.com/office/officeart/2005/8/layout/radial1"/>
    <dgm:cxn modelId="{D2AD0D90-BB14-4FF3-99C8-E5C3F099789E}" type="presParOf" srcId="{777500DF-0FBF-4EFB-99B6-2FDDC332A781}" destId="{25EB3DBC-90B7-4E39-8FBF-E07DD272238C}" srcOrd="0" destOrd="0" presId="urn:microsoft.com/office/officeart/2005/8/layout/radial1"/>
    <dgm:cxn modelId="{495217E5-218A-44BE-AFF1-A68C9F8EFF81}" type="presParOf" srcId="{004685A5-A185-4869-9056-D59C995B0DA3}" destId="{E9F2795F-2649-4212-93A9-C3D404BA6D33}"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E826E-6379-4F62-959C-55A78445353A}">
      <dsp:nvSpPr>
        <dsp:cNvPr id="0" name=""/>
        <dsp:cNvSpPr/>
      </dsp:nvSpPr>
      <dsp:spPr>
        <a:xfrm>
          <a:off x="3317797" y="1963130"/>
          <a:ext cx="1492405" cy="149240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i-FI" sz="3300" kern="1200" dirty="0" smtClean="0"/>
            <a:t>Leikki</a:t>
          </a:r>
          <a:endParaRPr lang="fi-FI" sz="3300" kern="1200" dirty="0"/>
        </a:p>
      </dsp:txBody>
      <dsp:txXfrm>
        <a:off x="3536355" y="2181688"/>
        <a:ext cx="1055289" cy="1055289"/>
      </dsp:txXfrm>
    </dsp:sp>
    <dsp:sp modelId="{E3FAEA07-5F3E-4D0F-851D-161E154D88D1}">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4052718" y="1726216"/>
        <a:ext cx="22563" cy="22563"/>
      </dsp:txXfrm>
    </dsp:sp>
    <dsp:sp modelId="{E6757A96-4521-4759-BB00-A5F5EF376029}">
      <dsp:nvSpPr>
        <dsp:cNvPr id="0" name=""/>
        <dsp:cNvSpPr/>
      </dsp:nvSpPr>
      <dsp:spPr>
        <a:xfrm>
          <a:off x="3317797" y="19459"/>
          <a:ext cx="1492405" cy="1492405"/>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Kuviteltu maailma, joka heijastaa todellisuutta</a:t>
          </a:r>
          <a:endParaRPr lang="fi-FI" sz="1400" kern="1200" dirty="0"/>
        </a:p>
      </dsp:txBody>
      <dsp:txXfrm>
        <a:off x="3536355" y="238017"/>
        <a:ext cx="1055289" cy="1055289"/>
      </dsp:txXfrm>
    </dsp:sp>
    <dsp:sp modelId="{B0E641C1-13B7-464C-BA14-3CFC379CDE90}">
      <dsp:nvSpPr>
        <dsp:cNvPr id="0" name=""/>
        <dsp:cNvSpPr/>
      </dsp:nvSpPr>
      <dsp:spPr>
        <a:xfrm rot="19800000">
          <a:off x="4680001" y="2206890"/>
          <a:ext cx="451266" cy="33050"/>
        </a:xfrm>
        <a:custGeom>
          <a:avLst/>
          <a:gdLst/>
          <a:ahLst/>
          <a:cxnLst/>
          <a:rect l="0" t="0" r="0" b="0"/>
          <a:pathLst>
            <a:path>
              <a:moveTo>
                <a:pt x="0" y="16525"/>
              </a:moveTo>
              <a:lnTo>
                <a:pt x="451266" y="16525"/>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4894352" y="2212133"/>
        <a:ext cx="22563" cy="22563"/>
      </dsp:txXfrm>
    </dsp:sp>
    <dsp:sp modelId="{27B2D4A5-AC05-4115-9B78-C339A649D680}">
      <dsp:nvSpPr>
        <dsp:cNvPr id="0" name=""/>
        <dsp:cNvSpPr/>
      </dsp:nvSpPr>
      <dsp:spPr>
        <a:xfrm>
          <a:off x="5001066" y="991295"/>
          <a:ext cx="1492405" cy="1492405"/>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Ominainen tapa toimia</a:t>
          </a:r>
          <a:endParaRPr lang="fi-FI" sz="1400" kern="1200" dirty="0"/>
        </a:p>
      </dsp:txBody>
      <dsp:txXfrm>
        <a:off x="5219624" y="1209853"/>
        <a:ext cx="1055289" cy="1055289"/>
      </dsp:txXfrm>
    </dsp:sp>
    <dsp:sp modelId="{DB292600-6650-481C-A76A-B0AA9FD0EAD4}">
      <dsp:nvSpPr>
        <dsp:cNvPr id="0" name=""/>
        <dsp:cNvSpPr/>
      </dsp:nvSpPr>
      <dsp:spPr>
        <a:xfrm rot="1800000">
          <a:off x="4680001" y="3178726"/>
          <a:ext cx="451266" cy="33050"/>
        </a:xfrm>
        <a:custGeom>
          <a:avLst/>
          <a:gdLst/>
          <a:ahLst/>
          <a:cxnLst/>
          <a:rect l="0" t="0" r="0" b="0"/>
          <a:pathLst>
            <a:path>
              <a:moveTo>
                <a:pt x="0" y="16525"/>
              </a:moveTo>
              <a:lnTo>
                <a:pt x="451266" y="16525"/>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4894352" y="3183969"/>
        <a:ext cx="22563" cy="22563"/>
      </dsp:txXfrm>
    </dsp:sp>
    <dsp:sp modelId="{FED4D812-A0EE-41A6-9114-8E5ED75867F2}">
      <dsp:nvSpPr>
        <dsp:cNvPr id="0" name=""/>
        <dsp:cNvSpPr/>
      </dsp:nvSpPr>
      <dsp:spPr>
        <a:xfrm>
          <a:off x="5001066" y="2934966"/>
          <a:ext cx="1492405" cy="1492405"/>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sz="1400" kern="1200" dirty="0" smtClean="0"/>
            <a:t>Kommunikaation keino</a:t>
          </a:r>
          <a:endParaRPr lang="fi-FI" sz="1400" kern="1200" dirty="0"/>
        </a:p>
      </dsp:txBody>
      <dsp:txXfrm>
        <a:off x="5219624" y="3153524"/>
        <a:ext cx="1055289" cy="1055289"/>
      </dsp:txXfrm>
    </dsp:sp>
    <dsp:sp modelId="{A6B23706-0409-4D1B-9A03-91E4F5FDC0C6}">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a:off x="4052718" y="3669887"/>
        <a:ext cx="22563" cy="22563"/>
      </dsp:txXfrm>
    </dsp:sp>
    <dsp:sp modelId="{BFF4FBB5-91B6-4DEB-8A2E-F30C0F92499F}">
      <dsp:nvSpPr>
        <dsp:cNvPr id="0" name=""/>
        <dsp:cNvSpPr/>
      </dsp:nvSpPr>
      <dsp:spPr>
        <a:xfrm>
          <a:off x="3317797" y="3906802"/>
          <a:ext cx="1492405" cy="1492405"/>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i-FI" sz="1500" kern="1200" dirty="0" smtClean="0"/>
            <a:t>Pääasiallinen toiminnan muoto</a:t>
          </a:r>
          <a:endParaRPr lang="fi-FI" sz="1500" kern="1200" dirty="0"/>
        </a:p>
      </dsp:txBody>
      <dsp:txXfrm>
        <a:off x="3536355" y="4125360"/>
        <a:ext cx="1055289" cy="1055289"/>
      </dsp:txXfrm>
    </dsp:sp>
    <dsp:sp modelId="{61030851-C852-4390-8539-D25CA33FC1AF}">
      <dsp:nvSpPr>
        <dsp:cNvPr id="0" name=""/>
        <dsp:cNvSpPr/>
      </dsp:nvSpPr>
      <dsp:spPr>
        <a:xfrm rot="9000000">
          <a:off x="2996732" y="3178726"/>
          <a:ext cx="451266" cy="33050"/>
        </a:xfrm>
        <a:custGeom>
          <a:avLst/>
          <a:gdLst/>
          <a:ahLst/>
          <a:cxnLst/>
          <a:rect l="0" t="0" r="0" b="0"/>
          <a:pathLst>
            <a:path>
              <a:moveTo>
                <a:pt x="0" y="16525"/>
              </a:moveTo>
              <a:lnTo>
                <a:pt x="451266" y="16525"/>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rot="10800000">
        <a:off x="3211083" y="3183969"/>
        <a:ext cx="22563" cy="22563"/>
      </dsp:txXfrm>
    </dsp:sp>
    <dsp:sp modelId="{2694D685-6378-46E3-9856-C3F1225B6FF0}">
      <dsp:nvSpPr>
        <dsp:cNvPr id="0" name=""/>
        <dsp:cNvSpPr/>
      </dsp:nvSpPr>
      <dsp:spPr>
        <a:xfrm>
          <a:off x="1634528" y="2934966"/>
          <a:ext cx="1492405" cy="1492405"/>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i-FI" sz="1500" kern="1200" dirty="0" smtClean="0"/>
            <a:t>Asioiden mahdollistaja</a:t>
          </a:r>
          <a:endParaRPr lang="fi-FI" sz="1500" kern="1200" dirty="0"/>
        </a:p>
      </dsp:txBody>
      <dsp:txXfrm>
        <a:off x="1853086" y="3153524"/>
        <a:ext cx="1055289" cy="1055289"/>
      </dsp:txXfrm>
    </dsp:sp>
    <dsp:sp modelId="{777500DF-0FBF-4EFB-99B6-2FDDC332A781}">
      <dsp:nvSpPr>
        <dsp:cNvPr id="0" name=""/>
        <dsp:cNvSpPr/>
      </dsp:nvSpPr>
      <dsp:spPr>
        <a:xfrm rot="12600000">
          <a:off x="2996732" y="2206890"/>
          <a:ext cx="451266" cy="33050"/>
        </a:xfrm>
        <a:custGeom>
          <a:avLst/>
          <a:gdLst/>
          <a:ahLst/>
          <a:cxnLst/>
          <a:rect l="0" t="0" r="0" b="0"/>
          <a:pathLst>
            <a:path>
              <a:moveTo>
                <a:pt x="0" y="16525"/>
              </a:moveTo>
              <a:lnTo>
                <a:pt x="451266" y="16525"/>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i-FI" sz="500" kern="1200"/>
        </a:p>
      </dsp:txBody>
      <dsp:txXfrm rot="10800000">
        <a:off x="3211083" y="2212133"/>
        <a:ext cx="22563" cy="22563"/>
      </dsp:txXfrm>
    </dsp:sp>
    <dsp:sp modelId="{E9F2795F-2649-4212-93A9-C3D404BA6D33}">
      <dsp:nvSpPr>
        <dsp:cNvPr id="0" name=""/>
        <dsp:cNvSpPr/>
      </dsp:nvSpPr>
      <dsp:spPr>
        <a:xfrm>
          <a:off x="1634528" y="991295"/>
          <a:ext cx="1492405" cy="1492405"/>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i-FI" sz="1500" kern="1200" dirty="0" smtClean="0"/>
            <a:t>Universaali ilmiö</a:t>
          </a:r>
          <a:endParaRPr lang="fi-FI" sz="1500" kern="1200" dirty="0"/>
        </a:p>
      </dsp:txBody>
      <dsp:txXfrm>
        <a:off x="1853086" y="1209853"/>
        <a:ext cx="1055289" cy="1055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5/15/2021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5/15/2021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i-FI" smtClean="0"/>
              <a:t>Muokkaa perustyyl. napsautt.</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i-FI" smtClean="0"/>
              <a:t>Muokkaa perustyyl. napsautt.</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5/15/2021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dirty="0"/>
              <a:pPr/>
              <a:t>5/15/2021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i-FI" smtClean="0"/>
              <a:t>Muokkaa perustyyl. napsautt.</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5/15/2021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reena.yle.fi/1-1626437" TargetMode="External"/><Relationship Id="rId2" Type="http://schemas.openxmlformats.org/officeDocument/2006/relationships/hyperlink" Target="https://areena.yle.fi/1-230376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dn.mll.fi/prod/2021/04/30150225/leikki-huoneentaulu_a4.pdf" TargetMode="External"/><Relationship Id="rId2" Type="http://schemas.openxmlformats.org/officeDocument/2006/relationships/hyperlink" Target="https://www.leikkipankki.fi/Leikit/Tiedot/1066" TargetMode="External"/><Relationship Id="rId1" Type="http://schemas.openxmlformats.org/officeDocument/2006/relationships/slideLayout" Target="../slideLayouts/slideLayout2.xml"/><Relationship Id="rId4" Type="http://schemas.openxmlformats.org/officeDocument/2006/relationships/hyperlink" Target="https://www.leikkipankki.fi/hak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ll.fi/blogi/aikuinen-osaatko-leikki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ax7gxV-z0c" TargetMode="External"/><Relationship Id="rId2" Type="http://schemas.openxmlformats.org/officeDocument/2006/relationships/hyperlink" Target="https://www.perinneleikit.fi/leikit/" TargetMode="External"/><Relationship Id="rId1" Type="http://schemas.openxmlformats.org/officeDocument/2006/relationships/slideLayout" Target="../slideLayouts/slideLayout2.xml"/><Relationship Id="rId4" Type="http://schemas.openxmlformats.org/officeDocument/2006/relationships/hyperlink" Target="https://www.youtube.com/watch?v=sW4JA9ScsV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Leikki</a:t>
            </a:r>
            <a:endParaRPr lang="fi-FI" dirty="0"/>
          </a:p>
        </p:txBody>
      </p:sp>
      <p:sp>
        <p:nvSpPr>
          <p:cNvPr id="3" name="Alaotsikko 2"/>
          <p:cNvSpPr>
            <a:spLocks noGrp="1"/>
          </p:cNvSpPr>
          <p:nvPr>
            <p:ph type="subTitle" idx="1"/>
          </p:nvPr>
        </p:nvSpPr>
        <p:spPr/>
        <p:txBody>
          <a:bodyPr/>
          <a:lstStyle/>
          <a:p>
            <a:r>
              <a:rPr lang="fi-FI" dirty="0" err="1" smtClean="0"/>
              <a:t>Lakho</a:t>
            </a:r>
            <a:r>
              <a:rPr lang="fi-FI" dirty="0" smtClean="0"/>
              <a:t> 2 / Jenni </a:t>
            </a:r>
            <a:r>
              <a:rPr lang="fi-FI" dirty="0" err="1" smtClean="0"/>
              <a:t>paukkuri</a:t>
            </a:r>
            <a:endParaRPr lang="fi-FI" dirty="0"/>
          </a:p>
        </p:txBody>
      </p:sp>
      <p:pic>
        <p:nvPicPr>
          <p:cNvPr id="4" name="Kuva 3" descr="Leikki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165" y="3154012"/>
            <a:ext cx="3657600" cy="3191256"/>
          </a:xfrm>
          <a:prstGeom prst="rect">
            <a:avLst/>
          </a:prstGeom>
        </p:spPr>
      </p:pic>
    </p:spTree>
    <p:extLst>
      <p:ext uri="{BB962C8B-B14F-4D97-AF65-F5344CB8AC3E}">
        <p14:creationId xmlns:p14="http://schemas.microsoft.com/office/powerpoint/2010/main" val="294976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esinetoimintaleikki</a:t>
            </a:r>
            <a:endParaRPr lang="fi-FI" dirty="0"/>
          </a:p>
        </p:txBody>
      </p:sp>
      <p:sp>
        <p:nvSpPr>
          <p:cNvPr id="3" name="Sisällön paikkamerkki 2"/>
          <p:cNvSpPr>
            <a:spLocks noGrp="1"/>
          </p:cNvSpPr>
          <p:nvPr>
            <p:ph idx="1"/>
          </p:nvPr>
        </p:nvSpPr>
        <p:spPr/>
        <p:txBody>
          <a:bodyPr>
            <a:normAutofit/>
          </a:bodyPr>
          <a:lstStyle/>
          <a:p>
            <a:r>
              <a:rPr lang="fi-FI" sz="2400" dirty="0" smtClean="0"/>
              <a:t>6kk-2v</a:t>
            </a:r>
          </a:p>
          <a:p>
            <a:r>
              <a:rPr lang="fi-FI" sz="2400" dirty="0" smtClean="0"/>
              <a:t>Aikuisen mallin myötä opitaan ymmärtämään, miten leluja käytetään</a:t>
            </a:r>
          </a:p>
          <a:p>
            <a:r>
              <a:rPr lang="fi-FI" sz="2400" dirty="0" smtClean="0"/>
              <a:t>Arjessa näkyvät esineet kiinnostavat</a:t>
            </a:r>
          </a:p>
          <a:p>
            <a:r>
              <a:rPr lang="fi-FI" sz="2400" dirty="0" smtClean="0"/>
              <a:t>2-vuotiaana opitaan käyttämään korvaavia esineitä kuten puunpalanen tai keppi toimii puhelimena</a:t>
            </a:r>
            <a:endParaRPr lang="fi-FI" sz="2400" dirty="0"/>
          </a:p>
        </p:txBody>
      </p:sp>
    </p:spTree>
    <p:extLst>
      <p:ext uri="{BB962C8B-B14F-4D97-AF65-F5344CB8AC3E}">
        <p14:creationId xmlns:p14="http://schemas.microsoft.com/office/powerpoint/2010/main" val="137547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Esittävän leikin vaihe</a:t>
            </a:r>
            <a:endParaRPr lang="fi-FI" dirty="0"/>
          </a:p>
        </p:txBody>
      </p:sp>
      <p:sp>
        <p:nvSpPr>
          <p:cNvPr id="3" name="Sisällön paikkamerkki 2"/>
          <p:cNvSpPr>
            <a:spLocks noGrp="1"/>
          </p:cNvSpPr>
          <p:nvPr>
            <p:ph idx="1"/>
          </p:nvPr>
        </p:nvSpPr>
        <p:spPr/>
        <p:txBody>
          <a:bodyPr>
            <a:normAutofit/>
          </a:bodyPr>
          <a:lstStyle/>
          <a:p>
            <a:r>
              <a:rPr lang="fi-FI" sz="2400" dirty="0" smtClean="0"/>
              <a:t>2-3v</a:t>
            </a:r>
          </a:p>
          <a:p>
            <a:r>
              <a:rPr lang="fi-FI" sz="2400" dirty="0" smtClean="0"/>
              <a:t>Koetut tilanteet ja toiminnot tulevat leikkeihin</a:t>
            </a:r>
          </a:p>
          <a:p>
            <a:r>
              <a:rPr lang="fi-FI" sz="2400" dirty="0" smtClean="0"/>
              <a:t>Aikuisella rooli kannustajana ja leikin eteenpäin viejänä ja rikastuttajana</a:t>
            </a:r>
            <a:endParaRPr lang="fi-FI" sz="2400" dirty="0"/>
          </a:p>
        </p:txBody>
      </p:sp>
    </p:spTree>
    <p:extLst>
      <p:ext uri="{BB962C8B-B14F-4D97-AF65-F5344CB8AC3E}">
        <p14:creationId xmlns:p14="http://schemas.microsoft.com/office/powerpoint/2010/main" val="26446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650" y="2017104"/>
            <a:ext cx="2758727" cy="3678303"/>
          </a:xfrm>
          <a:prstGeom prst="rect">
            <a:avLst/>
          </a:prstGeom>
        </p:spPr>
      </p:pic>
      <p:sp>
        <p:nvSpPr>
          <p:cNvPr id="2" name="Otsikko 1"/>
          <p:cNvSpPr>
            <a:spLocks noGrp="1"/>
          </p:cNvSpPr>
          <p:nvPr>
            <p:ph type="title"/>
          </p:nvPr>
        </p:nvSpPr>
        <p:spPr/>
        <p:txBody>
          <a:bodyPr/>
          <a:lstStyle/>
          <a:p>
            <a:r>
              <a:rPr lang="fi-FI" dirty="0" smtClean="0"/>
              <a:t>Symbolileikki ja roolileikki</a:t>
            </a:r>
            <a:endParaRPr lang="fi-FI" dirty="0"/>
          </a:p>
        </p:txBody>
      </p:sp>
      <p:sp>
        <p:nvSpPr>
          <p:cNvPr id="3" name="Sisällön paikkamerkki 2"/>
          <p:cNvSpPr>
            <a:spLocks noGrp="1"/>
          </p:cNvSpPr>
          <p:nvPr>
            <p:ph idx="1"/>
          </p:nvPr>
        </p:nvSpPr>
        <p:spPr>
          <a:xfrm>
            <a:off x="581193" y="2180497"/>
            <a:ext cx="7530842" cy="3514910"/>
          </a:xfrm>
        </p:spPr>
        <p:txBody>
          <a:bodyPr>
            <a:normAutofit/>
          </a:bodyPr>
          <a:lstStyle/>
          <a:p>
            <a:r>
              <a:rPr lang="fi-FI" sz="2400" dirty="0" smtClean="0"/>
              <a:t>3-4v</a:t>
            </a:r>
          </a:p>
          <a:p>
            <a:r>
              <a:rPr lang="fi-FI" sz="2400" dirty="0" smtClean="0"/>
              <a:t>Opitaan käyttämään esineitä niiden käyttötarkoituksen mukaan</a:t>
            </a:r>
          </a:p>
          <a:p>
            <a:r>
              <a:rPr lang="fi-FI" sz="2400" dirty="0" smtClean="0"/>
              <a:t>Leikkimielikuvat käytössä</a:t>
            </a:r>
          </a:p>
          <a:p>
            <a:r>
              <a:rPr lang="fi-FI" sz="2400" dirty="0" smtClean="0"/>
              <a:t>Osataan asettua johonkin rooliin ja muuttaa tapoja/tekoja roolin mukaiseksi</a:t>
            </a:r>
          </a:p>
          <a:p>
            <a:r>
              <a:rPr lang="fi-FI" sz="2400" dirty="0" smtClean="0"/>
              <a:t>Leikin juonta kerrotaan: ” Nyt </a:t>
            </a:r>
            <a:r>
              <a:rPr lang="fi-FI" sz="2400" dirty="0" err="1" smtClean="0"/>
              <a:t>tää</a:t>
            </a:r>
            <a:r>
              <a:rPr lang="fi-FI" sz="2400" dirty="0" smtClean="0"/>
              <a:t> </a:t>
            </a:r>
            <a:r>
              <a:rPr lang="fi-FI" sz="2400" dirty="0" err="1" smtClean="0"/>
              <a:t>sanois</a:t>
            </a:r>
            <a:r>
              <a:rPr lang="fi-FI" sz="2400" dirty="0" smtClean="0"/>
              <a:t>, et mennään..”</a:t>
            </a:r>
            <a:endParaRPr lang="fi-FI" sz="2400" dirty="0"/>
          </a:p>
        </p:txBody>
      </p:sp>
    </p:spTree>
    <p:extLst>
      <p:ext uri="{BB962C8B-B14F-4D97-AF65-F5344CB8AC3E}">
        <p14:creationId xmlns:p14="http://schemas.microsoft.com/office/powerpoint/2010/main" val="98329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sääntöleikki</a:t>
            </a:r>
            <a:endParaRPr lang="fi-FI" dirty="0"/>
          </a:p>
        </p:txBody>
      </p:sp>
      <p:sp>
        <p:nvSpPr>
          <p:cNvPr id="3" name="Sisällön paikkamerkki 2"/>
          <p:cNvSpPr>
            <a:spLocks noGrp="1"/>
          </p:cNvSpPr>
          <p:nvPr>
            <p:ph idx="1"/>
          </p:nvPr>
        </p:nvSpPr>
        <p:spPr>
          <a:xfrm>
            <a:off x="581192" y="2180496"/>
            <a:ext cx="6446625" cy="4115801"/>
          </a:xfrm>
        </p:spPr>
        <p:txBody>
          <a:bodyPr>
            <a:normAutofit/>
          </a:bodyPr>
          <a:lstStyle/>
          <a:p>
            <a:r>
              <a:rPr lang="fi-FI" sz="2400" dirty="0" smtClean="0"/>
              <a:t>5-7v</a:t>
            </a:r>
          </a:p>
          <a:p>
            <a:r>
              <a:rPr lang="fi-FI" sz="2400" dirty="0" smtClean="0"/>
              <a:t>Kyky käsittää sääntöjä kehittyy</a:t>
            </a:r>
          </a:p>
          <a:p>
            <a:r>
              <a:rPr lang="fi-FI" sz="2400" dirty="0" smtClean="0"/>
              <a:t>Harjoitellaan toisen asemaan asettumista, kuuntelemista, huomioonottamista, oman vuoron odottamista ja rikasta kielellistä ilmaisua</a:t>
            </a:r>
          </a:p>
          <a:p>
            <a:r>
              <a:rPr lang="fi-FI" sz="2400" dirty="0" smtClean="0"/>
              <a:t>Roolileikkien ohessa opitaan sosiaalisten suhteiden sääntöjä</a:t>
            </a:r>
          </a:p>
          <a:p>
            <a:r>
              <a:rPr lang="fi-FI" sz="2400" dirty="0" smtClean="0"/>
              <a:t>Luodaan leikkiin sääntöjä, joihin leikkijöiden oletetaan sitoutuvan</a:t>
            </a:r>
            <a:endParaRPr lang="fi-FI" sz="2400"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777" y="1004839"/>
            <a:ext cx="3077818" cy="5474338"/>
          </a:xfrm>
          <a:prstGeom prst="rect">
            <a:avLst/>
          </a:prstGeom>
        </p:spPr>
      </p:pic>
    </p:spTree>
    <p:extLst>
      <p:ext uri="{BB962C8B-B14F-4D97-AF65-F5344CB8AC3E}">
        <p14:creationId xmlns:p14="http://schemas.microsoft.com/office/powerpoint/2010/main" val="32356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Videot:</a:t>
            </a:r>
            <a:endParaRPr lang="fi-FI" dirty="0"/>
          </a:p>
        </p:txBody>
      </p:sp>
      <p:sp>
        <p:nvSpPr>
          <p:cNvPr id="3" name="Sisällön paikkamerkki 2"/>
          <p:cNvSpPr>
            <a:spLocks noGrp="1"/>
          </p:cNvSpPr>
          <p:nvPr>
            <p:ph idx="1"/>
          </p:nvPr>
        </p:nvSpPr>
        <p:spPr/>
        <p:txBody>
          <a:bodyPr/>
          <a:lstStyle/>
          <a:p>
            <a:r>
              <a:rPr lang="fi-FI" dirty="0">
                <a:hlinkClick r:id="rId2"/>
              </a:rPr>
              <a:t>https://</a:t>
            </a:r>
            <a:r>
              <a:rPr lang="fi-FI" dirty="0" smtClean="0">
                <a:hlinkClick r:id="rId2"/>
              </a:rPr>
              <a:t>areena.yle.fi/1-2303762</a:t>
            </a:r>
            <a:endParaRPr lang="fi-FI" dirty="0" smtClean="0"/>
          </a:p>
          <a:p>
            <a:r>
              <a:rPr lang="fi-FI" dirty="0">
                <a:hlinkClick r:id="rId3"/>
              </a:rPr>
              <a:t>https://</a:t>
            </a:r>
            <a:r>
              <a:rPr lang="fi-FI" dirty="0" smtClean="0">
                <a:hlinkClick r:id="rId3"/>
              </a:rPr>
              <a:t>areena.yle.fi/1-1626437</a:t>
            </a:r>
            <a:endParaRPr lang="fi-FI" dirty="0" smtClean="0"/>
          </a:p>
          <a:p>
            <a:pPr marL="0" indent="0">
              <a:buNone/>
            </a:pPr>
            <a:endParaRPr lang="fi-FI" dirty="0"/>
          </a:p>
        </p:txBody>
      </p:sp>
    </p:spTree>
    <p:extLst>
      <p:ext uri="{BB962C8B-B14F-4D97-AF65-F5344CB8AC3E}">
        <p14:creationId xmlns:p14="http://schemas.microsoft.com/office/powerpoint/2010/main" val="149217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Keskustelu ryhmissä</a:t>
            </a:r>
            <a:endParaRPr lang="fi-FI" dirty="0"/>
          </a:p>
        </p:txBody>
      </p:sp>
      <p:sp>
        <p:nvSpPr>
          <p:cNvPr id="3" name="Sisällön paikkamerkki 2"/>
          <p:cNvSpPr>
            <a:spLocks noGrp="1"/>
          </p:cNvSpPr>
          <p:nvPr>
            <p:ph idx="1"/>
          </p:nvPr>
        </p:nvSpPr>
        <p:spPr/>
        <p:txBody>
          <a:bodyPr>
            <a:normAutofit/>
          </a:bodyPr>
          <a:lstStyle/>
          <a:p>
            <a:r>
              <a:rPr lang="fi-FI" sz="3200" dirty="0" smtClean="0"/>
              <a:t>Valitkaa yksi leikki jostakin leikkipankista. </a:t>
            </a:r>
          </a:p>
          <a:p>
            <a:r>
              <a:rPr lang="fi-FI" sz="3200" dirty="0" smtClean="0"/>
              <a:t>Keskustelkaa, mitä taitoja lapsi voi sen avulla oppia.</a:t>
            </a:r>
            <a:endParaRPr lang="fi-FI" sz="3200" dirty="0"/>
          </a:p>
        </p:txBody>
      </p:sp>
    </p:spTree>
    <p:extLst>
      <p:ext uri="{BB962C8B-B14F-4D97-AF65-F5344CB8AC3E}">
        <p14:creationId xmlns:p14="http://schemas.microsoft.com/office/powerpoint/2010/main" val="314534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Materiaalia</a:t>
            </a:r>
            <a:endParaRPr lang="fi-FI" dirty="0"/>
          </a:p>
        </p:txBody>
      </p:sp>
      <p:sp>
        <p:nvSpPr>
          <p:cNvPr id="3" name="Sisällön paikkamerkki 2"/>
          <p:cNvSpPr>
            <a:spLocks noGrp="1"/>
          </p:cNvSpPr>
          <p:nvPr>
            <p:ph idx="1"/>
          </p:nvPr>
        </p:nvSpPr>
        <p:spPr/>
        <p:txBody>
          <a:bodyPr>
            <a:normAutofit/>
          </a:bodyPr>
          <a:lstStyle/>
          <a:p>
            <a:r>
              <a:rPr lang="fi-FI" sz="2400" dirty="0">
                <a:hlinkClick r:id="rId2"/>
              </a:rPr>
              <a:t>Iloa etsimässä -peli </a:t>
            </a:r>
            <a:r>
              <a:rPr lang="fi-FI" sz="2400" dirty="0" smtClean="0">
                <a:hlinkClick r:id="rId2"/>
              </a:rPr>
              <a:t>– Leikkipankki</a:t>
            </a:r>
            <a:endParaRPr lang="fi-FI" sz="2400" dirty="0" smtClean="0"/>
          </a:p>
          <a:p>
            <a:pPr marL="0" indent="0">
              <a:buNone/>
            </a:pPr>
            <a:r>
              <a:rPr lang="fi-FI" sz="2400" dirty="0" smtClean="0"/>
              <a:t>Lataa puhelimeesi Seppo-sovellus ja kokeile Iloa etsimässä peliä esimerkiksi omien perheenjäsenten kanssa.</a:t>
            </a:r>
          </a:p>
          <a:p>
            <a:pPr marL="0" indent="0">
              <a:buNone/>
            </a:pPr>
            <a:endParaRPr lang="fi-FI" sz="2400" dirty="0" smtClean="0"/>
          </a:p>
          <a:p>
            <a:pPr>
              <a:buFont typeface="Wingdings" panose="05000000000000000000" pitchFamily="2" charset="2"/>
              <a:buChar char="§"/>
            </a:pPr>
            <a:r>
              <a:rPr lang="fi-FI" sz="2400" dirty="0">
                <a:hlinkClick r:id="rId3"/>
              </a:rPr>
              <a:t>leikki huoneentaulu_A4.indd (mll.fi</a:t>
            </a:r>
            <a:r>
              <a:rPr lang="fi-FI" sz="2400" dirty="0" smtClean="0">
                <a:hlinkClick r:id="rId3"/>
              </a:rPr>
              <a:t>)</a:t>
            </a:r>
            <a:endParaRPr lang="fi-FI" sz="2400" dirty="0" smtClean="0"/>
          </a:p>
          <a:p>
            <a:pPr>
              <a:buFont typeface="Wingdings" panose="05000000000000000000" pitchFamily="2" charset="2"/>
              <a:buChar char="§"/>
            </a:pPr>
            <a:r>
              <a:rPr lang="fi-FI" sz="2400" dirty="0">
                <a:hlinkClick r:id="rId4"/>
              </a:rPr>
              <a:t>Leikit - Leikkipankki</a:t>
            </a:r>
            <a:endParaRPr lang="fi-FI" sz="2400" dirty="0"/>
          </a:p>
        </p:txBody>
      </p:sp>
    </p:spTree>
    <p:extLst>
      <p:ext uri="{BB962C8B-B14F-4D97-AF65-F5344CB8AC3E}">
        <p14:creationId xmlns:p14="http://schemas.microsoft.com/office/powerpoint/2010/main" val="1505850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Leikkiympäristö</a:t>
            </a:r>
            <a:endParaRPr lang="fi-FI" dirty="0"/>
          </a:p>
        </p:txBody>
      </p:sp>
      <p:sp>
        <p:nvSpPr>
          <p:cNvPr id="3" name="Sisällön paikkamerkki 2"/>
          <p:cNvSpPr>
            <a:spLocks noGrp="1"/>
          </p:cNvSpPr>
          <p:nvPr>
            <p:ph idx="1"/>
          </p:nvPr>
        </p:nvSpPr>
        <p:spPr/>
        <p:txBody>
          <a:bodyPr/>
          <a:lstStyle/>
          <a:p>
            <a:r>
              <a:rPr lang="fi-FI" dirty="0" smtClean="0"/>
              <a:t>Missä lapset saavat leikkiä? Missä lapset eivät saa leikkiä? Millaisia siivouskäytäntöjä leikkeihin liittyy? Miksi? Mahdollistetaanko pitkäaikaiset leikit? Millä tavalla? Keskeytetäänkö leikki, kun muu toiminto alkaa? Miksi/miksi ei? Rajoitetaanko lasten leikkiä kielloilla ja rajoituksilla usein?</a:t>
            </a:r>
          </a:p>
          <a:p>
            <a:r>
              <a:rPr lang="fi-FI" dirty="0" smtClean="0"/>
              <a:t>Miten voisimme kehittää tiloja, aikatauluja </a:t>
            </a:r>
            <a:r>
              <a:rPr lang="fi-FI" dirty="0" err="1" smtClean="0"/>
              <a:t>jne</a:t>
            </a:r>
            <a:r>
              <a:rPr lang="fi-FI" dirty="0" smtClean="0"/>
              <a:t> niin, että leikille olisi enemmän tilaa ja aikaa?</a:t>
            </a:r>
            <a:endParaRPr lang="fi-FI" dirty="0"/>
          </a:p>
        </p:txBody>
      </p:sp>
    </p:spTree>
    <p:extLst>
      <p:ext uri="{BB962C8B-B14F-4D97-AF65-F5344CB8AC3E}">
        <p14:creationId xmlns:p14="http://schemas.microsoft.com/office/powerpoint/2010/main" val="154737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Leikin ohjaaminen</a:t>
            </a:r>
            <a:endParaRPr lang="fi-FI" dirty="0"/>
          </a:p>
        </p:txBody>
      </p:sp>
      <p:sp>
        <p:nvSpPr>
          <p:cNvPr id="3" name="Sisällön paikkamerkki 2"/>
          <p:cNvSpPr>
            <a:spLocks noGrp="1"/>
          </p:cNvSpPr>
          <p:nvPr>
            <p:ph idx="1"/>
          </p:nvPr>
        </p:nvSpPr>
        <p:spPr/>
        <p:txBody>
          <a:bodyPr/>
          <a:lstStyle/>
          <a:p>
            <a:r>
              <a:rPr lang="fi-FI" dirty="0" smtClean="0"/>
              <a:t>Miettikää ryhmissä seuraavia kysymyksiä:</a:t>
            </a:r>
          </a:p>
          <a:p>
            <a:r>
              <a:rPr lang="fi-FI" dirty="0" smtClean="0"/>
              <a:t>Kenelle leikki kuuluu? Ketkä ryhmässä voivat leikkiä? Miten suhtaudun työkaveriin, joka leikkii? </a:t>
            </a:r>
          </a:p>
          <a:p>
            <a:r>
              <a:rPr lang="fi-FI" dirty="0" smtClean="0"/>
              <a:t>Millainen leikkijä olen? Millainen rooli minulla on lasten leikeissä? Toiminko esimerkiksi sovittelijana, rikastuttajana, jännityksen tuojana vai sääntöjen vartijana?</a:t>
            </a:r>
            <a:endParaRPr lang="fi-FI" dirty="0"/>
          </a:p>
        </p:txBody>
      </p:sp>
    </p:spTree>
    <p:extLst>
      <p:ext uri="{BB962C8B-B14F-4D97-AF65-F5344CB8AC3E}">
        <p14:creationId xmlns:p14="http://schemas.microsoft.com/office/powerpoint/2010/main" val="20077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Leikin ohjaaminen</a:t>
            </a:r>
            <a:endParaRPr lang="fi-FI" dirty="0"/>
          </a:p>
        </p:txBody>
      </p:sp>
      <p:sp>
        <p:nvSpPr>
          <p:cNvPr id="3" name="Sisällön paikkamerkki 2"/>
          <p:cNvSpPr>
            <a:spLocks noGrp="1"/>
          </p:cNvSpPr>
          <p:nvPr>
            <p:ph idx="1"/>
          </p:nvPr>
        </p:nvSpPr>
        <p:spPr/>
        <p:txBody>
          <a:bodyPr/>
          <a:lstStyle/>
          <a:p>
            <a:r>
              <a:rPr lang="fi-FI" dirty="0" smtClean="0"/>
              <a:t>Aikuisen merkitys leikkimisessä keskeinen</a:t>
            </a:r>
          </a:p>
          <a:p>
            <a:r>
              <a:rPr lang="fi-FI" dirty="0" smtClean="0"/>
              <a:t>Mahdollisuus päästä lähelle lapsen kokemusmaailmaa</a:t>
            </a:r>
          </a:p>
          <a:p>
            <a:r>
              <a:rPr lang="fi-FI" dirty="0" smtClean="0"/>
              <a:t>Tutkimusten mukaan lapset haluavat, että aikuiset osallistuvat heidän leikkeihinsä</a:t>
            </a:r>
            <a:endParaRPr lang="fi-FI" dirty="0"/>
          </a:p>
        </p:txBody>
      </p:sp>
    </p:spTree>
    <p:extLst>
      <p:ext uri="{BB962C8B-B14F-4D97-AF65-F5344CB8AC3E}">
        <p14:creationId xmlns:p14="http://schemas.microsoft.com/office/powerpoint/2010/main" val="407005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leikkimuistoja</a:t>
            </a:r>
            <a:endParaRPr lang="fi-FI" dirty="0"/>
          </a:p>
        </p:txBody>
      </p:sp>
      <p:sp>
        <p:nvSpPr>
          <p:cNvPr id="3" name="Sisällön paikkamerkki 2"/>
          <p:cNvSpPr>
            <a:spLocks noGrp="1"/>
          </p:cNvSpPr>
          <p:nvPr>
            <p:ph idx="1"/>
          </p:nvPr>
        </p:nvSpPr>
        <p:spPr/>
        <p:txBody>
          <a:bodyPr>
            <a:normAutofit/>
          </a:bodyPr>
          <a:lstStyle/>
          <a:p>
            <a:r>
              <a:rPr lang="fi-FI" sz="2800" dirty="0" smtClean="0"/>
              <a:t>Millaisia leikkejä leikit lapsuudessasi? Mikä oli lempileikkisi ja miksi? Muistatko leikkejä, jotka eivät olleet mieleisiä ja miksei?</a:t>
            </a:r>
          </a:p>
          <a:p>
            <a:r>
              <a:rPr lang="fi-FI" sz="2800" dirty="0" smtClean="0"/>
              <a:t>Missä leikit?</a:t>
            </a:r>
          </a:p>
          <a:p>
            <a:r>
              <a:rPr lang="fi-FI" sz="2800" dirty="0" smtClean="0"/>
              <a:t>Kenen kanssa leikit? Yksin vai porukassa?</a:t>
            </a:r>
            <a:endParaRPr lang="fi-FI" sz="2800" dirty="0"/>
          </a:p>
        </p:txBody>
      </p:sp>
    </p:spTree>
    <p:extLst>
      <p:ext uri="{BB962C8B-B14F-4D97-AF65-F5344CB8AC3E}">
        <p14:creationId xmlns:p14="http://schemas.microsoft.com/office/powerpoint/2010/main" val="4284551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Ohjaajan roolit</a:t>
            </a:r>
            <a:endParaRPr lang="fi-FI" dirty="0"/>
          </a:p>
        </p:txBody>
      </p:sp>
      <p:sp>
        <p:nvSpPr>
          <p:cNvPr id="3" name="Sisällön paikkamerkki 2"/>
          <p:cNvSpPr>
            <a:spLocks noGrp="1"/>
          </p:cNvSpPr>
          <p:nvPr>
            <p:ph idx="1"/>
          </p:nvPr>
        </p:nvSpPr>
        <p:spPr/>
        <p:txBody>
          <a:bodyPr/>
          <a:lstStyle/>
          <a:p>
            <a:r>
              <a:rPr lang="fi-FI" dirty="0" smtClean="0"/>
              <a:t>Rikastuttaja</a:t>
            </a:r>
          </a:p>
          <a:p>
            <a:r>
              <a:rPr lang="fi-FI" dirty="0" smtClean="0"/>
              <a:t>Mahdollistaja</a:t>
            </a:r>
          </a:p>
          <a:p>
            <a:r>
              <a:rPr lang="fi-FI" dirty="0" smtClean="0"/>
              <a:t>Havainnoitsija</a:t>
            </a:r>
          </a:p>
          <a:p>
            <a:r>
              <a:rPr lang="fi-FI" dirty="0" err="1" smtClean="0"/>
              <a:t>Roolittaja</a:t>
            </a:r>
            <a:endParaRPr lang="fi-FI" dirty="0" smtClean="0"/>
          </a:p>
          <a:p>
            <a:r>
              <a:rPr lang="fi-FI" dirty="0" smtClean="0"/>
              <a:t>Sosiaalisten suhteiden tukija</a:t>
            </a:r>
          </a:p>
          <a:p>
            <a:r>
              <a:rPr lang="fi-FI" dirty="0" smtClean="0"/>
              <a:t>Yhteisöllisyyden rakentaja</a:t>
            </a:r>
          </a:p>
          <a:p>
            <a:r>
              <a:rPr lang="fi-FI" dirty="0" smtClean="0"/>
              <a:t>Turvallisuuden ja tasavertaisuuden tukija</a:t>
            </a:r>
            <a:endParaRPr lang="fi-FI" dirty="0"/>
          </a:p>
        </p:txBody>
      </p:sp>
    </p:spTree>
    <p:extLst>
      <p:ext uri="{BB962C8B-B14F-4D97-AF65-F5344CB8AC3E}">
        <p14:creationId xmlns:p14="http://schemas.microsoft.com/office/powerpoint/2010/main" val="91482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hlinkClick r:id="rId2"/>
              </a:rPr>
              <a:t>Aikuinen, osaatko leikkiä? - Mannerheimin Lastensuojeluliitto (mll.fi)</a:t>
            </a:r>
            <a:endParaRPr lang="fi-FI" dirty="0"/>
          </a:p>
        </p:txBody>
      </p:sp>
    </p:spTree>
    <p:extLst>
      <p:ext uri="{BB962C8B-B14F-4D97-AF65-F5344CB8AC3E}">
        <p14:creationId xmlns:p14="http://schemas.microsoft.com/office/powerpoint/2010/main" val="429165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idx="1"/>
          </p:nvPr>
        </p:nvSpPr>
        <p:spPr/>
        <p:txBody>
          <a:bodyPr/>
          <a:lstStyle/>
          <a:p>
            <a:r>
              <a:rPr lang="fi-FI" dirty="0" smtClean="0"/>
              <a:t>Kolmevuotiaat Jani ja Niko leikkivät muovieläimillä matolla. Leikkimistä seuraa sivusta lastentarhanopettaja Hanna. Janin ja Nikon leikki etenee hyvin. Samalla matolla sulassa sovussa touhuavat leijonat ja lampaat, kirahvit ja tiikerit. ”Hanna! Hanna! </a:t>
            </a:r>
            <a:r>
              <a:rPr lang="fi-FI" dirty="0" err="1" smtClean="0"/>
              <a:t>Tuu</a:t>
            </a:r>
            <a:r>
              <a:rPr lang="fi-FI" dirty="0" smtClean="0"/>
              <a:t> leikkii </a:t>
            </a:r>
            <a:r>
              <a:rPr lang="fi-FI" dirty="0" err="1" smtClean="0"/>
              <a:t>nolsuilla</a:t>
            </a:r>
            <a:r>
              <a:rPr lang="fi-FI" dirty="0" smtClean="0"/>
              <a:t>!” Niko huikkaa. Hanna tarttuu aloitteeseen heti ja polvistuu matolle poikien seuraksi. Hetken aikaa leikki etenee mielekkäästi: Hanna rikastuttaa leikkiä tuomalla mukaan juonenkäänteitä tai tukemalla poikien aloitteita. Hetken kuluttua Hannan into hieman lopahtaa. Hän ei enää jaksa eläytyä leikkiin vaan houkuttelee poikia ryhmittelemään eläimiä matolle niiden lajin tai värin perusteella. Kohta eläimiä lasketaan ja eläinryhmien kokoa vertaillaan keskenään.   - Vasun käyttöopas-</a:t>
            </a:r>
          </a:p>
          <a:p>
            <a:r>
              <a:rPr lang="fi-FI" dirty="0" smtClean="0"/>
              <a:t>Miksi aikuinen muuttaa toimintatapaansa?</a:t>
            </a:r>
          </a:p>
          <a:p>
            <a:r>
              <a:rPr lang="fi-FI" dirty="0" smtClean="0"/>
              <a:t>Millaisia rooleja aikuisella on tässä leikissä?</a:t>
            </a:r>
            <a:endParaRPr lang="fi-FI" dirty="0"/>
          </a:p>
        </p:txBody>
      </p:sp>
    </p:spTree>
    <p:extLst>
      <p:ext uri="{BB962C8B-B14F-4D97-AF65-F5344CB8AC3E}">
        <p14:creationId xmlns:p14="http://schemas.microsoft.com/office/powerpoint/2010/main" val="168740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p:cNvGraphicFramePr/>
          <p:nvPr>
            <p:extLst>
              <p:ext uri="{D42A27DB-BD31-4B8C-83A1-F6EECF244321}">
                <p14:modId xmlns:p14="http://schemas.microsoft.com/office/powerpoint/2010/main" val="318323574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88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sz="half" idx="1"/>
          </p:nvPr>
        </p:nvSpPr>
        <p:spPr>
          <a:xfrm>
            <a:off x="581193" y="2606826"/>
            <a:ext cx="5422390" cy="3633047"/>
          </a:xfrm>
        </p:spPr>
        <p:txBody>
          <a:bodyPr/>
          <a:lstStyle/>
          <a:p>
            <a:r>
              <a:rPr lang="fi-FI" sz="2000" dirty="0" smtClean="0"/>
              <a:t>”Leikki on lasten työtä.”</a:t>
            </a:r>
          </a:p>
          <a:p>
            <a:r>
              <a:rPr lang="fi-FI" sz="2000" dirty="0" smtClean="0"/>
              <a:t>Päämääränä leikki itse</a:t>
            </a:r>
          </a:p>
          <a:p>
            <a:r>
              <a:rPr lang="fi-FI" sz="2000" dirty="0" smtClean="0"/>
              <a:t>Ei ole pelkästään lasten vapaa-ajan toimintaa ohjatun toiminnan ulkopuolella</a:t>
            </a:r>
          </a:p>
          <a:p>
            <a:r>
              <a:rPr lang="fi-FI" sz="2000" dirty="0" smtClean="0"/>
              <a:t>Leikki ja oppiminen punoutuvat toisiinsa </a:t>
            </a:r>
            <a:r>
              <a:rPr lang="fi-FI" sz="2000" dirty="0" smtClean="0">
                <a:sym typeface="Wingdings" panose="05000000000000000000" pitchFamily="2" charset="2"/>
              </a:rPr>
              <a:t> keskeinen asia lapsen oppimisessa</a:t>
            </a:r>
          </a:p>
          <a:p>
            <a:r>
              <a:rPr lang="fi-FI" sz="2000" dirty="0" smtClean="0">
                <a:sym typeface="Wingdings" panose="05000000000000000000" pitchFamily="2" charset="2"/>
              </a:rPr>
              <a:t>Leikki on äärimmäisen suuri ja arvokas osa lapsen elämää</a:t>
            </a:r>
          </a:p>
          <a:p>
            <a:endParaRPr lang="fi-FI" dirty="0" smtClean="0"/>
          </a:p>
          <a:p>
            <a:endParaRPr lang="fi-FI" dirty="0" smtClean="0"/>
          </a:p>
          <a:p>
            <a:endParaRPr lang="fi-FI" dirty="0" smtClean="0"/>
          </a:p>
          <a:p>
            <a:endParaRPr lang="fi-FI" dirty="0"/>
          </a:p>
        </p:txBody>
      </p:sp>
      <p:sp>
        <p:nvSpPr>
          <p:cNvPr id="4" name="Sisällön paikkamerkki 3"/>
          <p:cNvSpPr>
            <a:spLocks noGrp="1"/>
          </p:cNvSpPr>
          <p:nvPr>
            <p:ph sz="half" idx="2"/>
          </p:nvPr>
        </p:nvSpPr>
        <p:spPr>
          <a:xfrm>
            <a:off x="6188417" y="1895416"/>
            <a:ext cx="5422392" cy="3633047"/>
          </a:xfrm>
        </p:spPr>
        <p:txBody>
          <a:bodyPr>
            <a:normAutofit/>
          </a:bodyPr>
          <a:lstStyle/>
          <a:p>
            <a:pPr marL="0" indent="0">
              <a:buNone/>
            </a:pPr>
            <a:r>
              <a:rPr lang="fi-FI" sz="2800" i="1" dirty="0"/>
              <a:t>“Emme lopeta leikkimistä sen johdosta, että vanhenemme – vanhenemme, koska lopetamme leikkimisen.”</a:t>
            </a:r>
            <a:br>
              <a:rPr lang="fi-FI" sz="2800" i="1" dirty="0"/>
            </a:br>
            <a:r>
              <a:rPr lang="fi-FI" sz="2800" dirty="0"/>
              <a:t>(Herbert Spencer)</a:t>
            </a:r>
            <a:endParaRPr lang="fi-FI" sz="2800"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343" y="4770004"/>
            <a:ext cx="3691485" cy="2087996"/>
          </a:xfrm>
          <a:prstGeom prst="rect">
            <a:avLst/>
          </a:prstGeom>
        </p:spPr>
      </p:pic>
    </p:spTree>
    <p:extLst>
      <p:ext uri="{BB962C8B-B14F-4D97-AF65-F5344CB8AC3E}">
        <p14:creationId xmlns:p14="http://schemas.microsoft.com/office/powerpoint/2010/main" val="93290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Leikin muodot</a:t>
            </a:r>
            <a:endParaRPr lang="fi-FI" dirty="0"/>
          </a:p>
        </p:txBody>
      </p:sp>
      <p:sp>
        <p:nvSpPr>
          <p:cNvPr id="3" name="Sisällön paikkamerkki 2"/>
          <p:cNvSpPr>
            <a:spLocks noGrp="1"/>
          </p:cNvSpPr>
          <p:nvPr>
            <p:ph idx="1"/>
          </p:nvPr>
        </p:nvSpPr>
        <p:spPr/>
        <p:txBody>
          <a:bodyPr>
            <a:normAutofit/>
          </a:bodyPr>
          <a:lstStyle/>
          <a:p>
            <a:r>
              <a:rPr lang="fi-FI" sz="2800" dirty="0"/>
              <a:t> </a:t>
            </a:r>
            <a:r>
              <a:rPr lang="fi-FI" sz="2800" b="1" dirty="0" smtClean="0"/>
              <a:t>yksinleikki</a:t>
            </a:r>
            <a:endParaRPr lang="fi-FI" sz="2800" dirty="0"/>
          </a:p>
          <a:p>
            <a:r>
              <a:rPr lang="fi-FI" sz="2800" b="1" dirty="0" err="1" smtClean="0"/>
              <a:t>rinnakkainleikki</a:t>
            </a:r>
            <a:r>
              <a:rPr lang="fi-FI" sz="2800" dirty="0"/>
              <a:t> </a:t>
            </a:r>
            <a:endParaRPr lang="fi-FI" sz="2800" dirty="0"/>
          </a:p>
          <a:p>
            <a:r>
              <a:rPr lang="fi-FI" sz="2800" b="1" dirty="0"/>
              <a:t>y</a:t>
            </a:r>
            <a:r>
              <a:rPr lang="fi-FI" sz="2800" b="1" dirty="0" smtClean="0"/>
              <a:t>hteisleikki</a:t>
            </a:r>
          </a:p>
          <a:p>
            <a:r>
              <a:rPr lang="fi-FI" sz="2800" b="1" dirty="0"/>
              <a:t>v</a:t>
            </a:r>
            <a:r>
              <a:rPr lang="fi-FI" sz="2800" b="1" dirty="0" smtClean="0"/>
              <a:t>apaa leikki</a:t>
            </a:r>
          </a:p>
          <a:p>
            <a:r>
              <a:rPr lang="fi-FI" sz="2800" b="1" dirty="0"/>
              <a:t>o</a:t>
            </a:r>
            <a:r>
              <a:rPr lang="fi-FI" sz="2800" b="1" dirty="0" smtClean="0"/>
              <a:t>hjattu leikki</a:t>
            </a:r>
            <a:endParaRPr lang="fi-FI" sz="2800"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209" y="1907176"/>
            <a:ext cx="3438797" cy="4585063"/>
          </a:xfrm>
          <a:prstGeom prst="rect">
            <a:avLst/>
          </a:prstGeom>
        </p:spPr>
      </p:pic>
    </p:spTree>
    <p:extLst>
      <p:ext uri="{BB962C8B-B14F-4D97-AF65-F5344CB8AC3E}">
        <p14:creationId xmlns:p14="http://schemas.microsoft.com/office/powerpoint/2010/main" val="57099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Leikki ja oppiminen</a:t>
            </a:r>
            <a:endParaRPr lang="fi-FI" dirty="0"/>
          </a:p>
        </p:txBody>
      </p:sp>
      <p:sp>
        <p:nvSpPr>
          <p:cNvPr id="3" name="Sisällön paikkamerkki 2"/>
          <p:cNvSpPr>
            <a:spLocks noGrp="1"/>
          </p:cNvSpPr>
          <p:nvPr>
            <p:ph idx="1"/>
          </p:nvPr>
        </p:nvSpPr>
        <p:spPr/>
        <p:txBody>
          <a:bodyPr>
            <a:normAutofit fontScale="92500" lnSpcReduction="20000"/>
          </a:bodyPr>
          <a:lstStyle/>
          <a:p>
            <a:pPr marL="0" indent="0">
              <a:buNone/>
            </a:pPr>
            <a:r>
              <a:rPr lang="fi-FI" sz="1900" dirty="0" smtClean="0"/>
              <a:t>Opitaan erilaisia taitoja, jotka vaikuttavat lapsen kokonaisvaltaiseen hyvinvointiin, kasvamiseen, kehittymiseen ja oppimiseen</a:t>
            </a:r>
          </a:p>
          <a:p>
            <a:r>
              <a:rPr lang="fi-FI" sz="1900" dirty="0" err="1" smtClean="0"/>
              <a:t>Sosiaalis</a:t>
            </a:r>
            <a:r>
              <a:rPr lang="fi-FI" sz="1900" dirty="0" smtClean="0"/>
              <a:t>-emotionaaliset taidot</a:t>
            </a:r>
          </a:p>
          <a:p>
            <a:r>
              <a:rPr lang="fi-FI" sz="1900" dirty="0" smtClean="0"/>
              <a:t>Sosiaaliset taidot</a:t>
            </a:r>
          </a:p>
          <a:p>
            <a:r>
              <a:rPr lang="fi-FI" sz="1900" dirty="0" smtClean="0"/>
              <a:t>Kielelliset taidot</a:t>
            </a:r>
          </a:p>
          <a:p>
            <a:r>
              <a:rPr lang="fi-FI" sz="1900" dirty="0" smtClean="0"/>
              <a:t>Fyysiset ja motoriset taidot</a:t>
            </a:r>
          </a:p>
          <a:p>
            <a:r>
              <a:rPr lang="fi-FI" sz="1900" dirty="0" smtClean="0"/>
              <a:t>Havaintomotoriset taidot</a:t>
            </a:r>
          </a:p>
          <a:p>
            <a:r>
              <a:rPr lang="fi-FI" sz="1900" dirty="0" smtClean="0"/>
              <a:t>Ajattelun taidot</a:t>
            </a:r>
          </a:p>
          <a:p>
            <a:r>
              <a:rPr lang="fi-FI" sz="1900" dirty="0" smtClean="0"/>
              <a:t>Mielikuvituksen taidot</a:t>
            </a:r>
          </a:p>
          <a:p>
            <a:r>
              <a:rPr lang="fi-FI" sz="1900" dirty="0" smtClean="0"/>
              <a:t>Moraalisäännöt</a:t>
            </a:r>
          </a:p>
          <a:p>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710" y="2625634"/>
            <a:ext cx="2821129" cy="3801291"/>
          </a:xfrm>
          <a:prstGeom prst="rect">
            <a:avLst/>
          </a:prstGeom>
        </p:spPr>
      </p:pic>
    </p:spTree>
    <p:extLst>
      <p:ext uri="{BB962C8B-B14F-4D97-AF65-F5344CB8AC3E}">
        <p14:creationId xmlns:p14="http://schemas.microsoft.com/office/powerpoint/2010/main" val="297791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Leikkeihin liittyvää materiaalia</a:t>
            </a:r>
            <a:endParaRPr lang="fi-FI" dirty="0"/>
          </a:p>
        </p:txBody>
      </p:sp>
      <p:sp>
        <p:nvSpPr>
          <p:cNvPr id="3" name="Sisällön paikkamerkki 2"/>
          <p:cNvSpPr>
            <a:spLocks noGrp="1"/>
          </p:cNvSpPr>
          <p:nvPr>
            <p:ph idx="1"/>
          </p:nvPr>
        </p:nvSpPr>
        <p:spPr/>
        <p:txBody>
          <a:bodyPr/>
          <a:lstStyle/>
          <a:p>
            <a:r>
              <a:rPr lang="fi-FI" dirty="0">
                <a:hlinkClick r:id="rId2"/>
              </a:rPr>
              <a:t>Leikit – Perinneleikit </a:t>
            </a:r>
            <a:r>
              <a:rPr lang="fi-FI" dirty="0" smtClean="0">
                <a:hlinkClick r:id="rId2"/>
              </a:rPr>
              <a:t>Ry</a:t>
            </a:r>
            <a:endParaRPr lang="fi-FI" dirty="0" smtClean="0"/>
          </a:p>
          <a:p>
            <a:r>
              <a:rPr lang="fi-FI" dirty="0">
                <a:hlinkClick r:id="rId3"/>
              </a:rPr>
              <a:t>KPS kivi paperi sakset </a:t>
            </a:r>
            <a:r>
              <a:rPr lang="fi-FI" dirty="0" smtClean="0">
                <a:hlinkClick r:id="rId3"/>
              </a:rPr>
              <a:t>– YouTube</a:t>
            </a:r>
            <a:endParaRPr lang="fi-FI" dirty="0" smtClean="0"/>
          </a:p>
          <a:p>
            <a:r>
              <a:rPr lang="fi-FI" dirty="0">
                <a:hlinkClick r:id="rId4"/>
              </a:rPr>
              <a:t>Esteetön myrkkysieni - YouTube</a:t>
            </a:r>
            <a:endParaRPr lang="fi-FI" dirty="0"/>
          </a:p>
        </p:txBody>
      </p:sp>
    </p:spTree>
    <p:extLst>
      <p:ext uri="{BB962C8B-B14F-4D97-AF65-F5344CB8AC3E}">
        <p14:creationId xmlns:p14="http://schemas.microsoft.com/office/powerpoint/2010/main" val="354597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Leikin eri vaiheet/ Leikin lajit</a:t>
            </a:r>
            <a:endParaRPr lang="fi-FI" dirty="0"/>
          </a:p>
        </p:txBody>
      </p:sp>
      <p:sp>
        <p:nvSpPr>
          <p:cNvPr id="3" name="Sisällön paikkamerkki 2"/>
          <p:cNvSpPr>
            <a:spLocks noGrp="1"/>
          </p:cNvSpPr>
          <p:nvPr>
            <p:ph idx="1"/>
          </p:nvPr>
        </p:nvSpPr>
        <p:spPr/>
        <p:txBody>
          <a:bodyPr>
            <a:normAutofit fontScale="77500" lnSpcReduction="20000"/>
          </a:bodyPr>
          <a:lstStyle/>
          <a:p>
            <a:pPr marL="0" indent="0">
              <a:buNone/>
            </a:pPr>
            <a:r>
              <a:rPr lang="fi-FI" sz="2800" dirty="0"/>
              <a:t>Luokitteleminen </a:t>
            </a:r>
            <a:r>
              <a:rPr lang="fi-FI" sz="2800" dirty="0" smtClean="0"/>
              <a:t>auttaa </a:t>
            </a:r>
            <a:r>
              <a:rPr lang="fi-FI" sz="2800" dirty="0"/>
              <a:t>hahmottamaan erilaisia leikkejä ja seuraamaan lapsen leikin ja leikkitaitojen </a:t>
            </a:r>
            <a:r>
              <a:rPr lang="fi-FI" sz="2800" dirty="0" smtClean="0"/>
              <a:t>kehittymistä.</a:t>
            </a:r>
          </a:p>
          <a:p>
            <a:pPr marL="0" indent="0">
              <a:buNone/>
            </a:pPr>
            <a:r>
              <a:rPr lang="fi-FI" sz="2800" dirty="0" smtClean="0"/>
              <a:t>Leikin lajeja mm.</a:t>
            </a:r>
          </a:p>
          <a:p>
            <a:pPr>
              <a:buFont typeface="Wingdings" panose="05000000000000000000" pitchFamily="2" charset="2"/>
              <a:buChar char="§"/>
            </a:pPr>
            <a:r>
              <a:rPr lang="fi-FI" sz="2800" dirty="0" smtClean="0"/>
              <a:t>Esineleikki</a:t>
            </a:r>
          </a:p>
          <a:p>
            <a:pPr>
              <a:buFont typeface="Wingdings" panose="05000000000000000000" pitchFamily="2" charset="2"/>
              <a:buChar char="§"/>
            </a:pPr>
            <a:r>
              <a:rPr lang="fi-FI" sz="2800" dirty="0" smtClean="0"/>
              <a:t>Symbolileikki</a:t>
            </a:r>
          </a:p>
          <a:p>
            <a:pPr>
              <a:buFont typeface="Wingdings" panose="05000000000000000000" pitchFamily="2" charset="2"/>
              <a:buChar char="§"/>
            </a:pPr>
            <a:r>
              <a:rPr lang="fi-FI" sz="2800" dirty="0" smtClean="0"/>
              <a:t>Roolileikki</a:t>
            </a:r>
          </a:p>
          <a:p>
            <a:pPr>
              <a:buFont typeface="Wingdings" panose="05000000000000000000" pitchFamily="2" charset="2"/>
              <a:buChar char="§"/>
            </a:pPr>
            <a:r>
              <a:rPr lang="fi-FI" sz="2800" dirty="0" smtClean="0"/>
              <a:t>Rakenteluleikki</a:t>
            </a:r>
          </a:p>
          <a:p>
            <a:pPr>
              <a:buFont typeface="Wingdings" panose="05000000000000000000" pitchFamily="2" charset="2"/>
              <a:buChar char="§"/>
            </a:pPr>
            <a:r>
              <a:rPr lang="fi-FI" sz="2800" dirty="0" smtClean="0"/>
              <a:t>Sääntöleikki</a:t>
            </a:r>
          </a:p>
          <a:p>
            <a:pPr>
              <a:buFont typeface="Wingdings" panose="05000000000000000000" pitchFamily="2" charset="2"/>
              <a:buChar char="§"/>
            </a:pPr>
            <a:r>
              <a:rPr lang="fi-FI" sz="2800" dirty="0" smtClean="0"/>
              <a:t>Liikuntaleikki</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27862" y="2717891"/>
            <a:ext cx="6178730" cy="3475536"/>
          </a:xfrm>
          <a:prstGeom prst="rect">
            <a:avLst/>
          </a:prstGeom>
        </p:spPr>
      </p:pic>
    </p:spTree>
    <p:extLst>
      <p:ext uri="{BB962C8B-B14F-4D97-AF65-F5344CB8AC3E}">
        <p14:creationId xmlns:p14="http://schemas.microsoft.com/office/powerpoint/2010/main" val="298710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harjoitteluleikki</a:t>
            </a:r>
            <a:endParaRPr lang="fi-FI" dirty="0"/>
          </a:p>
        </p:txBody>
      </p:sp>
      <p:sp>
        <p:nvSpPr>
          <p:cNvPr id="3" name="Sisällön paikkamerkki 2"/>
          <p:cNvSpPr>
            <a:spLocks noGrp="1"/>
          </p:cNvSpPr>
          <p:nvPr>
            <p:ph idx="1"/>
          </p:nvPr>
        </p:nvSpPr>
        <p:spPr/>
        <p:txBody>
          <a:bodyPr>
            <a:normAutofit/>
          </a:bodyPr>
          <a:lstStyle/>
          <a:p>
            <a:r>
              <a:rPr lang="fi-FI" sz="2400" dirty="0" smtClean="0"/>
              <a:t>3kk iästä eteenpäin</a:t>
            </a:r>
          </a:p>
          <a:p>
            <a:r>
              <a:rPr lang="fi-FI" sz="2400" dirty="0" smtClean="0"/>
              <a:t>Kaikkia esineitä tunnustellaan ja käsitellään samalla tavalla: auto/palikka/lelu suuhun ja siirrellään kädestä käteen</a:t>
            </a:r>
            <a:endParaRPr lang="fi-FI" sz="2400" dirty="0"/>
          </a:p>
        </p:txBody>
      </p:sp>
    </p:spTree>
    <p:extLst>
      <p:ext uri="{BB962C8B-B14F-4D97-AF65-F5344CB8AC3E}">
        <p14:creationId xmlns:p14="http://schemas.microsoft.com/office/powerpoint/2010/main" val="389674868"/>
      </p:ext>
    </p:extLst>
  </p:cSld>
  <p:clrMapOvr>
    <a:masterClrMapping/>
  </p:clrMapOvr>
</p:sld>
</file>

<file path=ppt/theme/theme1.xml><?xml version="1.0" encoding="utf-8"?>
<a:theme xmlns:a="http://schemas.openxmlformats.org/drawingml/2006/main" name="Jaettava">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TM03457464[[fn=Jaettava]]</Template>
  <TotalTime>2021</TotalTime>
  <Words>671</Words>
  <Application>Microsoft Office PowerPoint</Application>
  <PresentationFormat>Laajakuva</PresentationFormat>
  <Paragraphs>109</Paragraphs>
  <Slides>22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Gill Sans MT</vt:lpstr>
      <vt:lpstr>Wingdings</vt:lpstr>
      <vt:lpstr>Wingdings 2</vt:lpstr>
      <vt:lpstr>Jaettava</vt:lpstr>
      <vt:lpstr>Leikki</vt:lpstr>
      <vt:lpstr>leikkimuistoja</vt:lpstr>
      <vt:lpstr>PowerPoint-esitys</vt:lpstr>
      <vt:lpstr>PowerPoint-esitys</vt:lpstr>
      <vt:lpstr>Leikin muodot</vt:lpstr>
      <vt:lpstr>Leikki ja oppiminen</vt:lpstr>
      <vt:lpstr>Leikkeihin liittyvää materiaalia</vt:lpstr>
      <vt:lpstr>Leikin eri vaiheet/ Leikin lajit</vt:lpstr>
      <vt:lpstr>harjoitteluleikki</vt:lpstr>
      <vt:lpstr>esinetoimintaleikki</vt:lpstr>
      <vt:lpstr>Esittävän leikin vaihe</vt:lpstr>
      <vt:lpstr>Symbolileikki ja roolileikki</vt:lpstr>
      <vt:lpstr>sääntöleikki</vt:lpstr>
      <vt:lpstr>Videot:</vt:lpstr>
      <vt:lpstr>Keskustelu ryhmissä</vt:lpstr>
      <vt:lpstr>Materiaalia</vt:lpstr>
      <vt:lpstr>Leikkiympäristö</vt:lpstr>
      <vt:lpstr>Leikin ohjaaminen</vt:lpstr>
      <vt:lpstr>Leikin ohjaaminen</vt:lpstr>
      <vt:lpstr>Ohjaajan roolit</vt:lpstr>
      <vt:lpstr>PowerPoint-esitys</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Leikki</dc:title>
  <dc:creator>Paukkuri Jenni</dc:creator>
  <cp:lastModifiedBy>Paukkuri Jenni</cp:lastModifiedBy>
  <cp:revision>19</cp:revision>
  <dcterms:created xsi:type="dcterms:W3CDTF">2021-05-15T08:41:21Z</dcterms:created>
  <dcterms:modified xsi:type="dcterms:W3CDTF">2021-05-16T18:22:39Z</dcterms:modified>
</cp:coreProperties>
</file>