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58" r:id="rId9"/>
    <p:sldId id="266" r:id="rId10"/>
    <p:sldId id="267" r:id="rId11"/>
    <p:sldId id="268" r:id="rId12"/>
    <p:sldId id="259" r:id="rId13"/>
    <p:sldId id="26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ulunkaari.com/wp-content/uploads/2016/07/R-vihko_kopio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Erilaiset puheenhäiriöt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Lakho</a:t>
            </a:r>
            <a:r>
              <a:rPr lang="fi-FI" dirty="0" smtClean="0"/>
              <a:t> 2 </a:t>
            </a:r>
          </a:p>
          <a:p>
            <a:r>
              <a:rPr lang="fi-FI" dirty="0" smtClean="0"/>
              <a:t>Jenni Paukkuri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0851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Faktoja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5 % alle kouluikäisistä änkyttää</a:t>
            </a:r>
          </a:p>
          <a:p>
            <a:r>
              <a:rPr lang="fi-FI" dirty="0" smtClean="0"/>
              <a:t>Änkytys on yleisempää pojilla kuin tytöillä</a:t>
            </a:r>
          </a:p>
          <a:p>
            <a:r>
              <a:rPr lang="fi-FI" dirty="0" smtClean="0"/>
              <a:t>Änkytys häviää muutaman kuukauden sisällä sen alkamisesta 4/5 lapsen tapauksessa</a:t>
            </a:r>
          </a:p>
          <a:p>
            <a:r>
              <a:rPr lang="fi-FI" dirty="0" smtClean="0"/>
              <a:t>Voi olla osa kielellistä kehittymistä</a:t>
            </a:r>
          </a:p>
          <a:p>
            <a:pPr marL="0" indent="0">
              <a:buNone/>
            </a:pPr>
            <a:r>
              <a:rPr lang="fi-FI" dirty="0" smtClean="0"/>
              <a:t>Au-au-au-au-auto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aaaaaaaa-auto</a:t>
            </a:r>
            <a:r>
              <a:rPr lang="fi-FI" dirty="0" smtClean="0">
                <a:sym typeface="Wingdings" panose="05000000000000000000" pitchFamily="2" charset="2"/>
              </a:rPr>
              <a:t>  ------auto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5158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Rauhallinen keskusteluympäristö</a:t>
            </a:r>
          </a:p>
          <a:p>
            <a:r>
              <a:rPr lang="fi-FI" dirty="0" smtClean="0"/>
              <a:t>Ajan antaminen asian sanomiseen</a:t>
            </a:r>
          </a:p>
          <a:p>
            <a:r>
              <a:rPr lang="fi-FI" dirty="0" smtClean="0"/>
              <a:t>Oma rauhallinen puhemalli</a:t>
            </a:r>
          </a:p>
          <a:p>
            <a:r>
              <a:rPr lang="fi-FI" dirty="0" smtClean="0"/>
              <a:t>Ei kiinnitetä änkytykseen liikaa huomiota</a:t>
            </a:r>
          </a:p>
          <a:p>
            <a:r>
              <a:rPr lang="fi-FI" dirty="0" smtClean="0"/>
              <a:t>Ei arvailla tai puhuta puolesta</a:t>
            </a:r>
          </a:p>
          <a:p>
            <a:r>
              <a:rPr lang="fi-FI" dirty="0" smtClean="0"/>
              <a:t>Puheterapiaan hakeudutaan yleensä jos änkytys on kestänyt yli puoli vuotta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Suomen änkytysyhdistyksen sivut: www.änkytys.fi</a:t>
            </a:r>
          </a:p>
        </p:txBody>
      </p:sp>
    </p:spTree>
    <p:extLst>
      <p:ext uri="{BB962C8B-B14F-4D97-AF65-F5344CB8AC3E}">
        <p14:creationId xmlns:p14="http://schemas.microsoft.com/office/powerpoint/2010/main" val="2409547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Äännevirheet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</a:t>
            </a:r>
            <a:r>
              <a:rPr lang="fi-FI" dirty="0" smtClean="0"/>
              <a:t>ksittäisten äänteiden puuttumista tai poikkeavaa tuottamista. </a:t>
            </a:r>
          </a:p>
          <a:p>
            <a:r>
              <a:rPr lang="fi-FI" dirty="0" smtClean="0"/>
              <a:t>Tavallisimmin äännevirheitä ilmenee /r/- ja /s/- äänteiden kohdalla</a:t>
            </a:r>
          </a:p>
          <a:p>
            <a:r>
              <a:rPr lang="fi-FI" dirty="0" smtClean="0"/>
              <a:t>/k/- ja /l/- äänteet voi myös olla haasteellisia</a:t>
            </a:r>
          </a:p>
          <a:p>
            <a:r>
              <a:rPr lang="fi-FI" dirty="0" smtClean="0"/>
              <a:t>/k/- /l/- ja /s/- äänteet 3-5-vuotiaana, /r/-äänne eskarissa </a:t>
            </a:r>
            <a:r>
              <a:rPr lang="fi-FI" dirty="0" smtClean="0">
                <a:sym typeface="Wingdings" panose="05000000000000000000" pitchFamily="2" charset="2"/>
              </a:rPr>
              <a:t> YKSILÖLLISTÄ!</a:t>
            </a:r>
            <a:endParaRPr lang="fi-FI" dirty="0" smtClean="0"/>
          </a:p>
          <a:p>
            <a:r>
              <a:rPr lang="fi-FI" dirty="0" smtClean="0"/>
              <a:t>Aktiivinen kotiharjoittelu </a:t>
            </a:r>
            <a:r>
              <a:rPr lang="fi-FI" dirty="0" smtClean="0">
                <a:sym typeface="Wingdings" panose="05000000000000000000" pitchFamily="2" charset="2"/>
              </a:rPr>
              <a:t> lapsen ja myös vanhemman motivaatio ensiarvoisen tärkeää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Suujumpat, kielelliset harjoitukset/tehtävät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/>
              <a:t>Petteri-poron kanssa ärrää etsimässä: </a:t>
            </a:r>
            <a:r>
              <a:rPr lang="fi-FI" dirty="0" err="1" smtClean="0">
                <a:hlinkClick r:id="rId2"/>
              </a:rPr>
              <a:t>Scanned</a:t>
            </a:r>
            <a:r>
              <a:rPr lang="fi-FI" dirty="0" smtClean="0">
                <a:hlinkClick r:id="rId2"/>
              </a:rPr>
              <a:t> </a:t>
            </a:r>
            <a:r>
              <a:rPr lang="fi-FI" dirty="0" err="1">
                <a:hlinkClick r:id="rId2"/>
              </a:rPr>
              <a:t>Document</a:t>
            </a:r>
            <a:r>
              <a:rPr lang="fi-FI" dirty="0">
                <a:hlinkClick r:id="rId2"/>
              </a:rPr>
              <a:t> (oulunkaari.com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3347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Itsenäinen tehtävä klo 12.15-12.45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Millaisia kielenkehitystä tukevia pelejä/leikkejä/ tehtäviä teit/pelasit itse lapsena? Mikä oli mieleisin?</a:t>
            </a:r>
          </a:p>
          <a:p>
            <a:r>
              <a:rPr lang="fi-FI" dirty="0" smtClean="0"/>
              <a:t>Etsi </a:t>
            </a:r>
            <a:r>
              <a:rPr lang="fi-FI" b="1" dirty="0" smtClean="0"/>
              <a:t>kolme</a:t>
            </a:r>
            <a:r>
              <a:rPr lang="fi-FI" dirty="0" smtClean="0"/>
              <a:t> erilaista peliä tai leikkiä.  Perustele, millä tavoin ne tukevat kielenkehitystä. Pystyykö niitä soveltamaan kielenkehityksen haasteita omaavien lasten kanssa? Miten?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443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Kielenkehitystä tukevia pelejä/leikkejä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96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Puhumattomuus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Mutismi</a:t>
            </a:r>
            <a:r>
              <a:rPr lang="fi-FI" dirty="0" smtClean="0"/>
              <a:t> tarkoittaa puhumattomuutta</a:t>
            </a:r>
            <a:endParaRPr lang="fi-FI" dirty="0"/>
          </a:p>
          <a:p>
            <a:r>
              <a:rPr lang="fi-FI" dirty="0" smtClean="0"/>
              <a:t>Voi olla pysyvää tai valikoivaa</a:t>
            </a:r>
          </a:p>
          <a:p>
            <a:r>
              <a:rPr lang="fi-FI" dirty="0" smtClean="0"/>
              <a:t>Puheen sujuvuuden häiriö</a:t>
            </a:r>
          </a:p>
          <a:p>
            <a:endParaRPr lang="fi-FI" dirty="0" smtClean="0"/>
          </a:p>
          <a:p>
            <a:r>
              <a:rPr lang="fi-FI" dirty="0" smtClean="0"/>
              <a:t>Sosiaaliset tilanteet saattaa liittyä puhumattomuuteen</a:t>
            </a:r>
          </a:p>
          <a:p>
            <a:r>
              <a:rPr lang="fi-FI" dirty="0" smtClean="0"/>
              <a:t>Puhuminen voi fyysisesti olla mahdollista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2102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Valikoiva puhumattomuus ts. selektiivinen </a:t>
            </a:r>
            <a:r>
              <a:rPr lang="fi-FI" dirty="0" err="1" smtClean="0"/>
              <a:t>mutismi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Valikoivasti puhumaton lapsi puhuu joissakin tilanteissa, </a:t>
            </a:r>
            <a:r>
              <a:rPr lang="fi-FI" dirty="0" err="1" smtClean="0"/>
              <a:t>esim</a:t>
            </a:r>
            <a:r>
              <a:rPr lang="fi-FI" dirty="0" smtClean="0"/>
              <a:t> </a:t>
            </a:r>
            <a:r>
              <a:rPr lang="fi-FI" dirty="0"/>
              <a:t>kotona, kuten muutkin lapset, mutta on johdonmukaisesti puhumatta tietyissä sosiaalisissa tilanteissa, esim. päiväkodissa tai koulussa. </a:t>
            </a:r>
            <a:endParaRPr lang="fi-FI" dirty="0" smtClean="0"/>
          </a:p>
          <a:p>
            <a:r>
              <a:rPr lang="fi-FI" dirty="0" smtClean="0"/>
              <a:t>Oireet </a:t>
            </a:r>
            <a:r>
              <a:rPr lang="fi-FI" dirty="0"/>
              <a:t>alkavat tavallisimmin 3-5 vuoden iässä. </a:t>
            </a:r>
            <a:endParaRPr lang="fi-FI" dirty="0" smtClean="0"/>
          </a:p>
          <a:p>
            <a:r>
              <a:rPr lang="fi-FI" dirty="0" smtClean="0"/>
              <a:t>Valikoivan </a:t>
            </a:r>
            <a:r>
              <a:rPr lang="fi-FI" dirty="0"/>
              <a:t>puhumattomuuden esiintyvyydeksi arvioidaan noin 0,1 – 2 </a:t>
            </a:r>
            <a:r>
              <a:rPr lang="fi-FI" dirty="0" smtClean="0"/>
              <a:t>%.</a:t>
            </a:r>
          </a:p>
          <a:p>
            <a:r>
              <a:rPr lang="fi-FI" dirty="0" smtClean="0"/>
              <a:t>Ahdistushäiriö </a:t>
            </a:r>
          </a:p>
          <a:p>
            <a:r>
              <a:rPr lang="fi-FI" dirty="0" smtClean="0"/>
              <a:t>Samanaikaiset </a:t>
            </a:r>
            <a:r>
              <a:rPr lang="fi-FI" dirty="0"/>
              <a:t>muut ahdistuneisuushäiriöt ovat tavallisia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2035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Puhumattomuus ei ole lapsen valinta, vaan hän ei tietyissä tilanteissa pysty tuottamaan puhetta. </a:t>
            </a:r>
            <a:endParaRPr lang="fi-FI" dirty="0" smtClean="0"/>
          </a:p>
          <a:p>
            <a:r>
              <a:rPr lang="fi-FI" dirty="0" smtClean="0"/>
              <a:t>Monet </a:t>
            </a:r>
            <a:r>
              <a:rPr lang="fi-FI" dirty="0"/>
              <a:t>lapset ja nuoret ovat kertoneet, etteivät vain pysty puhumaan, tai että on kuin olisi pala tai este kurkussa. </a:t>
            </a:r>
            <a:endParaRPr lang="fi-FI" dirty="0" smtClean="0"/>
          </a:p>
          <a:p>
            <a:r>
              <a:rPr lang="fi-FI" dirty="0" smtClean="0"/>
              <a:t>Kaulan </a:t>
            </a:r>
            <a:r>
              <a:rPr lang="fi-FI" dirty="0"/>
              <a:t>alueelle voi tulla niin voimakas lihasjännitys, että se estää äänihuulia värähtelemästä. Lapsi ei pysty silloin puhumaan, vaikka kuinka haluaisi. </a:t>
            </a:r>
            <a:endParaRPr lang="fi-FI" dirty="0" smtClean="0"/>
          </a:p>
          <a:p>
            <a:r>
              <a:rPr lang="fi-FI" dirty="0" smtClean="0"/>
              <a:t>Reaktion </a:t>
            </a:r>
            <a:r>
              <a:rPr lang="fi-FI" dirty="0"/>
              <a:t>laukaisevat tietyt, jokaisen lapsen kohdalla yksilölliset sosiaaliset tilanteet, ja se, että hänen odotetaan </a:t>
            </a:r>
            <a:r>
              <a:rPr lang="fi-FI" dirty="0" smtClean="0"/>
              <a:t>puhuvan.</a:t>
            </a:r>
          </a:p>
          <a:p>
            <a:r>
              <a:rPr lang="fi-FI" dirty="0" smtClean="0"/>
              <a:t> </a:t>
            </a:r>
            <a:r>
              <a:rPr lang="fi-FI" dirty="0"/>
              <a:t>Joidenkin lasten kohdalla puhumattomuusoire helpottaa jo pienin tukitoimin päiväkodissa, mutta usein tarvitaan pitkäjänteistä, useita vuosiakin kestävää tukea ja työskentelyä lapsen arkiympäristössä.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097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Lapselle on hyvä kertoa, että: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on muitakin lapsia, joiden on vaikeaa puhua tietyissä tilanteissa</a:t>
            </a:r>
          </a:p>
          <a:p>
            <a:r>
              <a:rPr lang="fi-FI" dirty="0"/>
              <a:t>puhuminen kyllä helpottuu</a:t>
            </a:r>
          </a:p>
          <a:p>
            <a:r>
              <a:rPr lang="fi-FI" dirty="0"/>
              <a:t>kukaan ei painosta häntä puhumaan</a:t>
            </a:r>
          </a:p>
          <a:p>
            <a:r>
              <a:rPr lang="fi-FI" dirty="0"/>
              <a:t>lapsi voi osallistua monin tavoin, vaikkei vielä pysty puhumaan!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505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Päiväkodissa: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Juttele </a:t>
            </a:r>
            <a:r>
              <a:rPr lang="fi-FI" dirty="0" smtClean="0"/>
              <a:t>lapselle ja </a:t>
            </a:r>
            <a:r>
              <a:rPr lang="fi-FI" b="1" dirty="0"/>
              <a:t>auta </a:t>
            </a:r>
            <a:r>
              <a:rPr lang="fi-FI" dirty="0"/>
              <a:t>häntä </a:t>
            </a:r>
            <a:r>
              <a:rPr lang="fi-FI" b="1" dirty="0"/>
              <a:t>osallistumaan</a:t>
            </a:r>
            <a:r>
              <a:rPr lang="fi-FI" dirty="0"/>
              <a:t>, vaikka hän ei vielä puhu.</a:t>
            </a:r>
          </a:p>
          <a:p>
            <a:r>
              <a:rPr lang="fi-FI" dirty="0"/>
              <a:t>Luo </a:t>
            </a:r>
            <a:r>
              <a:rPr lang="fi-FI" b="1" dirty="0"/>
              <a:t>rento ilmapiiri</a:t>
            </a:r>
            <a:r>
              <a:rPr lang="fi-FI" dirty="0"/>
              <a:t>, vastaa lämpimästi kaikkiin lapsen yrityksiin kommunikoida.</a:t>
            </a:r>
          </a:p>
          <a:p>
            <a:r>
              <a:rPr lang="fi-FI" b="1" dirty="0" smtClean="0"/>
              <a:t>Tarjoa</a:t>
            </a:r>
            <a:r>
              <a:rPr lang="fi-FI" dirty="0" smtClean="0"/>
              <a:t> </a:t>
            </a:r>
            <a:r>
              <a:rPr lang="fi-FI" dirty="0"/>
              <a:t>hänelle </a:t>
            </a:r>
            <a:r>
              <a:rPr lang="fi-FI" b="1" dirty="0"/>
              <a:t>mahdollisuus</a:t>
            </a:r>
            <a:r>
              <a:rPr lang="fi-FI" dirty="0"/>
              <a:t> osoittaa, näyttää kuvaa, piirtää, kirjoittaa.</a:t>
            </a:r>
          </a:p>
          <a:p>
            <a:r>
              <a:rPr lang="fi-FI" b="1" dirty="0"/>
              <a:t>Suhtaudu</a:t>
            </a:r>
            <a:r>
              <a:rPr lang="fi-FI" dirty="0"/>
              <a:t> </a:t>
            </a:r>
            <a:r>
              <a:rPr lang="fi-FI" dirty="0" smtClean="0"/>
              <a:t>lapseen </a:t>
            </a:r>
            <a:r>
              <a:rPr lang="fi-FI" dirty="0"/>
              <a:t>niin </a:t>
            </a:r>
            <a:r>
              <a:rPr lang="fi-FI" b="1" dirty="0"/>
              <a:t>kuin kaikkiin muihinkin</a:t>
            </a:r>
            <a:r>
              <a:rPr lang="fi-FI" dirty="0"/>
              <a:t>, älä kiinnitä häneen erityishuomiota.</a:t>
            </a:r>
          </a:p>
          <a:p>
            <a:r>
              <a:rPr lang="fi-FI" dirty="0"/>
              <a:t>Yritä tarjota hänelle </a:t>
            </a:r>
            <a:r>
              <a:rPr lang="fi-FI" b="1" dirty="0"/>
              <a:t>kahdenkeskisiä hetkiä </a:t>
            </a:r>
            <a:r>
              <a:rPr lang="fi-FI" dirty="0"/>
              <a:t>huoneen nurkassa tai toisessa huoneessa, juttele ja ihmettele ääneen, </a:t>
            </a:r>
            <a:r>
              <a:rPr lang="fi-FI" b="1" dirty="0"/>
              <a:t>älä kysy suoria kysymyksiä</a:t>
            </a:r>
            <a:r>
              <a:rPr lang="fi-FI" dirty="0"/>
              <a:t>.</a:t>
            </a:r>
          </a:p>
          <a:p>
            <a:r>
              <a:rPr lang="fi-FI" dirty="0"/>
              <a:t>Tue lapsen </a:t>
            </a:r>
            <a:r>
              <a:rPr lang="fi-FI" b="1" dirty="0"/>
              <a:t>ystävyyssuhteita</a:t>
            </a:r>
            <a:r>
              <a:rPr lang="fi-FI" dirty="0"/>
              <a:t>, anna hänen istua sellaisten lasten vieressä, joille hän puhuu kotona tai </a:t>
            </a:r>
            <a:r>
              <a:rPr lang="fi-FI" dirty="0" smtClean="0"/>
              <a:t>pihaleikeissä.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3042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Päiväkodissa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Kannusta vanhempia </a:t>
            </a:r>
            <a:r>
              <a:rPr lang="fi-FI" dirty="0"/>
              <a:t>kutsumaan ryhmän lapsia kotiin leikkimään.</a:t>
            </a:r>
          </a:p>
          <a:p>
            <a:r>
              <a:rPr lang="fi-FI" b="1" dirty="0"/>
              <a:t>Varmista</a:t>
            </a:r>
            <a:r>
              <a:rPr lang="fi-FI" dirty="0"/>
              <a:t>, ettei kukaan painosta lasta puhumaan.</a:t>
            </a:r>
          </a:p>
          <a:p>
            <a:r>
              <a:rPr lang="fi-FI" dirty="0"/>
              <a:t>Jos toiset lapset kyselevät tai ihmettelevät, </a:t>
            </a:r>
            <a:r>
              <a:rPr lang="fi-FI" b="1" dirty="0"/>
              <a:t>kerro, että lapsi kyllä puhuu, kun on siihen valmis.</a:t>
            </a:r>
          </a:p>
          <a:p>
            <a:r>
              <a:rPr lang="fi-FI" b="1" dirty="0"/>
              <a:t>Muista</a:t>
            </a:r>
            <a:r>
              <a:rPr lang="fi-FI" dirty="0"/>
              <a:t>, että hänen kuulossaan tai ymmärryksessään ei ole mitään vikaa!</a:t>
            </a:r>
          </a:p>
          <a:p>
            <a:r>
              <a:rPr lang="fi-FI" dirty="0"/>
              <a:t>Lapsi voi olla opillisesti hyvinkin taitava. </a:t>
            </a:r>
            <a:r>
              <a:rPr lang="fi-FI" b="1" dirty="0"/>
              <a:t>Auta</a:t>
            </a:r>
            <a:r>
              <a:rPr lang="fi-FI" dirty="0"/>
              <a:t> häntä </a:t>
            </a:r>
            <a:r>
              <a:rPr lang="fi-FI" b="1" dirty="0"/>
              <a:t>oppimaan ja iloitsemaan </a:t>
            </a:r>
            <a:r>
              <a:rPr lang="fi-FI" dirty="0"/>
              <a:t>taidoistaan.</a:t>
            </a:r>
          </a:p>
          <a:p>
            <a:r>
              <a:rPr lang="fi-FI" dirty="0"/>
              <a:t>Vanhemman osallistumista ryhmän toimintaan tai erikseen puhumisen helpottamiseksi suunniteltuihin toiminnallisiin hetkiin voidaan alkuvaiheessa tarvita puheen siirtymiseksi päiväkotiin tai kouluun. 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LÄHDE:  www.valikoivapuhumattomuus.info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008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Änkytys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Puheen sujuvuuden häiriö</a:t>
            </a:r>
          </a:p>
          <a:p>
            <a:r>
              <a:rPr lang="fi-FI" dirty="0" smtClean="0"/>
              <a:t>Tahdosta riippumaton</a:t>
            </a:r>
          </a:p>
          <a:p>
            <a:r>
              <a:rPr lang="fi-FI" dirty="0" smtClean="0"/>
              <a:t>Puheesta kuultavaan sujumattomuuteen ja änkyttävän ihmisen reagointiin tähän puheen sujumattomuuteen (puhetilanteiden välttely, sanojen vaihtaminen)</a:t>
            </a:r>
          </a:p>
          <a:p>
            <a:r>
              <a:rPr lang="fi-FI" dirty="0" smtClean="0"/>
              <a:t>Ilmenee yleensä venytyksinä, toistoina tai puheen salpautumisena </a:t>
            </a:r>
          </a:p>
          <a:p>
            <a:r>
              <a:rPr lang="fi-FI" dirty="0" smtClean="0"/>
              <a:t>Änkyttävä henkilö tietää mitä haluaa sanoa, mutta ei saa sanottua asiaa sujuvasti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222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Änkytys voi olla kehityksellistä, </a:t>
            </a:r>
            <a:r>
              <a:rPr lang="fi-FI" dirty="0" err="1" smtClean="0"/>
              <a:t>neurogeenista</a:t>
            </a:r>
            <a:r>
              <a:rPr lang="fi-FI" dirty="0" smtClean="0"/>
              <a:t> tai </a:t>
            </a:r>
            <a:r>
              <a:rPr lang="fi-FI" dirty="0" err="1" smtClean="0"/>
              <a:t>psykogeenista</a:t>
            </a:r>
            <a:endParaRPr lang="fi-FI" dirty="0" smtClean="0"/>
          </a:p>
          <a:p>
            <a:r>
              <a:rPr lang="fi-FI" dirty="0" smtClean="0"/>
              <a:t>Kehityksellinen änkytys alkaa ennen kouluikää, tyypillisesti kolmanteen ikävuoteen mennessä</a:t>
            </a:r>
          </a:p>
          <a:p>
            <a:r>
              <a:rPr lang="fi-FI" dirty="0" smtClean="0"/>
              <a:t>Neurogeeninen ja psykogeeninen änkytys alkavat kielenkehityksen jälkeen </a:t>
            </a:r>
            <a:r>
              <a:rPr lang="fi-FI" dirty="0" smtClean="0">
                <a:sym typeface="Wingdings" panose="05000000000000000000" pitchFamily="2" charset="2"/>
              </a:rPr>
              <a:t> syynä </a:t>
            </a:r>
            <a:r>
              <a:rPr lang="fi-FI" dirty="0" err="1" smtClean="0">
                <a:sym typeface="Wingdings" panose="05000000000000000000" pitchFamily="2" charset="2"/>
              </a:rPr>
              <a:t>esim</a:t>
            </a:r>
            <a:r>
              <a:rPr lang="fi-FI" dirty="0" smtClean="0">
                <a:sym typeface="Wingdings" panose="05000000000000000000" pitchFamily="2" charset="2"/>
              </a:rPr>
              <a:t> aivovamma, neurologinen sairaus, psykologinen trauma, mielenterveyden häiriö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937795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3459</TotalTime>
  <Words>676</Words>
  <Application>Microsoft Office PowerPoint</Application>
  <PresentationFormat>Laajakuva</PresentationFormat>
  <Paragraphs>80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Calibri Light</vt:lpstr>
      <vt:lpstr>Rockwell</vt:lpstr>
      <vt:lpstr>Wingdings</vt:lpstr>
      <vt:lpstr>Atlas</vt:lpstr>
      <vt:lpstr>Erilaiset puheenhäiriöt</vt:lpstr>
      <vt:lpstr>Puhumattomuus</vt:lpstr>
      <vt:lpstr>Valikoiva puhumattomuus ts. selektiivinen mutismi</vt:lpstr>
      <vt:lpstr>PowerPoint-esitys</vt:lpstr>
      <vt:lpstr>Lapselle on hyvä kertoa, että:</vt:lpstr>
      <vt:lpstr>Päiväkodissa:</vt:lpstr>
      <vt:lpstr>Päiväkodissa</vt:lpstr>
      <vt:lpstr>Änkytys</vt:lpstr>
      <vt:lpstr>PowerPoint-esitys</vt:lpstr>
      <vt:lpstr>Faktoja</vt:lpstr>
      <vt:lpstr>PowerPoint-esitys</vt:lpstr>
      <vt:lpstr>Äännevirheet</vt:lpstr>
      <vt:lpstr>Itsenäinen tehtävä klo 12.15-12.45</vt:lpstr>
      <vt:lpstr>Kielenkehitystä tukevia pelejä/leikkejä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Erilaiset puheenhäiriöt</dc:title>
  <dc:creator>Paukkuri Jenni</dc:creator>
  <cp:lastModifiedBy>Paukkuri Jenni</cp:lastModifiedBy>
  <cp:revision>13</cp:revision>
  <dcterms:created xsi:type="dcterms:W3CDTF">2021-08-10T09:52:03Z</dcterms:created>
  <dcterms:modified xsi:type="dcterms:W3CDTF">2021-08-12T19:31:29Z</dcterms:modified>
</cp:coreProperties>
</file>